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3" r:id="rId3"/>
    <p:sldId id="300" r:id="rId4"/>
    <p:sldId id="284" r:id="rId5"/>
    <p:sldId id="301" r:id="rId6"/>
    <p:sldId id="288" r:id="rId7"/>
    <p:sldId id="305" r:id="rId8"/>
    <p:sldId id="277" r:id="rId9"/>
    <p:sldId id="306" r:id="rId10"/>
    <p:sldId id="296" r:id="rId11"/>
    <p:sldId id="307" r:id="rId12"/>
    <p:sldId id="280" r:id="rId13"/>
    <p:sldId id="274" r:id="rId14"/>
  </p:sldIdLst>
  <p:sldSz cx="12192000" cy="6858000"/>
  <p:notesSz cx="7010400" cy="92964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BF4B"/>
    <a:srgbClr val="F5B335"/>
    <a:srgbClr val="0085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88598" autoAdjust="0"/>
  </p:normalViewPr>
  <p:slideViewPr>
    <p:cSldViewPr snapToGrid="0">
      <p:cViewPr varScale="1">
        <p:scale>
          <a:sx n="82" d="100"/>
          <a:sy n="82" d="100"/>
        </p:scale>
        <p:origin x="108" y="2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2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C92A0E-7489-4799-8F50-BD33279F9E15}" type="doc">
      <dgm:prSet loTypeId="urn:microsoft.com/office/officeart/2005/8/layout/chevron1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488839-F90F-4B9B-9531-17076E222D7B}">
      <dgm:prSet phldrT="[Text]" custT="1"/>
      <dgm:spPr>
        <a:solidFill>
          <a:srgbClr val="AD5967">
            <a:alpha val="85000"/>
          </a:srgbClr>
        </a:solidFill>
        <a:ln>
          <a:noFill/>
        </a:ln>
      </dgm:spPr>
      <dgm:t>
        <a:bodyPr/>
        <a:lstStyle/>
        <a:p>
          <a:r>
            <a:rPr lang="en-US" sz="3600" b="1" dirty="0">
              <a:solidFill>
                <a:srgbClr val="000000"/>
              </a:solidFill>
            </a:rPr>
            <a:t> May</a:t>
          </a:r>
        </a:p>
      </dgm:t>
    </dgm:pt>
    <dgm:pt modelId="{C5EFB0B6-7730-47F6-AA8B-664EB9DF22FF}" type="parTrans" cxnId="{8A8D3982-A0DD-4631-98BA-EE64F8AD042E}">
      <dgm:prSet/>
      <dgm:spPr/>
      <dgm:t>
        <a:bodyPr/>
        <a:lstStyle/>
        <a:p>
          <a:endParaRPr lang="en-US"/>
        </a:p>
      </dgm:t>
    </dgm:pt>
    <dgm:pt modelId="{2014E7C1-7224-451B-938C-6C051ADED5C5}" type="sibTrans" cxnId="{8A8D3982-A0DD-4631-98BA-EE64F8AD042E}">
      <dgm:prSet/>
      <dgm:spPr/>
      <dgm:t>
        <a:bodyPr/>
        <a:lstStyle/>
        <a:p>
          <a:endParaRPr lang="en-US"/>
        </a:p>
      </dgm:t>
    </dgm:pt>
    <dgm:pt modelId="{7BB52260-BC58-4059-B7B6-2ADBA2C47F7D}">
      <dgm:prSet phldrT="[Text]" custT="1"/>
      <dgm:spPr>
        <a:solidFill>
          <a:srgbClr val="F4ECA5"/>
        </a:solidFill>
        <a:ln>
          <a:noFill/>
        </a:ln>
      </dgm:spPr>
      <dgm:t>
        <a:bodyPr/>
        <a:lstStyle/>
        <a:p>
          <a:r>
            <a:rPr lang="en-US" sz="3600" b="1" dirty="0">
              <a:solidFill>
                <a:srgbClr val="000000"/>
              </a:solidFill>
            </a:rPr>
            <a:t>August</a:t>
          </a:r>
        </a:p>
      </dgm:t>
    </dgm:pt>
    <dgm:pt modelId="{61A1F709-AC17-4412-BED1-B53FFA4CBA06}" type="parTrans" cxnId="{9AAB96B3-62D8-4241-80B8-AC20B0F3D2E5}">
      <dgm:prSet/>
      <dgm:spPr/>
      <dgm:t>
        <a:bodyPr/>
        <a:lstStyle/>
        <a:p>
          <a:endParaRPr lang="en-US"/>
        </a:p>
      </dgm:t>
    </dgm:pt>
    <dgm:pt modelId="{4ECF77D4-1BA2-4266-A513-DA1259A85EA8}" type="sibTrans" cxnId="{9AAB96B3-62D8-4241-80B8-AC20B0F3D2E5}">
      <dgm:prSet/>
      <dgm:spPr/>
      <dgm:t>
        <a:bodyPr/>
        <a:lstStyle/>
        <a:p>
          <a:endParaRPr lang="en-US"/>
        </a:p>
      </dgm:t>
    </dgm:pt>
    <dgm:pt modelId="{814FF6C7-D57E-4093-B452-A7F21DD7B5BF}">
      <dgm:prSet custT="1"/>
      <dgm:spPr>
        <a:solidFill>
          <a:srgbClr val="8BCC6F">
            <a:alpha val="85000"/>
          </a:srgbClr>
        </a:solidFill>
        <a:ln>
          <a:noFill/>
        </a:ln>
      </dgm:spPr>
      <dgm:t>
        <a:bodyPr/>
        <a:lstStyle/>
        <a:p>
          <a:r>
            <a:rPr lang="en-US" sz="3600" b="1" dirty="0">
              <a:solidFill>
                <a:srgbClr val="000000"/>
              </a:solidFill>
            </a:rPr>
            <a:t>June</a:t>
          </a:r>
        </a:p>
      </dgm:t>
    </dgm:pt>
    <dgm:pt modelId="{174B1333-B5BC-4871-B7C6-DABBC40DE055}" type="parTrans" cxnId="{2D1C1B87-B070-4A00-BFBA-8444189F3537}">
      <dgm:prSet/>
      <dgm:spPr/>
      <dgm:t>
        <a:bodyPr/>
        <a:lstStyle/>
        <a:p>
          <a:endParaRPr lang="en-US"/>
        </a:p>
      </dgm:t>
    </dgm:pt>
    <dgm:pt modelId="{C43761AD-D9D3-4FAB-B49A-C0EE1B2D2980}" type="sibTrans" cxnId="{2D1C1B87-B070-4A00-BFBA-8444189F3537}">
      <dgm:prSet/>
      <dgm:spPr/>
      <dgm:t>
        <a:bodyPr/>
        <a:lstStyle/>
        <a:p>
          <a:endParaRPr lang="en-US"/>
        </a:p>
      </dgm:t>
    </dgm:pt>
    <dgm:pt modelId="{7DE03721-59B6-4516-BC01-7D1985B4533F}">
      <dgm:prSet custT="1"/>
      <dgm:spPr>
        <a:solidFill>
          <a:srgbClr val="51A1B1"/>
        </a:solidFill>
        <a:ln>
          <a:noFill/>
        </a:ln>
      </dgm:spPr>
      <dgm:t>
        <a:bodyPr/>
        <a:lstStyle/>
        <a:p>
          <a:r>
            <a:rPr lang="en-US" sz="3600" b="1" dirty="0">
              <a:solidFill>
                <a:srgbClr val="000000"/>
              </a:solidFill>
            </a:rPr>
            <a:t>July</a:t>
          </a:r>
        </a:p>
      </dgm:t>
    </dgm:pt>
    <dgm:pt modelId="{A90ECFA5-0952-45D2-8047-EE75626FE410}" type="parTrans" cxnId="{77737A7F-583A-46D4-AFEB-9698D1817196}">
      <dgm:prSet/>
      <dgm:spPr/>
      <dgm:t>
        <a:bodyPr/>
        <a:lstStyle/>
        <a:p>
          <a:endParaRPr lang="en-US"/>
        </a:p>
      </dgm:t>
    </dgm:pt>
    <dgm:pt modelId="{12D1B972-ED25-4FF1-9291-DBA6E3A44903}" type="sibTrans" cxnId="{77737A7F-583A-46D4-AFEB-9698D1817196}">
      <dgm:prSet/>
      <dgm:spPr/>
      <dgm:t>
        <a:bodyPr/>
        <a:lstStyle/>
        <a:p>
          <a:endParaRPr lang="en-US"/>
        </a:p>
      </dgm:t>
    </dgm:pt>
    <dgm:pt modelId="{91EF521B-1066-4095-84B1-B38901698888}" type="pres">
      <dgm:prSet presAssocID="{52C92A0E-7489-4799-8F50-BD33279F9E15}" presName="Name0" presStyleCnt="0">
        <dgm:presLayoutVars>
          <dgm:dir/>
          <dgm:animLvl val="lvl"/>
          <dgm:resizeHandles val="exact"/>
        </dgm:presLayoutVars>
      </dgm:prSet>
      <dgm:spPr/>
    </dgm:pt>
    <dgm:pt modelId="{33EF0F6F-6616-4D1D-B3CF-78AF3209248C}" type="pres">
      <dgm:prSet presAssocID="{DC488839-F90F-4B9B-9531-17076E222D7B}" presName="parTxOnly" presStyleLbl="node1" presStyleIdx="0" presStyleCnt="4" custScaleY="61724">
        <dgm:presLayoutVars>
          <dgm:chMax val="0"/>
          <dgm:chPref val="0"/>
          <dgm:bulletEnabled val="1"/>
        </dgm:presLayoutVars>
      </dgm:prSet>
      <dgm:spPr/>
    </dgm:pt>
    <dgm:pt modelId="{23EFE723-E769-4386-944A-2AB5D87BEF29}" type="pres">
      <dgm:prSet presAssocID="{2014E7C1-7224-451B-938C-6C051ADED5C5}" presName="parTxOnlySpace" presStyleCnt="0"/>
      <dgm:spPr/>
    </dgm:pt>
    <dgm:pt modelId="{402894C9-9F84-441C-A013-E22569351FC2}" type="pres">
      <dgm:prSet presAssocID="{814FF6C7-D57E-4093-B452-A7F21DD7B5BF}" presName="parTxOnly" presStyleLbl="node1" presStyleIdx="1" presStyleCnt="4" custScaleY="61724">
        <dgm:presLayoutVars>
          <dgm:chMax val="0"/>
          <dgm:chPref val="0"/>
          <dgm:bulletEnabled val="1"/>
        </dgm:presLayoutVars>
      </dgm:prSet>
      <dgm:spPr/>
    </dgm:pt>
    <dgm:pt modelId="{9C794543-88E0-49FE-B527-3C2C45EAD426}" type="pres">
      <dgm:prSet presAssocID="{C43761AD-D9D3-4FAB-B49A-C0EE1B2D2980}" presName="parTxOnlySpace" presStyleCnt="0"/>
      <dgm:spPr/>
    </dgm:pt>
    <dgm:pt modelId="{C900E7F8-A090-467E-A70F-DA02AB3946A0}" type="pres">
      <dgm:prSet presAssocID="{7DE03721-59B6-4516-BC01-7D1985B4533F}" presName="parTxOnly" presStyleLbl="node1" presStyleIdx="2" presStyleCnt="4" custScaleY="61724">
        <dgm:presLayoutVars>
          <dgm:chMax val="0"/>
          <dgm:chPref val="0"/>
          <dgm:bulletEnabled val="1"/>
        </dgm:presLayoutVars>
      </dgm:prSet>
      <dgm:spPr/>
    </dgm:pt>
    <dgm:pt modelId="{434C30CE-4948-4FC1-8FFA-E15E42E622E2}" type="pres">
      <dgm:prSet presAssocID="{12D1B972-ED25-4FF1-9291-DBA6E3A44903}" presName="parTxOnlySpace" presStyleCnt="0"/>
      <dgm:spPr/>
    </dgm:pt>
    <dgm:pt modelId="{3889A942-A781-44B2-8E06-926D2FF64E2D}" type="pres">
      <dgm:prSet presAssocID="{7BB52260-BC58-4059-B7B6-2ADBA2C47F7D}" presName="parTxOnly" presStyleLbl="node1" presStyleIdx="3" presStyleCnt="4" custScaleY="61724">
        <dgm:presLayoutVars>
          <dgm:chMax val="0"/>
          <dgm:chPref val="0"/>
          <dgm:bulletEnabled val="1"/>
        </dgm:presLayoutVars>
      </dgm:prSet>
      <dgm:spPr/>
    </dgm:pt>
  </dgm:ptLst>
  <dgm:cxnLst>
    <dgm:cxn modelId="{170D066C-9DE7-427B-B186-704D9A66B3B4}" type="presOf" srcId="{7DE03721-59B6-4516-BC01-7D1985B4533F}" destId="{C900E7F8-A090-467E-A70F-DA02AB3946A0}" srcOrd="0" destOrd="0" presId="urn:microsoft.com/office/officeart/2005/8/layout/chevron1"/>
    <dgm:cxn modelId="{77737A7F-583A-46D4-AFEB-9698D1817196}" srcId="{52C92A0E-7489-4799-8F50-BD33279F9E15}" destId="{7DE03721-59B6-4516-BC01-7D1985B4533F}" srcOrd="2" destOrd="0" parTransId="{A90ECFA5-0952-45D2-8047-EE75626FE410}" sibTransId="{12D1B972-ED25-4FF1-9291-DBA6E3A44903}"/>
    <dgm:cxn modelId="{8A8D3982-A0DD-4631-98BA-EE64F8AD042E}" srcId="{52C92A0E-7489-4799-8F50-BD33279F9E15}" destId="{DC488839-F90F-4B9B-9531-17076E222D7B}" srcOrd="0" destOrd="0" parTransId="{C5EFB0B6-7730-47F6-AA8B-664EB9DF22FF}" sibTransId="{2014E7C1-7224-451B-938C-6C051ADED5C5}"/>
    <dgm:cxn modelId="{2D1C1B87-B070-4A00-BFBA-8444189F3537}" srcId="{52C92A0E-7489-4799-8F50-BD33279F9E15}" destId="{814FF6C7-D57E-4093-B452-A7F21DD7B5BF}" srcOrd="1" destOrd="0" parTransId="{174B1333-B5BC-4871-B7C6-DABBC40DE055}" sibTransId="{C43761AD-D9D3-4FAB-B49A-C0EE1B2D2980}"/>
    <dgm:cxn modelId="{D64EC5A4-0F3A-48FE-A105-97577FCA6D4C}" type="presOf" srcId="{52C92A0E-7489-4799-8F50-BD33279F9E15}" destId="{91EF521B-1066-4095-84B1-B38901698888}" srcOrd="0" destOrd="0" presId="urn:microsoft.com/office/officeart/2005/8/layout/chevron1"/>
    <dgm:cxn modelId="{9AAB96B3-62D8-4241-80B8-AC20B0F3D2E5}" srcId="{52C92A0E-7489-4799-8F50-BD33279F9E15}" destId="{7BB52260-BC58-4059-B7B6-2ADBA2C47F7D}" srcOrd="3" destOrd="0" parTransId="{61A1F709-AC17-4412-BED1-B53FFA4CBA06}" sibTransId="{4ECF77D4-1BA2-4266-A513-DA1259A85EA8}"/>
    <dgm:cxn modelId="{AB4512C0-7C65-4471-A8E0-81A4A97D5623}" type="presOf" srcId="{814FF6C7-D57E-4093-B452-A7F21DD7B5BF}" destId="{402894C9-9F84-441C-A013-E22569351FC2}" srcOrd="0" destOrd="0" presId="urn:microsoft.com/office/officeart/2005/8/layout/chevron1"/>
    <dgm:cxn modelId="{D75B4AD0-3879-4629-93B6-B76E8D9ADE5D}" type="presOf" srcId="{DC488839-F90F-4B9B-9531-17076E222D7B}" destId="{33EF0F6F-6616-4D1D-B3CF-78AF3209248C}" srcOrd="0" destOrd="0" presId="urn:microsoft.com/office/officeart/2005/8/layout/chevron1"/>
    <dgm:cxn modelId="{F5189EDB-26B9-4679-8DA8-9840D181FB3F}" type="presOf" srcId="{7BB52260-BC58-4059-B7B6-2ADBA2C47F7D}" destId="{3889A942-A781-44B2-8E06-926D2FF64E2D}" srcOrd="0" destOrd="0" presId="urn:microsoft.com/office/officeart/2005/8/layout/chevron1"/>
    <dgm:cxn modelId="{BD8B5310-B7C2-45D6-BC02-0A0AE048C0D2}" type="presParOf" srcId="{91EF521B-1066-4095-84B1-B38901698888}" destId="{33EF0F6F-6616-4D1D-B3CF-78AF3209248C}" srcOrd="0" destOrd="0" presId="urn:microsoft.com/office/officeart/2005/8/layout/chevron1"/>
    <dgm:cxn modelId="{ABE68624-AF36-41D2-AC66-D3D64248ED8A}" type="presParOf" srcId="{91EF521B-1066-4095-84B1-B38901698888}" destId="{23EFE723-E769-4386-944A-2AB5D87BEF29}" srcOrd="1" destOrd="0" presId="urn:microsoft.com/office/officeart/2005/8/layout/chevron1"/>
    <dgm:cxn modelId="{B6122F66-CCBE-40B5-9574-CC01E6F06CBC}" type="presParOf" srcId="{91EF521B-1066-4095-84B1-B38901698888}" destId="{402894C9-9F84-441C-A013-E22569351FC2}" srcOrd="2" destOrd="0" presId="urn:microsoft.com/office/officeart/2005/8/layout/chevron1"/>
    <dgm:cxn modelId="{92E7BC7F-6FA0-4EEF-B214-C7FF4EE4CD06}" type="presParOf" srcId="{91EF521B-1066-4095-84B1-B38901698888}" destId="{9C794543-88E0-49FE-B527-3C2C45EAD426}" srcOrd="3" destOrd="0" presId="urn:microsoft.com/office/officeart/2005/8/layout/chevron1"/>
    <dgm:cxn modelId="{EC914175-AE03-47D0-9203-D14E7E181EDC}" type="presParOf" srcId="{91EF521B-1066-4095-84B1-B38901698888}" destId="{C900E7F8-A090-467E-A70F-DA02AB3946A0}" srcOrd="4" destOrd="0" presId="urn:microsoft.com/office/officeart/2005/8/layout/chevron1"/>
    <dgm:cxn modelId="{660D0FCF-9151-47C9-816F-41FD2D84E51F}" type="presParOf" srcId="{91EF521B-1066-4095-84B1-B38901698888}" destId="{434C30CE-4948-4FC1-8FFA-E15E42E622E2}" srcOrd="5" destOrd="0" presId="urn:microsoft.com/office/officeart/2005/8/layout/chevron1"/>
    <dgm:cxn modelId="{714FC7AD-F3BB-42BB-8C27-A0A7968E049E}" type="presParOf" srcId="{91EF521B-1066-4095-84B1-B38901698888}" destId="{3889A942-A781-44B2-8E06-926D2FF64E2D}" srcOrd="6" destOrd="0" presId="urn:microsoft.com/office/officeart/2005/8/layout/chevron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1A4F0B-72E8-42E4-AFEE-98ABDE19E827}" type="doc">
      <dgm:prSet loTypeId="urn:microsoft.com/office/officeart/2011/layout/CircleProcess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3870AFD-EA67-422C-B115-28BA22525075}">
      <dgm:prSet phldrT="[Text]"/>
      <dgm:spPr/>
      <dgm:t>
        <a:bodyPr/>
        <a:lstStyle/>
        <a:p>
          <a:r>
            <a:rPr lang="en-US" dirty="0"/>
            <a:t>If Possible, Bring Your Computer</a:t>
          </a:r>
        </a:p>
      </dgm:t>
    </dgm:pt>
    <dgm:pt modelId="{2E1F9EDF-C6CC-4988-B5E5-34647308F35E}" type="parTrans" cxnId="{A93E39FA-1128-4758-A10A-FF157AC5C6D5}">
      <dgm:prSet/>
      <dgm:spPr/>
      <dgm:t>
        <a:bodyPr/>
        <a:lstStyle/>
        <a:p>
          <a:endParaRPr lang="en-US"/>
        </a:p>
      </dgm:t>
    </dgm:pt>
    <dgm:pt modelId="{7DD70A51-94B8-4146-A236-05A68E282ECD}" type="sibTrans" cxnId="{A93E39FA-1128-4758-A10A-FF157AC5C6D5}">
      <dgm:prSet/>
      <dgm:spPr/>
      <dgm:t>
        <a:bodyPr/>
        <a:lstStyle/>
        <a:p>
          <a:endParaRPr lang="en-US"/>
        </a:p>
      </dgm:t>
    </dgm:pt>
    <dgm:pt modelId="{B0CB9AD4-B191-4BBB-8730-E65C11DCD960}">
      <dgm:prSet phldrT="[Text]"/>
      <dgm:spPr/>
      <dgm:t>
        <a:bodyPr/>
        <a:lstStyle/>
        <a:p>
          <a:r>
            <a:rPr lang="en-US" dirty="0"/>
            <a:t>Lunch Will Be Provided</a:t>
          </a:r>
        </a:p>
      </dgm:t>
    </dgm:pt>
    <dgm:pt modelId="{F83CFACF-09D2-436B-811E-7147C7250C7B}" type="parTrans" cxnId="{AED81913-F391-41DF-845D-9044C447D46C}">
      <dgm:prSet/>
      <dgm:spPr/>
      <dgm:t>
        <a:bodyPr/>
        <a:lstStyle/>
        <a:p>
          <a:endParaRPr lang="en-US"/>
        </a:p>
      </dgm:t>
    </dgm:pt>
    <dgm:pt modelId="{924D7671-58B2-4C6E-BE79-52C7766D753C}" type="sibTrans" cxnId="{AED81913-F391-41DF-845D-9044C447D46C}">
      <dgm:prSet/>
      <dgm:spPr/>
      <dgm:t>
        <a:bodyPr/>
        <a:lstStyle/>
        <a:p>
          <a:endParaRPr lang="en-US"/>
        </a:p>
      </dgm:t>
    </dgm:pt>
    <dgm:pt modelId="{A9F5A1A3-9963-4C20-AB01-81502FC829C0}">
      <dgm:prSet phldrT="[Text]"/>
      <dgm:spPr/>
      <dgm:t>
        <a:bodyPr/>
        <a:lstStyle/>
        <a:p>
          <a:r>
            <a:rPr lang="en-US" dirty="0"/>
            <a:t>Bring Questions</a:t>
          </a:r>
        </a:p>
      </dgm:t>
    </dgm:pt>
    <dgm:pt modelId="{7BC25135-0ADF-4DCB-9118-4C407BF3EFF6}" type="parTrans" cxnId="{7CCF3DBD-58E1-4925-9A9E-746BF0E866C5}">
      <dgm:prSet/>
      <dgm:spPr/>
      <dgm:t>
        <a:bodyPr/>
        <a:lstStyle/>
        <a:p>
          <a:endParaRPr lang="en-US"/>
        </a:p>
      </dgm:t>
    </dgm:pt>
    <dgm:pt modelId="{6B984720-3C64-44A3-838D-FCC14EFC3505}" type="sibTrans" cxnId="{7CCF3DBD-58E1-4925-9A9E-746BF0E866C5}">
      <dgm:prSet/>
      <dgm:spPr/>
      <dgm:t>
        <a:bodyPr/>
        <a:lstStyle/>
        <a:p>
          <a:endParaRPr lang="en-US"/>
        </a:p>
      </dgm:t>
    </dgm:pt>
    <dgm:pt modelId="{E7C9D4DE-F089-4051-AFA8-B6B0D9CFFE3E}">
      <dgm:prSet/>
      <dgm:spPr/>
      <dgm:t>
        <a:bodyPr/>
        <a:lstStyle/>
        <a:p>
          <a:r>
            <a:rPr lang="en-US" dirty="0"/>
            <a:t>Come Prepared to Learn </a:t>
          </a:r>
          <a:r>
            <a:rPr lang="en-US"/>
            <a:t>&amp; Have Fun</a:t>
          </a:r>
          <a:endParaRPr lang="en-US" dirty="0"/>
        </a:p>
      </dgm:t>
    </dgm:pt>
    <dgm:pt modelId="{9370F7DB-BCF1-4919-9D6C-85B26B87186D}" type="parTrans" cxnId="{3B7A4EDD-6157-453C-97E3-8B0B21667286}">
      <dgm:prSet/>
      <dgm:spPr/>
      <dgm:t>
        <a:bodyPr/>
        <a:lstStyle/>
        <a:p>
          <a:endParaRPr lang="en-US"/>
        </a:p>
      </dgm:t>
    </dgm:pt>
    <dgm:pt modelId="{F5FB37F9-BE7D-4969-9998-9B95A7A8AB98}" type="sibTrans" cxnId="{3B7A4EDD-6157-453C-97E3-8B0B21667286}">
      <dgm:prSet/>
      <dgm:spPr/>
      <dgm:t>
        <a:bodyPr/>
        <a:lstStyle/>
        <a:p>
          <a:endParaRPr lang="en-US"/>
        </a:p>
      </dgm:t>
    </dgm:pt>
    <dgm:pt modelId="{C685BD32-85E5-4434-91C7-A60A72B191E1}" type="pres">
      <dgm:prSet presAssocID="{D41A4F0B-72E8-42E4-AFEE-98ABDE19E827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6EACA4F5-939A-41BD-833B-7DD88A2C3655}" type="pres">
      <dgm:prSet presAssocID="{A9F5A1A3-9963-4C20-AB01-81502FC829C0}" presName="Accent4" presStyleCnt="0"/>
      <dgm:spPr/>
    </dgm:pt>
    <dgm:pt modelId="{3B2771AB-74CA-453D-81AA-01B8E7BCFDBB}" type="pres">
      <dgm:prSet presAssocID="{A9F5A1A3-9963-4C20-AB01-81502FC829C0}" presName="Accent" presStyleLbl="node1" presStyleIdx="0" presStyleCnt="4"/>
      <dgm:spPr/>
    </dgm:pt>
    <dgm:pt modelId="{20F621D5-12B5-47B8-93C9-98188C2A75C2}" type="pres">
      <dgm:prSet presAssocID="{A9F5A1A3-9963-4C20-AB01-81502FC829C0}" presName="ParentBackground4" presStyleCnt="0"/>
      <dgm:spPr/>
    </dgm:pt>
    <dgm:pt modelId="{1400A1DB-3A6F-42F6-84A1-726C4C64A610}" type="pres">
      <dgm:prSet presAssocID="{A9F5A1A3-9963-4C20-AB01-81502FC829C0}" presName="ParentBackground" presStyleLbl="fgAcc1" presStyleIdx="0" presStyleCnt="4"/>
      <dgm:spPr/>
    </dgm:pt>
    <dgm:pt modelId="{5F4DBD28-F8EF-4870-9DEE-CA8918BE231F}" type="pres">
      <dgm:prSet presAssocID="{A9F5A1A3-9963-4C20-AB01-81502FC829C0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7F0542DA-5242-42ED-B01D-1002637CAE25}" type="pres">
      <dgm:prSet presAssocID="{B0CB9AD4-B191-4BBB-8730-E65C11DCD960}" presName="Accent3" presStyleCnt="0"/>
      <dgm:spPr/>
    </dgm:pt>
    <dgm:pt modelId="{4EBAB54A-FDAC-4257-8165-B34845FEE2F8}" type="pres">
      <dgm:prSet presAssocID="{B0CB9AD4-B191-4BBB-8730-E65C11DCD960}" presName="Accent" presStyleLbl="node1" presStyleIdx="1" presStyleCnt="4"/>
      <dgm:spPr/>
    </dgm:pt>
    <dgm:pt modelId="{E2F619C3-7E22-488E-A593-5C51CAA6E2BF}" type="pres">
      <dgm:prSet presAssocID="{B0CB9AD4-B191-4BBB-8730-E65C11DCD960}" presName="ParentBackground3" presStyleCnt="0"/>
      <dgm:spPr/>
    </dgm:pt>
    <dgm:pt modelId="{943A5972-9C7D-4845-96BE-0148DD17F42A}" type="pres">
      <dgm:prSet presAssocID="{B0CB9AD4-B191-4BBB-8730-E65C11DCD960}" presName="ParentBackground" presStyleLbl="fgAcc1" presStyleIdx="1" presStyleCnt="4"/>
      <dgm:spPr/>
    </dgm:pt>
    <dgm:pt modelId="{DC2CCEE2-877A-4D36-AF94-8C50AB8DABF8}" type="pres">
      <dgm:prSet presAssocID="{B0CB9AD4-B191-4BBB-8730-E65C11DCD960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95CE609-C596-4532-9BEF-A3E76C188003}" type="pres">
      <dgm:prSet presAssocID="{C3870AFD-EA67-422C-B115-28BA22525075}" presName="Accent2" presStyleCnt="0"/>
      <dgm:spPr/>
    </dgm:pt>
    <dgm:pt modelId="{DE20E6CF-E1CD-403D-8CD6-1B08B60B5BF6}" type="pres">
      <dgm:prSet presAssocID="{C3870AFD-EA67-422C-B115-28BA22525075}" presName="Accent" presStyleLbl="node1" presStyleIdx="2" presStyleCnt="4"/>
      <dgm:spPr/>
    </dgm:pt>
    <dgm:pt modelId="{CABDAD20-0596-46A5-97FB-9B123302472F}" type="pres">
      <dgm:prSet presAssocID="{C3870AFD-EA67-422C-B115-28BA22525075}" presName="ParentBackground2" presStyleCnt="0"/>
      <dgm:spPr/>
    </dgm:pt>
    <dgm:pt modelId="{6B925986-0FB3-46D2-AC0D-DF1E0BF05DF5}" type="pres">
      <dgm:prSet presAssocID="{C3870AFD-EA67-422C-B115-28BA22525075}" presName="ParentBackground" presStyleLbl="fgAcc1" presStyleIdx="2" presStyleCnt="4"/>
      <dgm:spPr/>
    </dgm:pt>
    <dgm:pt modelId="{0B012EEA-A128-4F58-9283-C1014083E770}" type="pres">
      <dgm:prSet presAssocID="{C3870AFD-EA67-422C-B115-28BA22525075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FE1A0844-3B1D-462F-A72B-6DD79F832C51}" type="pres">
      <dgm:prSet presAssocID="{E7C9D4DE-F089-4051-AFA8-B6B0D9CFFE3E}" presName="Accent1" presStyleCnt="0"/>
      <dgm:spPr/>
    </dgm:pt>
    <dgm:pt modelId="{998708F2-37B0-464D-85ED-02B6B302C107}" type="pres">
      <dgm:prSet presAssocID="{E7C9D4DE-F089-4051-AFA8-B6B0D9CFFE3E}" presName="Accent" presStyleLbl="node1" presStyleIdx="3" presStyleCnt="4"/>
      <dgm:spPr/>
    </dgm:pt>
    <dgm:pt modelId="{476ADEE9-CF75-490C-9148-FC310F23D9D9}" type="pres">
      <dgm:prSet presAssocID="{E7C9D4DE-F089-4051-AFA8-B6B0D9CFFE3E}" presName="ParentBackground1" presStyleCnt="0"/>
      <dgm:spPr/>
    </dgm:pt>
    <dgm:pt modelId="{3873AF42-68F5-4A3F-8C08-54DBDC8FEC41}" type="pres">
      <dgm:prSet presAssocID="{E7C9D4DE-F089-4051-AFA8-B6B0D9CFFE3E}" presName="ParentBackground" presStyleLbl="fgAcc1" presStyleIdx="3" presStyleCnt="4"/>
      <dgm:spPr/>
    </dgm:pt>
    <dgm:pt modelId="{2FDC727D-CC70-472D-8344-8D3DA96E5BA3}" type="pres">
      <dgm:prSet presAssocID="{E7C9D4DE-F089-4051-AFA8-B6B0D9CFFE3E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45763112-7329-4143-A7AD-A418B3D49FFF}" type="presOf" srcId="{D41A4F0B-72E8-42E4-AFEE-98ABDE19E827}" destId="{C685BD32-85E5-4434-91C7-A60A72B191E1}" srcOrd="0" destOrd="0" presId="urn:microsoft.com/office/officeart/2011/layout/CircleProcess"/>
    <dgm:cxn modelId="{AED81913-F391-41DF-845D-9044C447D46C}" srcId="{D41A4F0B-72E8-42E4-AFEE-98ABDE19E827}" destId="{B0CB9AD4-B191-4BBB-8730-E65C11DCD960}" srcOrd="2" destOrd="0" parTransId="{F83CFACF-09D2-436B-811E-7147C7250C7B}" sibTransId="{924D7671-58B2-4C6E-BE79-52C7766D753C}"/>
    <dgm:cxn modelId="{CB6B653D-CD6C-4823-A4B0-44DBA2587E12}" type="presOf" srcId="{B0CB9AD4-B191-4BBB-8730-E65C11DCD960}" destId="{DC2CCEE2-877A-4D36-AF94-8C50AB8DABF8}" srcOrd="1" destOrd="0" presId="urn:microsoft.com/office/officeart/2011/layout/CircleProcess"/>
    <dgm:cxn modelId="{7B91204C-79D0-4F7A-8E3A-035401D80140}" type="presOf" srcId="{A9F5A1A3-9963-4C20-AB01-81502FC829C0}" destId="{1400A1DB-3A6F-42F6-84A1-726C4C64A610}" srcOrd="0" destOrd="0" presId="urn:microsoft.com/office/officeart/2011/layout/CircleProcess"/>
    <dgm:cxn modelId="{ADC00CB9-C8D0-4DF5-8852-4CF797C9C922}" type="presOf" srcId="{A9F5A1A3-9963-4C20-AB01-81502FC829C0}" destId="{5F4DBD28-F8EF-4870-9DEE-CA8918BE231F}" srcOrd="1" destOrd="0" presId="urn:microsoft.com/office/officeart/2011/layout/CircleProcess"/>
    <dgm:cxn modelId="{C22AD2B9-7C8A-410E-9817-0984C7BAB5EF}" type="presOf" srcId="{E7C9D4DE-F089-4051-AFA8-B6B0D9CFFE3E}" destId="{2FDC727D-CC70-472D-8344-8D3DA96E5BA3}" srcOrd="1" destOrd="0" presId="urn:microsoft.com/office/officeart/2011/layout/CircleProcess"/>
    <dgm:cxn modelId="{7CCF3DBD-58E1-4925-9A9E-746BF0E866C5}" srcId="{D41A4F0B-72E8-42E4-AFEE-98ABDE19E827}" destId="{A9F5A1A3-9963-4C20-AB01-81502FC829C0}" srcOrd="3" destOrd="0" parTransId="{7BC25135-0ADF-4DCB-9118-4C407BF3EFF6}" sibTransId="{6B984720-3C64-44A3-838D-FCC14EFC3505}"/>
    <dgm:cxn modelId="{E403E3D0-0C0B-46BA-8ACD-5A0AAEAD6B6C}" type="presOf" srcId="{C3870AFD-EA67-422C-B115-28BA22525075}" destId="{0B012EEA-A128-4F58-9283-C1014083E770}" srcOrd="1" destOrd="0" presId="urn:microsoft.com/office/officeart/2011/layout/CircleProcess"/>
    <dgm:cxn modelId="{3B7A4EDD-6157-453C-97E3-8B0B21667286}" srcId="{D41A4F0B-72E8-42E4-AFEE-98ABDE19E827}" destId="{E7C9D4DE-F089-4051-AFA8-B6B0D9CFFE3E}" srcOrd="0" destOrd="0" parTransId="{9370F7DB-BCF1-4919-9D6C-85B26B87186D}" sibTransId="{F5FB37F9-BE7D-4969-9998-9B95A7A8AB98}"/>
    <dgm:cxn modelId="{2329CEEC-45FC-462E-A3C8-B49B65E80A43}" type="presOf" srcId="{B0CB9AD4-B191-4BBB-8730-E65C11DCD960}" destId="{943A5972-9C7D-4845-96BE-0148DD17F42A}" srcOrd="0" destOrd="0" presId="urn:microsoft.com/office/officeart/2011/layout/CircleProcess"/>
    <dgm:cxn modelId="{4DF909EE-9729-4EFA-B07F-CB4EFFA22275}" type="presOf" srcId="{E7C9D4DE-F089-4051-AFA8-B6B0D9CFFE3E}" destId="{3873AF42-68F5-4A3F-8C08-54DBDC8FEC41}" srcOrd="0" destOrd="0" presId="urn:microsoft.com/office/officeart/2011/layout/CircleProcess"/>
    <dgm:cxn modelId="{FA02ACF6-0A5A-4387-A66E-0B8D5B975DEF}" type="presOf" srcId="{C3870AFD-EA67-422C-B115-28BA22525075}" destId="{6B925986-0FB3-46D2-AC0D-DF1E0BF05DF5}" srcOrd="0" destOrd="0" presId="urn:microsoft.com/office/officeart/2011/layout/CircleProcess"/>
    <dgm:cxn modelId="{A93E39FA-1128-4758-A10A-FF157AC5C6D5}" srcId="{D41A4F0B-72E8-42E4-AFEE-98ABDE19E827}" destId="{C3870AFD-EA67-422C-B115-28BA22525075}" srcOrd="1" destOrd="0" parTransId="{2E1F9EDF-C6CC-4988-B5E5-34647308F35E}" sibTransId="{7DD70A51-94B8-4146-A236-05A68E282ECD}"/>
    <dgm:cxn modelId="{D17B646D-52BC-42CD-92EA-B459226E9698}" type="presParOf" srcId="{C685BD32-85E5-4434-91C7-A60A72B191E1}" destId="{6EACA4F5-939A-41BD-833B-7DD88A2C3655}" srcOrd="0" destOrd="0" presId="urn:microsoft.com/office/officeart/2011/layout/CircleProcess"/>
    <dgm:cxn modelId="{5542AD2C-6135-4D69-8AFC-E8D582DA7F07}" type="presParOf" srcId="{6EACA4F5-939A-41BD-833B-7DD88A2C3655}" destId="{3B2771AB-74CA-453D-81AA-01B8E7BCFDBB}" srcOrd="0" destOrd="0" presId="urn:microsoft.com/office/officeart/2011/layout/CircleProcess"/>
    <dgm:cxn modelId="{062C10F7-4A46-4971-95D6-4D5EFCB1E70B}" type="presParOf" srcId="{C685BD32-85E5-4434-91C7-A60A72B191E1}" destId="{20F621D5-12B5-47B8-93C9-98188C2A75C2}" srcOrd="1" destOrd="0" presId="urn:microsoft.com/office/officeart/2011/layout/CircleProcess"/>
    <dgm:cxn modelId="{938A4AC0-9C0D-4815-83DF-84412C88D0E1}" type="presParOf" srcId="{20F621D5-12B5-47B8-93C9-98188C2A75C2}" destId="{1400A1DB-3A6F-42F6-84A1-726C4C64A610}" srcOrd="0" destOrd="0" presId="urn:microsoft.com/office/officeart/2011/layout/CircleProcess"/>
    <dgm:cxn modelId="{2B07F387-3603-485D-B27A-98AB546F36FC}" type="presParOf" srcId="{C685BD32-85E5-4434-91C7-A60A72B191E1}" destId="{5F4DBD28-F8EF-4870-9DEE-CA8918BE231F}" srcOrd="2" destOrd="0" presId="urn:microsoft.com/office/officeart/2011/layout/CircleProcess"/>
    <dgm:cxn modelId="{E1F1E7C2-8309-4E8B-807D-0F14E9D39894}" type="presParOf" srcId="{C685BD32-85E5-4434-91C7-A60A72B191E1}" destId="{7F0542DA-5242-42ED-B01D-1002637CAE25}" srcOrd="3" destOrd="0" presId="urn:microsoft.com/office/officeart/2011/layout/CircleProcess"/>
    <dgm:cxn modelId="{B8615C3B-9C34-4465-88FC-7A52730F3B30}" type="presParOf" srcId="{7F0542DA-5242-42ED-B01D-1002637CAE25}" destId="{4EBAB54A-FDAC-4257-8165-B34845FEE2F8}" srcOrd="0" destOrd="0" presId="urn:microsoft.com/office/officeart/2011/layout/CircleProcess"/>
    <dgm:cxn modelId="{E74090A5-E128-40EA-A2E1-7CF700CDFC7A}" type="presParOf" srcId="{C685BD32-85E5-4434-91C7-A60A72B191E1}" destId="{E2F619C3-7E22-488E-A593-5C51CAA6E2BF}" srcOrd="4" destOrd="0" presId="urn:microsoft.com/office/officeart/2011/layout/CircleProcess"/>
    <dgm:cxn modelId="{B520B6CC-29D3-41E3-848F-1D0759AF465F}" type="presParOf" srcId="{E2F619C3-7E22-488E-A593-5C51CAA6E2BF}" destId="{943A5972-9C7D-4845-96BE-0148DD17F42A}" srcOrd="0" destOrd="0" presId="urn:microsoft.com/office/officeart/2011/layout/CircleProcess"/>
    <dgm:cxn modelId="{9F922A4D-A879-45E2-9BE6-DCC6640CA7C3}" type="presParOf" srcId="{C685BD32-85E5-4434-91C7-A60A72B191E1}" destId="{DC2CCEE2-877A-4D36-AF94-8C50AB8DABF8}" srcOrd="5" destOrd="0" presId="urn:microsoft.com/office/officeart/2011/layout/CircleProcess"/>
    <dgm:cxn modelId="{A81EB63C-73A5-4C9C-9CCE-BE8F1F5E8A15}" type="presParOf" srcId="{C685BD32-85E5-4434-91C7-A60A72B191E1}" destId="{295CE609-C596-4532-9BEF-A3E76C188003}" srcOrd="6" destOrd="0" presId="urn:microsoft.com/office/officeart/2011/layout/CircleProcess"/>
    <dgm:cxn modelId="{8C062996-507E-4F31-AE23-BC326E2A9FAD}" type="presParOf" srcId="{295CE609-C596-4532-9BEF-A3E76C188003}" destId="{DE20E6CF-E1CD-403D-8CD6-1B08B60B5BF6}" srcOrd="0" destOrd="0" presId="urn:microsoft.com/office/officeart/2011/layout/CircleProcess"/>
    <dgm:cxn modelId="{287FEF20-6F96-4A50-9047-68359B7F9A3B}" type="presParOf" srcId="{C685BD32-85E5-4434-91C7-A60A72B191E1}" destId="{CABDAD20-0596-46A5-97FB-9B123302472F}" srcOrd="7" destOrd="0" presId="urn:microsoft.com/office/officeart/2011/layout/CircleProcess"/>
    <dgm:cxn modelId="{0605F962-4B41-4593-86EA-7875CC14AFA7}" type="presParOf" srcId="{CABDAD20-0596-46A5-97FB-9B123302472F}" destId="{6B925986-0FB3-46D2-AC0D-DF1E0BF05DF5}" srcOrd="0" destOrd="0" presId="urn:microsoft.com/office/officeart/2011/layout/CircleProcess"/>
    <dgm:cxn modelId="{61D4799E-C398-4A6F-97D0-B454DACD6619}" type="presParOf" srcId="{C685BD32-85E5-4434-91C7-A60A72B191E1}" destId="{0B012EEA-A128-4F58-9283-C1014083E770}" srcOrd="8" destOrd="0" presId="urn:microsoft.com/office/officeart/2011/layout/CircleProcess"/>
    <dgm:cxn modelId="{B74F6F8B-5AD4-4454-B365-EA46310F691A}" type="presParOf" srcId="{C685BD32-85E5-4434-91C7-A60A72B191E1}" destId="{FE1A0844-3B1D-462F-A72B-6DD79F832C51}" srcOrd="9" destOrd="0" presId="urn:microsoft.com/office/officeart/2011/layout/CircleProcess"/>
    <dgm:cxn modelId="{74AB5540-831A-4F68-AAEA-3255D40537BF}" type="presParOf" srcId="{FE1A0844-3B1D-462F-A72B-6DD79F832C51}" destId="{998708F2-37B0-464D-85ED-02B6B302C107}" srcOrd="0" destOrd="0" presId="urn:microsoft.com/office/officeart/2011/layout/CircleProcess"/>
    <dgm:cxn modelId="{8D254463-8BF0-44C7-809C-91EAFACAF5D2}" type="presParOf" srcId="{C685BD32-85E5-4434-91C7-A60A72B191E1}" destId="{476ADEE9-CF75-490C-9148-FC310F23D9D9}" srcOrd="10" destOrd="0" presId="urn:microsoft.com/office/officeart/2011/layout/CircleProcess"/>
    <dgm:cxn modelId="{6ECF8E9A-9C30-4494-8D34-60C68B5CC489}" type="presParOf" srcId="{476ADEE9-CF75-490C-9148-FC310F23D9D9}" destId="{3873AF42-68F5-4A3F-8C08-54DBDC8FEC41}" srcOrd="0" destOrd="0" presId="urn:microsoft.com/office/officeart/2011/layout/CircleProcess"/>
    <dgm:cxn modelId="{07C06CDB-86D2-4E89-8F50-CA1A13C13451}" type="presParOf" srcId="{C685BD32-85E5-4434-91C7-A60A72B191E1}" destId="{2FDC727D-CC70-472D-8344-8D3DA96E5BA3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EF0F6F-6616-4D1D-B3CF-78AF3209248C}">
      <dsp:nvSpPr>
        <dsp:cNvPr id="0" name=""/>
        <dsp:cNvSpPr/>
      </dsp:nvSpPr>
      <dsp:spPr>
        <a:xfrm>
          <a:off x="5089" y="2011679"/>
          <a:ext cx="2962870" cy="731520"/>
        </a:xfrm>
        <a:prstGeom prst="chevron">
          <a:avLst/>
        </a:prstGeom>
        <a:solidFill>
          <a:srgbClr val="AD5967">
            <a:alpha val="85000"/>
          </a:srgb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rgbClr val="000000"/>
              </a:solidFill>
            </a:rPr>
            <a:t> May</a:t>
          </a:r>
        </a:p>
      </dsp:txBody>
      <dsp:txXfrm>
        <a:off x="370849" y="2011679"/>
        <a:ext cx="2231350" cy="731520"/>
      </dsp:txXfrm>
    </dsp:sp>
    <dsp:sp modelId="{402894C9-9F84-441C-A013-E22569351FC2}">
      <dsp:nvSpPr>
        <dsp:cNvPr id="0" name=""/>
        <dsp:cNvSpPr/>
      </dsp:nvSpPr>
      <dsp:spPr>
        <a:xfrm>
          <a:off x="2671673" y="2011679"/>
          <a:ext cx="2962870" cy="731520"/>
        </a:xfrm>
        <a:prstGeom prst="chevron">
          <a:avLst/>
        </a:prstGeom>
        <a:solidFill>
          <a:srgbClr val="8BCC6F">
            <a:alpha val="85000"/>
          </a:srgb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rgbClr val="000000"/>
              </a:solidFill>
            </a:rPr>
            <a:t>June</a:t>
          </a:r>
        </a:p>
      </dsp:txBody>
      <dsp:txXfrm>
        <a:off x="3037433" y="2011679"/>
        <a:ext cx="2231350" cy="731520"/>
      </dsp:txXfrm>
    </dsp:sp>
    <dsp:sp modelId="{C900E7F8-A090-467E-A70F-DA02AB3946A0}">
      <dsp:nvSpPr>
        <dsp:cNvPr id="0" name=""/>
        <dsp:cNvSpPr/>
      </dsp:nvSpPr>
      <dsp:spPr>
        <a:xfrm>
          <a:off x="5338256" y="2011679"/>
          <a:ext cx="2962870" cy="731520"/>
        </a:xfrm>
        <a:prstGeom prst="chevron">
          <a:avLst/>
        </a:prstGeom>
        <a:solidFill>
          <a:srgbClr val="51A1B1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rgbClr val="000000"/>
              </a:solidFill>
            </a:rPr>
            <a:t>July</a:t>
          </a:r>
        </a:p>
      </dsp:txBody>
      <dsp:txXfrm>
        <a:off x="5704016" y="2011679"/>
        <a:ext cx="2231350" cy="731520"/>
      </dsp:txXfrm>
    </dsp:sp>
    <dsp:sp modelId="{3889A942-A781-44B2-8E06-926D2FF64E2D}">
      <dsp:nvSpPr>
        <dsp:cNvPr id="0" name=""/>
        <dsp:cNvSpPr/>
      </dsp:nvSpPr>
      <dsp:spPr>
        <a:xfrm>
          <a:off x="8004839" y="2011679"/>
          <a:ext cx="2962870" cy="731520"/>
        </a:xfrm>
        <a:prstGeom prst="chevron">
          <a:avLst/>
        </a:prstGeom>
        <a:solidFill>
          <a:srgbClr val="F4ECA5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rgbClr val="000000"/>
              </a:solidFill>
            </a:rPr>
            <a:t>August</a:t>
          </a:r>
        </a:p>
      </dsp:txBody>
      <dsp:txXfrm>
        <a:off x="8370599" y="2011679"/>
        <a:ext cx="2231350" cy="7315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2771AB-74CA-453D-81AA-01B8E7BCFDBB}">
      <dsp:nvSpPr>
        <dsp:cNvPr id="0" name=""/>
        <dsp:cNvSpPr/>
      </dsp:nvSpPr>
      <dsp:spPr>
        <a:xfrm>
          <a:off x="7657163" y="1512471"/>
          <a:ext cx="2291619" cy="229173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00A1DB-3A6F-42F6-84A1-726C4C64A610}">
      <dsp:nvSpPr>
        <dsp:cNvPr id="0" name=""/>
        <dsp:cNvSpPr/>
      </dsp:nvSpPr>
      <dsp:spPr>
        <a:xfrm>
          <a:off x="7733812" y="1588876"/>
          <a:ext cx="2139303" cy="213892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Bring Questions</a:t>
          </a:r>
        </a:p>
      </dsp:txBody>
      <dsp:txXfrm>
        <a:off x="8039427" y="1894495"/>
        <a:ext cx="1528074" cy="1527690"/>
      </dsp:txXfrm>
    </dsp:sp>
    <dsp:sp modelId="{4EBAB54A-FDAC-4257-8165-B34845FEE2F8}">
      <dsp:nvSpPr>
        <dsp:cNvPr id="0" name=""/>
        <dsp:cNvSpPr/>
      </dsp:nvSpPr>
      <dsp:spPr>
        <a:xfrm rot="2700000">
          <a:off x="5279048" y="1512310"/>
          <a:ext cx="2291657" cy="2291657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3A5972-9C7D-4845-96BE-0148DD17F42A}">
      <dsp:nvSpPr>
        <dsp:cNvPr id="0" name=""/>
        <dsp:cNvSpPr/>
      </dsp:nvSpPr>
      <dsp:spPr>
        <a:xfrm>
          <a:off x="5365543" y="1588876"/>
          <a:ext cx="2139303" cy="213892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Lunch Will Be Provided</a:t>
          </a:r>
        </a:p>
      </dsp:txBody>
      <dsp:txXfrm>
        <a:off x="5671158" y="1894495"/>
        <a:ext cx="1528074" cy="1527690"/>
      </dsp:txXfrm>
    </dsp:sp>
    <dsp:sp modelId="{DE20E6CF-E1CD-403D-8CD6-1B08B60B5BF6}">
      <dsp:nvSpPr>
        <dsp:cNvPr id="0" name=""/>
        <dsp:cNvSpPr/>
      </dsp:nvSpPr>
      <dsp:spPr>
        <a:xfrm rot="2700000">
          <a:off x="2920605" y="1512310"/>
          <a:ext cx="2291657" cy="2291657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925986-0FB3-46D2-AC0D-DF1E0BF05DF5}">
      <dsp:nvSpPr>
        <dsp:cNvPr id="0" name=""/>
        <dsp:cNvSpPr/>
      </dsp:nvSpPr>
      <dsp:spPr>
        <a:xfrm>
          <a:off x="2997274" y="1588876"/>
          <a:ext cx="2139303" cy="213892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If Possible, Bring Your Computer</a:t>
          </a:r>
        </a:p>
      </dsp:txBody>
      <dsp:txXfrm>
        <a:off x="3302888" y="1894495"/>
        <a:ext cx="1528074" cy="1527690"/>
      </dsp:txXfrm>
    </dsp:sp>
    <dsp:sp modelId="{998708F2-37B0-464D-85ED-02B6B302C107}">
      <dsp:nvSpPr>
        <dsp:cNvPr id="0" name=""/>
        <dsp:cNvSpPr/>
      </dsp:nvSpPr>
      <dsp:spPr>
        <a:xfrm rot="2700000">
          <a:off x="552336" y="1512310"/>
          <a:ext cx="2291657" cy="2291657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73AF42-68F5-4A3F-8C08-54DBDC8FEC41}">
      <dsp:nvSpPr>
        <dsp:cNvPr id="0" name=""/>
        <dsp:cNvSpPr/>
      </dsp:nvSpPr>
      <dsp:spPr>
        <a:xfrm>
          <a:off x="629004" y="1588876"/>
          <a:ext cx="2139303" cy="213892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Come Prepared to Learn </a:t>
          </a:r>
          <a:r>
            <a:rPr lang="en-US" sz="2600" kern="1200"/>
            <a:t>&amp; Have Fun</a:t>
          </a:r>
          <a:endParaRPr lang="en-US" sz="2600" kern="1200" dirty="0"/>
        </a:p>
      </dsp:txBody>
      <dsp:txXfrm>
        <a:off x="934619" y="1894495"/>
        <a:ext cx="1528074" cy="15276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A3BA9-DB10-452D-9FE8-96D1400863B9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F968A3-35F5-4985-BA83-E373A3A66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165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918B4DC-8C32-4DD3-801D-6DFC7A199313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3DDD076-B8C7-440B-9518-AA4703B71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26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Deanna Sundby 5 min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Update on communication plans moving forward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DDD076-B8C7-440B-9518-AA4703B7154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1893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Heather West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DDD076-B8C7-440B-9518-AA4703B7154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590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Joelle Leisure and Shannon Ammons 10 min 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Overview of the Migration Plan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DDD076-B8C7-440B-9518-AA4703B7154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09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Joelle Leisure 15 min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Visual demonstration how the process map can help guide you through WA CAP, and an opportunity for questions.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DDD076-B8C7-440B-9518-AA4703B7154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895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DDD076-B8C7-440B-9518-AA4703B7154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121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Sarah Jackson and WDT X min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Presenters will provide an overview of the differences in the roles and responsibilities for each team and the supports they can provide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DDD076-B8C7-440B-9518-AA4703B7154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154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 CAP Team 10 min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will be an opportunity for participants to ask questions to WA CAP support specialists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DDD076-B8C7-440B-9518-AA4703B7154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05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WDT Team 10 min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LD-Workforce Development Team will provide an overview of the training schedule and important things to know as we get closer to training.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DDD076-B8C7-440B-9518-AA4703B7154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001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WDT Team 10 min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LD-Workforce Development Team will provide an overview of the training schedule and important things to know as we get closer to training.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DDD076-B8C7-440B-9518-AA4703B7154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722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WDT Team 10 min </a:t>
            </a:r>
          </a:p>
          <a:p>
            <a:endParaRPr lang="en-US" dirty="0"/>
          </a:p>
          <a:p>
            <a:r>
              <a:rPr lang="en-US" dirty="0"/>
              <a:t>CPAs have inquired to know what are some of the basics they should come prepared for when attending training.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DDD076-B8C7-440B-9518-AA4703B7154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474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cyf.wa.gov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cyf.wa.gov/" TargetMode="External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cyf.wa.gov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cyf.wa.gov/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cyf.wa.gov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cyf.wa.gov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cyf.wa.gov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cyf.wa.gov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cyf.wa.gov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cyf.wa.gov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41012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Location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3797559" y="4943993"/>
            <a:ext cx="4516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hlinkClick r:id="rId2"/>
              </a:rPr>
              <a:t>www.dcyf.wa.gov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2724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38205" y="365126"/>
            <a:ext cx="10515600" cy="1131166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846909" y="1513228"/>
            <a:ext cx="10515600" cy="3886580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52951" y="5878287"/>
            <a:ext cx="3700846" cy="979714"/>
          </a:xfrm>
          <a:prstGeom prst="round2SameRect">
            <a:avLst>
              <a:gd name="adj1" fmla="val 5527"/>
              <a:gd name="adj2" fmla="val 0"/>
            </a:avLst>
          </a:prstGeom>
          <a:solidFill>
            <a:schemeClr val="bg1"/>
          </a:solidFill>
        </p:spPr>
        <p:txBody>
          <a:bodyPr wrap="none" tIns="45720"/>
          <a:lstStyle>
            <a:lvl1pPr algn="r">
              <a:defRPr sz="11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Original Date: Month XX, 20XX</a:t>
            </a:r>
          </a:p>
          <a:p>
            <a:r>
              <a:rPr lang="en-US" dirty="0"/>
              <a:t>Revised Date: Month XX, 20XX</a:t>
            </a:r>
          </a:p>
          <a:p>
            <a:r>
              <a:rPr lang="en-US" b="1" dirty="0">
                <a:solidFill>
                  <a:schemeClr val="tx1"/>
                </a:solidFill>
              </a:rPr>
              <a:t>Division</a:t>
            </a:r>
          </a:p>
          <a:p>
            <a:r>
              <a:rPr lang="en-US" i="1" dirty="0"/>
              <a:t>Approved for distribution by Name, Title</a:t>
            </a:r>
          </a:p>
          <a:p>
            <a:r>
              <a:rPr lang="en-US" b="1" dirty="0">
                <a:hlinkClick r:id="rId3"/>
              </a:rPr>
              <a:t>www.dcyf.wa.gov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0A9999-AEDD-40B6-9624-EB1D1485B69A}"/>
              </a:ext>
            </a:extLst>
          </p:cNvPr>
          <p:cNvSpPr txBox="1"/>
          <p:nvPr userDrawn="1"/>
        </p:nvSpPr>
        <p:spPr>
          <a:xfrm>
            <a:off x="797922" y="1586788"/>
            <a:ext cx="10547172" cy="3677930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23900" dirty="0">
                <a:solidFill>
                  <a:srgbClr val="000000">
                    <a:alpha val="10000"/>
                  </a:srgbClr>
                </a:solidFill>
              </a:rPr>
              <a:t>Draft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2101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131166"/>
          </a:xfrm>
        </p:spPr>
        <p:txBody>
          <a:bodyPr anchor="b"/>
          <a:lstStyle>
            <a:lvl1pPr algn="ctr"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649247"/>
            <a:ext cx="10515600" cy="3886580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52951" y="5878287"/>
            <a:ext cx="3700847" cy="979714"/>
          </a:xfrm>
          <a:prstGeom prst="round2SameRect">
            <a:avLst>
              <a:gd name="adj1" fmla="val 5527"/>
              <a:gd name="adj2" fmla="val 0"/>
            </a:avLst>
          </a:prstGeom>
          <a:solidFill>
            <a:schemeClr val="bg1"/>
          </a:solidFill>
        </p:spPr>
        <p:txBody>
          <a:bodyPr wrap="none" tIns="45720"/>
          <a:lstStyle>
            <a:lvl1pPr algn="r">
              <a:defRPr sz="11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Original Date: Month XX, 20XX</a:t>
            </a:r>
          </a:p>
          <a:p>
            <a:r>
              <a:rPr lang="en-US" dirty="0"/>
              <a:t>Revised Date: Month XX, 20XX</a:t>
            </a:r>
          </a:p>
          <a:p>
            <a:r>
              <a:rPr lang="en-US" b="1" dirty="0">
                <a:solidFill>
                  <a:schemeClr val="tx1"/>
                </a:solidFill>
              </a:rPr>
              <a:t>Division</a:t>
            </a:r>
          </a:p>
          <a:p>
            <a:r>
              <a:rPr lang="en-US" i="1" dirty="0"/>
              <a:t>Approved for distribution by Name, Title</a:t>
            </a:r>
          </a:p>
          <a:p>
            <a:r>
              <a:rPr lang="en-US" b="1" dirty="0">
                <a:hlinkClick r:id="rId2"/>
              </a:rPr>
              <a:t>www.dcyf.wa.gov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721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009521"/>
            <a:ext cx="10515600" cy="2852737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388924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52951" y="5878287"/>
            <a:ext cx="3700847" cy="979714"/>
          </a:xfrm>
          <a:prstGeom prst="round2SameRect">
            <a:avLst>
              <a:gd name="adj1" fmla="val 5527"/>
              <a:gd name="adj2" fmla="val 0"/>
            </a:avLst>
          </a:prstGeom>
          <a:solidFill>
            <a:schemeClr val="bg1"/>
          </a:solidFill>
        </p:spPr>
        <p:txBody>
          <a:bodyPr wrap="none" tIns="45720"/>
          <a:lstStyle>
            <a:lvl1pPr algn="r">
              <a:defRPr sz="11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Original Date: Month XX, 20XX</a:t>
            </a:r>
          </a:p>
          <a:p>
            <a:r>
              <a:rPr lang="en-US" dirty="0"/>
              <a:t>Revised Date: Month XX, 20XX</a:t>
            </a:r>
          </a:p>
          <a:p>
            <a:r>
              <a:rPr lang="en-US" b="1" dirty="0">
                <a:solidFill>
                  <a:schemeClr val="tx1"/>
                </a:solidFill>
              </a:rPr>
              <a:t>Division</a:t>
            </a:r>
          </a:p>
          <a:p>
            <a:r>
              <a:rPr lang="en-US" i="1" dirty="0"/>
              <a:t>Approved for distribution by Name, Title</a:t>
            </a:r>
          </a:p>
          <a:p>
            <a:r>
              <a:rPr lang="en-US" b="1" dirty="0">
                <a:hlinkClick r:id="rId2"/>
              </a:rPr>
              <a:t>www.dcyf.wa.gov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945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649247"/>
            <a:ext cx="5181600" cy="3853629"/>
          </a:xfr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649247"/>
            <a:ext cx="5181600" cy="385362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>
              <a:defRPr/>
            </a:lvl2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131166"/>
          </a:xfrm>
        </p:spPr>
        <p:txBody>
          <a:bodyPr anchor="b"/>
          <a:lstStyle>
            <a:lvl1pPr algn="ctr"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52951" y="5878287"/>
            <a:ext cx="3700847" cy="979714"/>
          </a:xfrm>
          <a:prstGeom prst="round2SameRect">
            <a:avLst>
              <a:gd name="adj1" fmla="val 5527"/>
              <a:gd name="adj2" fmla="val 0"/>
            </a:avLst>
          </a:prstGeom>
          <a:solidFill>
            <a:schemeClr val="bg1"/>
          </a:solidFill>
        </p:spPr>
        <p:txBody>
          <a:bodyPr wrap="none" tIns="45720"/>
          <a:lstStyle>
            <a:lvl1pPr algn="r">
              <a:defRPr sz="11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Original Date: Month XX, 20XX</a:t>
            </a:r>
          </a:p>
          <a:p>
            <a:r>
              <a:rPr lang="en-US" dirty="0"/>
              <a:t>Revised Date: Month XX, 20XX</a:t>
            </a:r>
          </a:p>
          <a:p>
            <a:r>
              <a:rPr lang="en-US" b="1" dirty="0">
                <a:solidFill>
                  <a:schemeClr val="tx1"/>
                </a:solidFill>
              </a:rPr>
              <a:t>Division</a:t>
            </a:r>
          </a:p>
          <a:p>
            <a:r>
              <a:rPr lang="en-US" i="1" dirty="0"/>
              <a:t>Approved for distribution by Name, Title</a:t>
            </a:r>
          </a:p>
          <a:p>
            <a:r>
              <a:rPr lang="en-US" b="1" dirty="0">
                <a:hlinkClick r:id="rId2"/>
              </a:rPr>
              <a:t>www.dcyf.wa.gov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670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49247"/>
            <a:ext cx="5157787" cy="855828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296484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49247"/>
            <a:ext cx="5183188" cy="855828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4"/>
            <a:ext cx="5183188" cy="296484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131166"/>
          </a:xfrm>
        </p:spPr>
        <p:txBody>
          <a:bodyPr anchor="b"/>
          <a:lstStyle>
            <a:lvl1pPr algn="ctr"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7652951" y="5878287"/>
            <a:ext cx="3700847" cy="979714"/>
          </a:xfrm>
          <a:prstGeom prst="round2SameRect">
            <a:avLst>
              <a:gd name="adj1" fmla="val 5527"/>
              <a:gd name="adj2" fmla="val 0"/>
            </a:avLst>
          </a:prstGeom>
          <a:solidFill>
            <a:schemeClr val="bg1"/>
          </a:solidFill>
        </p:spPr>
        <p:txBody>
          <a:bodyPr wrap="none" tIns="45720"/>
          <a:lstStyle>
            <a:lvl1pPr algn="r">
              <a:defRPr sz="11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Original Date: Month XX, 20XX</a:t>
            </a:r>
          </a:p>
          <a:p>
            <a:r>
              <a:rPr lang="en-US" dirty="0"/>
              <a:t>Revised Date: Month XX, 20XX</a:t>
            </a:r>
          </a:p>
          <a:p>
            <a:r>
              <a:rPr lang="en-US" b="1" dirty="0">
                <a:solidFill>
                  <a:schemeClr val="tx1"/>
                </a:solidFill>
              </a:rPr>
              <a:t>Division</a:t>
            </a:r>
          </a:p>
          <a:p>
            <a:r>
              <a:rPr lang="en-US" i="1" dirty="0"/>
              <a:t>Approved for distribution by Name, Title</a:t>
            </a:r>
          </a:p>
          <a:p>
            <a:r>
              <a:rPr lang="en-US" b="1" dirty="0">
                <a:hlinkClick r:id="rId2"/>
              </a:rPr>
              <a:t>www.dcyf.wa.gov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273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52951" y="5878287"/>
            <a:ext cx="3700847" cy="979714"/>
          </a:xfrm>
          <a:prstGeom prst="round2SameRect">
            <a:avLst>
              <a:gd name="adj1" fmla="val 5527"/>
              <a:gd name="adj2" fmla="val 0"/>
            </a:avLst>
          </a:prstGeom>
          <a:solidFill>
            <a:schemeClr val="bg1"/>
          </a:solidFill>
        </p:spPr>
        <p:txBody>
          <a:bodyPr wrap="none" tIns="45720"/>
          <a:lstStyle>
            <a:lvl1pPr algn="r">
              <a:defRPr sz="11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Original Date: Month XX, 20XX</a:t>
            </a:r>
          </a:p>
          <a:p>
            <a:r>
              <a:rPr lang="en-US" dirty="0"/>
              <a:t>Revised Date: Month XX, 20XX</a:t>
            </a:r>
          </a:p>
          <a:p>
            <a:r>
              <a:rPr lang="en-US" b="1" dirty="0">
                <a:solidFill>
                  <a:schemeClr val="tx1"/>
                </a:solidFill>
              </a:rPr>
              <a:t>Division</a:t>
            </a:r>
          </a:p>
          <a:p>
            <a:r>
              <a:rPr lang="en-US" i="1" dirty="0"/>
              <a:t>Approved for distribution by Name, Title</a:t>
            </a:r>
          </a:p>
          <a:p>
            <a:r>
              <a:rPr lang="en-US" b="1" dirty="0">
                <a:hlinkClick r:id="rId2"/>
              </a:rPr>
              <a:t>www.dcyf.wa.gov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29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55495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48498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52951" y="5878287"/>
            <a:ext cx="3700847" cy="979714"/>
          </a:xfrm>
          <a:prstGeom prst="round2SameRect">
            <a:avLst>
              <a:gd name="adj1" fmla="val 5527"/>
              <a:gd name="adj2" fmla="val 0"/>
            </a:avLst>
          </a:prstGeom>
          <a:solidFill>
            <a:schemeClr val="bg1"/>
          </a:solidFill>
        </p:spPr>
        <p:txBody>
          <a:bodyPr wrap="none" tIns="45720"/>
          <a:lstStyle>
            <a:lvl1pPr algn="r">
              <a:defRPr sz="11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Original Date: Month XX, 20XX</a:t>
            </a:r>
          </a:p>
          <a:p>
            <a:r>
              <a:rPr lang="en-US" dirty="0"/>
              <a:t>Revised Date: Month XX, 20XX</a:t>
            </a:r>
          </a:p>
          <a:p>
            <a:r>
              <a:rPr lang="en-US" b="1" dirty="0">
                <a:solidFill>
                  <a:schemeClr val="tx1"/>
                </a:solidFill>
              </a:rPr>
              <a:t>Division</a:t>
            </a:r>
          </a:p>
          <a:p>
            <a:r>
              <a:rPr lang="en-US" i="1" dirty="0"/>
              <a:t>Approved for distribution by Name, Title</a:t>
            </a:r>
          </a:p>
          <a:p>
            <a:r>
              <a:rPr lang="en-US" b="1" dirty="0">
                <a:hlinkClick r:id="rId2"/>
              </a:rPr>
              <a:t>www.dcyf.wa.gov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883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663539"/>
            <a:ext cx="10515600" cy="3872288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131166"/>
          </a:xfrm>
        </p:spPr>
        <p:txBody>
          <a:bodyPr anchor="b"/>
          <a:lstStyle>
            <a:lvl1pPr algn="ctr"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52951" y="5878287"/>
            <a:ext cx="3700847" cy="979714"/>
          </a:xfrm>
          <a:prstGeom prst="round2SameRect">
            <a:avLst>
              <a:gd name="adj1" fmla="val 5527"/>
              <a:gd name="adj2" fmla="val 0"/>
            </a:avLst>
          </a:prstGeom>
          <a:solidFill>
            <a:schemeClr val="bg1"/>
          </a:solidFill>
        </p:spPr>
        <p:txBody>
          <a:bodyPr wrap="none" tIns="45720"/>
          <a:lstStyle>
            <a:lvl1pPr algn="r">
              <a:defRPr sz="11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Original Date: Month XX, 20XX</a:t>
            </a:r>
          </a:p>
          <a:p>
            <a:r>
              <a:rPr lang="en-US" dirty="0"/>
              <a:t>Revised Date: Month XX, 20XX</a:t>
            </a:r>
          </a:p>
          <a:p>
            <a:r>
              <a:rPr lang="en-US" b="1" dirty="0">
                <a:solidFill>
                  <a:schemeClr val="tx1"/>
                </a:solidFill>
              </a:rPr>
              <a:t>Division</a:t>
            </a:r>
          </a:p>
          <a:p>
            <a:r>
              <a:rPr lang="en-US" i="1" dirty="0"/>
              <a:t>Approved for distribution by Name, Title</a:t>
            </a:r>
          </a:p>
          <a:p>
            <a:r>
              <a:rPr lang="en-US" b="1" dirty="0">
                <a:hlinkClick r:id="rId2"/>
              </a:rPr>
              <a:t>www.dcyf.wa.gov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92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137751"/>
          </a:xfrm>
        </p:spPr>
        <p:txBody>
          <a:bodyPr vert="eaVert"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137751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52951" y="5878287"/>
            <a:ext cx="3700847" cy="979714"/>
          </a:xfrm>
          <a:prstGeom prst="round2SameRect">
            <a:avLst>
              <a:gd name="adj1" fmla="val 5527"/>
              <a:gd name="adj2" fmla="val 0"/>
            </a:avLst>
          </a:prstGeom>
          <a:solidFill>
            <a:schemeClr val="bg1"/>
          </a:solidFill>
        </p:spPr>
        <p:txBody>
          <a:bodyPr wrap="none" tIns="45720"/>
          <a:lstStyle>
            <a:lvl1pPr algn="r">
              <a:defRPr sz="11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Original Date: Month XX, 20XX</a:t>
            </a:r>
          </a:p>
          <a:p>
            <a:r>
              <a:rPr lang="en-US" dirty="0"/>
              <a:t>Revised Date: Month XX, 20XX</a:t>
            </a:r>
          </a:p>
          <a:p>
            <a:r>
              <a:rPr lang="en-US" b="1" dirty="0">
                <a:solidFill>
                  <a:schemeClr val="tx1"/>
                </a:solidFill>
              </a:rPr>
              <a:t>Division</a:t>
            </a:r>
          </a:p>
          <a:p>
            <a:r>
              <a:rPr lang="en-US" i="1" dirty="0"/>
              <a:t>Approved for distribution by Name, Title</a:t>
            </a:r>
          </a:p>
          <a:p>
            <a:r>
              <a:rPr lang="en-US" b="1" dirty="0">
                <a:hlinkClick r:id="rId2"/>
              </a:rPr>
              <a:t>www.dcyf.wa.gov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575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hyperlink" Target="http://www.dcyf.wa.gov/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10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41966" y="6170638"/>
            <a:ext cx="326215" cy="322207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5580BBE-2B6C-4CEF-A856-D19FE1B756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52951" y="5878287"/>
            <a:ext cx="3700847" cy="979714"/>
          </a:xfrm>
          <a:prstGeom prst="round2SameRect">
            <a:avLst>
              <a:gd name="adj1" fmla="val 5527"/>
              <a:gd name="adj2" fmla="val 0"/>
            </a:avLst>
          </a:prstGeom>
          <a:solidFill>
            <a:schemeClr val="bg1"/>
          </a:solidFill>
        </p:spPr>
        <p:txBody>
          <a:bodyPr wrap="none" tIns="45720"/>
          <a:lstStyle>
            <a:lvl1pPr algn="r">
              <a:defRPr sz="11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Original Date: Month XX, 20XX</a:t>
            </a:r>
          </a:p>
          <a:p>
            <a:r>
              <a:rPr lang="en-US" dirty="0"/>
              <a:t>Revised Date: Month XX, 20XX</a:t>
            </a:r>
          </a:p>
          <a:p>
            <a:r>
              <a:rPr lang="en-US" b="1" dirty="0">
                <a:solidFill>
                  <a:schemeClr val="tx1"/>
                </a:solidFill>
              </a:rPr>
              <a:t>Division</a:t>
            </a:r>
          </a:p>
          <a:p>
            <a:r>
              <a:rPr lang="en-US" i="1" dirty="0"/>
              <a:t>Approved for distribution by Name, Title</a:t>
            </a:r>
          </a:p>
          <a:p>
            <a:r>
              <a:rPr lang="en-US" b="1" dirty="0">
                <a:hlinkClick r:id="rId12"/>
              </a:rPr>
              <a:t>www.dcyf.wa.gov</a:t>
            </a:r>
            <a:endParaRPr lang="en-US" dirty="0"/>
          </a:p>
        </p:txBody>
      </p:sp>
      <p:sp>
        <p:nvSpPr>
          <p:cNvPr id="18" name="Slide Number Placeholder 2"/>
          <p:cNvSpPr txBox="1">
            <a:spLocks/>
          </p:cNvSpPr>
          <p:nvPr userDrawn="1"/>
        </p:nvSpPr>
        <p:spPr>
          <a:xfrm>
            <a:off x="11541966" y="6192404"/>
            <a:ext cx="478615" cy="32220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5580BBE-2B6C-4CEF-A856-D19FE1B75654}" type="slidenum">
              <a:rPr lang="en-US" sz="120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" y="6075201"/>
            <a:ext cx="3023508" cy="51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164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1" r:id="rId3"/>
    <p:sldLayoutId id="2147483652" r:id="rId4"/>
    <p:sldLayoutId id="2147483653" r:id="rId5"/>
    <p:sldLayoutId id="2147483655" r:id="rId6"/>
    <p:sldLayoutId id="2147483657" r:id="rId7"/>
    <p:sldLayoutId id="2147483658" r:id="rId8"/>
    <p:sldLayoutId id="2147483659" r:id="rId9"/>
    <p:sldLayoutId id="2147483663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4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10000"/>
            </a:schemeClr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10000"/>
            </a:schemeClr>
          </a:solidFill>
          <a:latin typeface="+mj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10000"/>
            </a:schemeClr>
          </a:solidFill>
          <a:latin typeface="+mj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+mj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+mj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8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hyperlink" Target="mailto:dcyf.best4kids@dcyf.wa.gov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9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5" Type="http://schemas.openxmlformats.org/officeDocument/2006/relationships/image" Target="../media/image7.jpeg"/><Relationship Id="rId4" Type="http://schemas.openxmlformats.org/officeDocument/2006/relationships/hyperlink" Target="mailto:dcyf.caregiverportal@dcyf.wa.gov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5" Type="http://schemas.openxmlformats.org/officeDocument/2006/relationships/hyperlink" Target="https://pixabay.com/en/question-mark-note-duplicate-2110767/" TargetMode="Externa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1989068" y="4006274"/>
            <a:ext cx="8065008" cy="8622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400" kern="1200" dirty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Original Date: May 22, 2023</a:t>
            </a:r>
            <a:endParaRPr lang="en-US" sz="1400" kern="1200" dirty="0">
              <a:solidFill>
                <a:srgbClr val="FF0000"/>
              </a:solidFill>
              <a:effectLst/>
              <a:latin typeface="+mn-lt"/>
              <a:ea typeface="+mn-ea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400" kern="1200" dirty="0">
                <a:solidFill>
                  <a:schemeClr val="bg2">
                    <a:lumMod val="10000"/>
                  </a:schemeClr>
                </a:solidFill>
                <a:effectLst/>
              </a:rPr>
              <a:t>Licensing Division | Approved for distribution by Debbie O’Neil, Workforce Development Sr. Administrator</a:t>
            </a:r>
            <a:endParaRPr lang="en-US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Title 3"/>
          <p:cNvSpPr>
            <a:spLocks noGrp="1"/>
          </p:cNvSpPr>
          <p:nvPr>
            <p:ph type="ctrTitle"/>
          </p:nvPr>
        </p:nvSpPr>
        <p:spPr>
          <a:xfrm>
            <a:off x="907541" y="581740"/>
            <a:ext cx="10916446" cy="1387771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DCYF Licensing Division – </a:t>
            </a:r>
            <a:br>
              <a:rPr lang="en-US" sz="4800" dirty="0"/>
            </a:br>
            <a:r>
              <a:rPr lang="en-US" sz="4800" dirty="0"/>
              <a:t>Monthly Portal Listening &amp; Learning Sessions</a:t>
            </a:r>
          </a:p>
        </p:txBody>
      </p:sp>
      <p:sp>
        <p:nvSpPr>
          <p:cNvPr id="9" name="Subtitle 4"/>
          <p:cNvSpPr>
            <a:spLocks noGrp="1"/>
          </p:cNvSpPr>
          <p:nvPr>
            <p:ph type="subTitle" idx="1"/>
          </p:nvPr>
        </p:nvSpPr>
        <p:spPr>
          <a:xfrm>
            <a:off x="4456814" y="3115040"/>
            <a:ext cx="3129516" cy="646314"/>
          </a:xfrm>
        </p:spPr>
        <p:txBody>
          <a:bodyPr>
            <a:noAutofit/>
          </a:bodyPr>
          <a:lstStyle/>
          <a:p>
            <a:r>
              <a:rPr lang="en-US" sz="3200" dirty="0"/>
              <a:t>Webinar</a:t>
            </a:r>
          </a:p>
        </p:txBody>
      </p:sp>
      <p:sp>
        <p:nvSpPr>
          <p:cNvPr id="10" name="Diagonal Stripe 9"/>
          <p:cNvSpPr/>
          <p:nvPr/>
        </p:nvSpPr>
        <p:spPr>
          <a:xfrm>
            <a:off x="0" y="0"/>
            <a:ext cx="2711301" cy="2115879"/>
          </a:xfrm>
          <a:prstGeom prst="diagStripe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6278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5567E-3ABA-40ED-8549-94D9A6D95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4" y="256040"/>
            <a:ext cx="10515602" cy="649225"/>
          </a:xfrm>
        </p:spPr>
        <p:txBody>
          <a:bodyPr/>
          <a:lstStyle/>
          <a:p>
            <a:r>
              <a:rPr lang="en-US" dirty="0"/>
              <a:t>2023 Home Study &amp; WA CAP RL and CPA Training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F5A362E-1BB4-435E-B82D-E2CD0F1C3CE5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09600" y="904876"/>
          <a:ext cx="10972800" cy="4754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Flowchart: Off-page Connector 5">
            <a:extLst>
              <a:ext uri="{FF2B5EF4-FFF2-40B4-BE49-F238E27FC236}">
                <a16:creationId xmlns:a16="http://schemas.microsoft.com/office/drawing/2014/main" id="{5ABBFCD5-792F-48CB-B33C-B6C84D1E27D6}"/>
              </a:ext>
            </a:extLst>
          </p:cNvPr>
          <p:cNvSpPr/>
          <p:nvPr/>
        </p:nvSpPr>
        <p:spPr>
          <a:xfrm>
            <a:off x="1370303" y="3748278"/>
            <a:ext cx="1554480" cy="1188720"/>
          </a:xfrm>
          <a:prstGeom prst="flowChartOffpageConnector">
            <a:avLst/>
          </a:prstGeom>
          <a:solidFill>
            <a:srgbClr val="AD5967">
              <a:alpha val="85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3" b="1" dirty="0">
              <a:solidFill>
                <a:srgbClr val="000000"/>
              </a:solidFill>
            </a:endParaRPr>
          </a:p>
          <a:p>
            <a:pPr algn="ctr"/>
            <a:r>
              <a:rPr lang="en-US" sz="1003" b="1" dirty="0">
                <a:solidFill>
                  <a:srgbClr val="000000"/>
                </a:solidFill>
              </a:rPr>
              <a:t>Regional Licensing</a:t>
            </a:r>
          </a:p>
          <a:p>
            <a:pPr algn="ctr"/>
            <a:r>
              <a:rPr lang="en-US" sz="1003" dirty="0">
                <a:solidFill>
                  <a:srgbClr val="000000"/>
                </a:solidFill>
              </a:rPr>
              <a:t>Date: </a:t>
            </a:r>
            <a:r>
              <a:rPr lang="en-US" sz="1003" b="1" dirty="0">
                <a:solidFill>
                  <a:srgbClr val="000000"/>
                </a:solidFill>
              </a:rPr>
              <a:t>May 23, 24</a:t>
            </a:r>
          </a:p>
          <a:p>
            <a:pPr algn="ctr"/>
            <a:r>
              <a:rPr lang="en-US" sz="1003" dirty="0">
                <a:solidFill>
                  <a:srgbClr val="000000"/>
                </a:solidFill>
              </a:rPr>
              <a:t>Location: Kent Office Tahoma Room</a:t>
            </a:r>
          </a:p>
          <a:p>
            <a:pPr algn="ctr"/>
            <a:r>
              <a:rPr lang="nl-NL" sz="1003" dirty="0">
                <a:solidFill>
                  <a:srgbClr val="000000"/>
                </a:solidFill>
              </a:rPr>
              <a:t>1313 W. Meeker St #102                                      </a:t>
            </a:r>
            <a:r>
              <a:rPr lang="en-US" sz="1003" dirty="0">
                <a:solidFill>
                  <a:srgbClr val="000000"/>
                </a:solidFill>
              </a:rPr>
              <a:t>Kent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7" name="Flowchart: Off-page Connector 6">
            <a:extLst>
              <a:ext uri="{FF2B5EF4-FFF2-40B4-BE49-F238E27FC236}">
                <a16:creationId xmlns:a16="http://schemas.microsoft.com/office/drawing/2014/main" id="{A1E03DB1-59E8-4008-821E-8708FC7A02A4}"/>
              </a:ext>
            </a:extLst>
          </p:cNvPr>
          <p:cNvSpPr/>
          <p:nvPr/>
        </p:nvSpPr>
        <p:spPr>
          <a:xfrm>
            <a:off x="1644623" y="4992950"/>
            <a:ext cx="1005840" cy="640078"/>
          </a:xfrm>
          <a:prstGeom prst="flowChartOffpageConnector">
            <a:avLst/>
          </a:prstGeom>
          <a:solidFill>
            <a:srgbClr val="AD5967">
              <a:alpha val="85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3" dirty="0">
                <a:solidFill>
                  <a:srgbClr val="000000"/>
                </a:solidFill>
              </a:rPr>
              <a:t>2-Hour Virtual Training</a:t>
            </a:r>
          </a:p>
          <a:p>
            <a:pPr algn="ctr"/>
            <a:r>
              <a:rPr lang="en-US" sz="1003" dirty="0">
                <a:solidFill>
                  <a:srgbClr val="000000"/>
                </a:solidFill>
              </a:rPr>
              <a:t>Date: </a:t>
            </a:r>
            <a:r>
              <a:rPr lang="en-US" sz="1003" b="1" dirty="0">
                <a:solidFill>
                  <a:srgbClr val="000000"/>
                </a:solidFill>
              </a:rPr>
              <a:t>May 22</a:t>
            </a:r>
          </a:p>
        </p:txBody>
      </p:sp>
      <p:sp>
        <p:nvSpPr>
          <p:cNvPr id="8" name="Flowchart: Off-page Connector 7">
            <a:extLst>
              <a:ext uri="{FF2B5EF4-FFF2-40B4-BE49-F238E27FC236}">
                <a16:creationId xmlns:a16="http://schemas.microsoft.com/office/drawing/2014/main" id="{A06E390B-BB5B-4783-B736-2FF8681AF4CB}"/>
              </a:ext>
            </a:extLst>
          </p:cNvPr>
          <p:cNvSpPr/>
          <p:nvPr/>
        </p:nvSpPr>
        <p:spPr>
          <a:xfrm>
            <a:off x="6582752" y="1657601"/>
            <a:ext cx="1554480" cy="1188720"/>
          </a:xfrm>
          <a:prstGeom prst="flowChartOffpageConnector">
            <a:avLst/>
          </a:prstGeom>
          <a:solidFill>
            <a:srgbClr val="51A1B1">
              <a:alpha val="85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3" b="1" dirty="0">
              <a:solidFill>
                <a:srgbClr val="000000"/>
              </a:solidFill>
            </a:endParaRPr>
          </a:p>
          <a:p>
            <a:pPr algn="ctr"/>
            <a:endParaRPr lang="en-US" sz="1003" b="1" dirty="0">
              <a:solidFill>
                <a:srgbClr val="000000"/>
              </a:solidFill>
            </a:endParaRPr>
          </a:p>
          <a:p>
            <a:pPr algn="ctr"/>
            <a:r>
              <a:rPr lang="en-US" sz="1003" b="1" dirty="0">
                <a:solidFill>
                  <a:srgbClr val="000000"/>
                </a:solidFill>
              </a:rPr>
              <a:t>Group C</a:t>
            </a:r>
          </a:p>
          <a:p>
            <a:pPr algn="ctr"/>
            <a:r>
              <a:rPr lang="en-US" sz="1003" dirty="0">
                <a:solidFill>
                  <a:srgbClr val="000000"/>
                </a:solidFill>
              </a:rPr>
              <a:t>Date: </a:t>
            </a:r>
            <a:r>
              <a:rPr lang="en-US" sz="1003" b="1" dirty="0">
                <a:solidFill>
                  <a:srgbClr val="000000"/>
                </a:solidFill>
              </a:rPr>
              <a:t>July 11, 12</a:t>
            </a:r>
          </a:p>
          <a:p>
            <a:pPr algn="ctr"/>
            <a:r>
              <a:rPr lang="en-US" sz="1003" dirty="0">
                <a:solidFill>
                  <a:srgbClr val="000000"/>
                </a:solidFill>
              </a:rPr>
              <a:t>Location: PSESD Cedar/Duwamish Rooms 800 Oakesdale Ave SW</a:t>
            </a:r>
          </a:p>
          <a:p>
            <a:pPr algn="ctr"/>
            <a:r>
              <a:rPr lang="en-US" sz="1003" dirty="0">
                <a:solidFill>
                  <a:srgbClr val="000000"/>
                </a:solidFill>
              </a:rPr>
              <a:t>Renton</a:t>
            </a:r>
          </a:p>
          <a:p>
            <a:pPr algn="ctr"/>
            <a:r>
              <a:rPr lang="en-US" sz="1003" dirty="0">
                <a:solidFill>
                  <a:srgbClr val="000000"/>
                </a:solidFill>
              </a:rPr>
              <a:t>  </a:t>
            </a:r>
            <a:endParaRPr lang="en-US" sz="1202" dirty="0">
              <a:solidFill>
                <a:srgbClr val="000000"/>
              </a:solidFill>
            </a:endParaRPr>
          </a:p>
        </p:txBody>
      </p:sp>
      <p:sp>
        <p:nvSpPr>
          <p:cNvPr id="9" name="Flowchart: Off-page Connector 8">
            <a:extLst>
              <a:ext uri="{FF2B5EF4-FFF2-40B4-BE49-F238E27FC236}">
                <a16:creationId xmlns:a16="http://schemas.microsoft.com/office/drawing/2014/main" id="{240CB13B-7A48-49BD-B92A-A6C200757500}"/>
              </a:ext>
            </a:extLst>
          </p:cNvPr>
          <p:cNvSpPr/>
          <p:nvPr/>
        </p:nvSpPr>
        <p:spPr>
          <a:xfrm>
            <a:off x="9267217" y="3742703"/>
            <a:ext cx="1554480" cy="1188720"/>
          </a:xfrm>
          <a:prstGeom prst="flowChartOffpageConnector">
            <a:avLst/>
          </a:prstGeom>
          <a:solidFill>
            <a:srgbClr val="F4ECA5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3" b="1" dirty="0">
              <a:solidFill>
                <a:srgbClr val="000000"/>
              </a:solidFill>
            </a:endParaRPr>
          </a:p>
          <a:p>
            <a:pPr algn="ctr"/>
            <a:r>
              <a:rPr lang="en-US" sz="1003" b="1" dirty="0">
                <a:solidFill>
                  <a:srgbClr val="000000"/>
                </a:solidFill>
              </a:rPr>
              <a:t>Group F</a:t>
            </a:r>
          </a:p>
          <a:p>
            <a:pPr algn="ctr"/>
            <a:r>
              <a:rPr lang="en-US" sz="1003" dirty="0">
                <a:solidFill>
                  <a:srgbClr val="000000"/>
                </a:solidFill>
              </a:rPr>
              <a:t>Date: </a:t>
            </a:r>
            <a:r>
              <a:rPr lang="en-US" sz="1003" b="1" dirty="0">
                <a:solidFill>
                  <a:srgbClr val="000000"/>
                </a:solidFill>
              </a:rPr>
              <a:t>August 22, 23</a:t>
            </a:r>
          </a:p>
          <a:p>
            <a:pPr algn="ctr"/>
            <a:r>
              <a:rPr lang="en-US" sz="1003" dirty="0">
                <a:solidFill>
                  <a:srgbClr val="000000"/>
                </a:solidFill>
              </a:rPr>
              <a:t>Location:</a:t>
            </a:r>
            <a:r>
              <a:rPr lang="en-US" sz="1100" dirty="0"/>
              <a:t> </a:t>
            </a:r>
            <a:r>
              <a:rPr lang="en-US" sz="1003" dirty="0">
                <a:solidFill>
                  <a:srgbClr val="000000"/>
                </a:solidFill>
              </a:rPr>
              <a:t>Ellensburg Office / Conference Rm</a:t>
            </a:r>
          </a:p>
          <a:p>
            <a:pPr algn="ctr"/>
            <a:r>
              <a:rPr lang="en-US" sz="1003" dirty="0">
                <a:solidFill>
                  <a:srgbClr val="000000"/>
                </a:solidFill>
              </a:rPr>
              <a:t>1210 W. University Way</a:t>
            </a:r>
          </a:p>
          <a:p>
            <a:pPr algn="ctr"/>
            <a:r>
              <a:rPr lang="en-US" sz="1003" dirty="0">
                <a:solidFill>
                  <a:srgbClr val="000000"/>
                </a:solidFill>
              </a:rPr>
              <a:t>Ellensburg</a:t>
            </a:r>
            <a:endParaRPr lang="en-US" sz="1202" dirty="0">
              <a:solidFill>
                <a:srgbClr val="000000"/>
              </a:solidFill>
            </a:endParaRPr>
          </a:p>
        </p:txBody>
      </p:sp>
      <p:sp>
        <p:nvSpPr>
          <p:cNvPr id="11" name="Flowchart: Off-page Connector 10">
            <a:extLst>
              <a:ext uri="{FF2B5EF4-FFF2-40B4-BE49-F238E27FC236}">
                <a16:creationId xmlns:a16="http://schemas.microsoft.com/office/drawing/2014/main" id="{3F6B3998-7D5D-4701-BD12-3A06DFA31D4F}"/>
              </a:ext>
            </a:extLst>
          </p:cNvPr>
          <p:cNvSpPr/>
          <p:nvPr/>
        </p:nvSpPr>
        <p:spPr>
          <a:xfrm>
            <a:off x="4742311" y="1653866"/>
            <a:ext cx="1554480" cy="1188720"/>
          </a:xfrm>
          <a:prstGeom prst="flowChartOffpageConnector">
            <a:avLst/>
          </a:prstGeom>
          <a:solidFill>
            <a:srgbClr val="8BCC6F">
              <a:alpha val="85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3" b="1" dirty="0">
              <a:solidFill>
                <a:srgbClr val="000000"/>
              </a:solidFill>
            </a:endParaRPr>
          </a:p>
          <a:p>
            <a:pPr algn="ctr"/>
            <a:r>
              <a:rPr lang="en-US" sz="1003" b="1" dirty="0">
                <a:solidFill>
                  <a:srgbClr val="000000"/>
                </a:solidFill>
              </a:rPr>
              <a:t>Group A </a:t>
            </a:r>
          </a:p>
          <a:p>
            <a:pPr algn="ctr"/>
            <a:r>
              <a:rPr lang="en-US" sz="1003" dirty="0">
                <a:solidFill>
                  <a:srgbClr val="000000"/>
                </a:solidFill>
              </a:rPr>
              <a:t>Date: </a:t>
            </a:r>
            <a:r>
              <a:rPr lang="en-US" sz="1003" b="1" dirty="0">
                <a:solidFill>
                  <a:srgbClr val="000000"/>
                </a:solidFill>
              </a:rPr>
              <a:t>June 6, 7</a:t>
            </a:r>
          </a:p>
          <a:p>
            <a:pPr algn="ctr"/>
            <a:r>
              <a:rPr lang="en-US" sz="1003" dirty="0">
                <a:solidFill>
                  <a:srgbClr val="000000"/>
                </a:solidFill>
              </a:rPr>
              <a:t>Location: Everett Office Room 103</a:t>
            </a:r>
          </a:p>
          <a:p>
            <a:pPr algn="ctr"/>
            <a:r>
              <a:rPr lang="en-US" sz="1003" dirty="0">
                <a:solidFill>
                  <a:srgbClr val="000000"/>
                </a:solidFill>
              </a:rPr>
              <a:t>840 N. Broadway #340 </a:t>
            </a:r>
          </a:p>
          <a:p>
            <a:pPr algn="ctr"/>
            <a:r>
              <a:rPr lang="en-US" sz="1003" dirty="0">
                <a:solidFill>
                  <a:srgbClr val="000000"/>
                </a:solidFill>
              </a:rPr>
              <a:t>Everett</a:t>
            </a:r>
          </a:p>
        </p:txBody>
      </p:sp>
      <p:sp>
        <p:nvSpPr>
          <p:cNvPr id="12" name="Flowchart: Off-page Connector 11">
            <a:extLst>
              <a:ext uri="{FF2B5EF4-FFF2-40B4-BE49-F238E27FC236}">
                <a16:creationId xmlns:a16="http://schemas.microsoft.com/office/drawing/2014/main" id="{211B3D86-7749-4606-A1D7-2BD18B616251}"/>
              </a:ext>
            </a:extLst>
          </p:cNvPr>
          <p:cNvSpPr/>
          <p:nvPr/>
        </p:nvSpPr>
        <p:spPr>
          <a:xfrm>
            <a:off x="5011918" y="953688"/>
            <a:ext cx="1005840" cy="640078"/>
          </a:xfrm>
          <a:prstGeom prst="flowChartOffpageConnector">
            <a:avLst/>
          </a:prstGeom>
          <a:solidFill>
            <a:srgbClr val="8BCC6F">
              <a:alpha val="85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3" dirty="0">
                <a:solidFill>
                  <a:srgbClr val="000000"/>
                </a:solidFill>
              </a:rPr>
              <a:t>2-Hour Virtual Training</a:t>
            </a:r>
          </a:p>
          <a:p>
            <a:pPr algn="ctr"/>
            <a:r>
              <a:rPr lang="en-US" sz="1003" dirty="0">
                <a:solidFill>
                  <a:srgbClr val="000000"/>
                </a:solidFill>
              </a:rPr>
              <a:t>Date: </a:t>
            </a:r>
            <a:r>
              <a:rPr lang="en-US" sz="1003" b="1" dirty="0">
                <a:solidFill>
                  <a:srgbClr val="000000"/>
                </a:solidFill>
              </a:rPr>
              <a:t>June 5</a:t>
            </a:r>
          </a:p>
        </p:txBody>
      </p:sp>
      <p:sp>
        <p:nvSpPr>
          <p:cNvPr id="13" name="Flowchart: Off-page Connector 12">
            <a:extLst>
              <a:ext uri="{FF2B5EF4-FFF2-40B4-BE49-F238E27FC236}">
                <a16:creationId xmlns:a16="http://schemas.microsoft.com/office/drawing/2014/main" id="{4A771365-F60D-45CE-A4A5-E2B70504EAF6}"/>
              </a:ext>
            </a:extLst>
          </p:cNvPr>
          <p:cNvSpPr/>
          <p:nvPr/>
        </p:nvSpPr>
        <p:spPr>
          <a:xfrm>
            <a:off x="6857071" y="955508"/>
            <a:ext cx="1005840" cy="640078"/>
          </a:xfrm>
          <a:prstGeom prst="flowChartOffpageConnector">
            <a:avLst/>
          </a:prstGeom>
          <a:solidFill>
            <a:srgbClr val="51A1B1">
              <a:alpha val="85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3" dirty="0">
                <a:solidFill>
                  <a:srgbClr val="000000"/>
                </a:solidFill>
              </a:rPr>
              <a:t>2-Hour Virtual Training</a:t>
            </a:r>
          </a:p>
          <a:p>
            <a:pPr algn="ctr"/>
            <a:r>
              <a:rPr lang="en-US" sz="1003" dirty="0">
                <a:solidFill>
                  <a:srgbClr val="000000"/>
                </a:solidFill>
              </a:rPr>
              <a:t>Date: </a:t>
            </a:r>
            <a:r>
              <a:rPr lang="en-US" sz="1003" b="1" dirty="0">
                <a:solidFill>
                  <a:srgbClr val="000000"/>
                </a:solidFill>
              </a:rPr>
              <a:t>July 10</a:t>
            </a:r>
          </a:p>
        </p:txBody>
      </p:sp>
      <p:sp>
        <p:nvSpPr>
          <p:cNvPr id="14" name="Flowchart: Off-page Connector 13">
            <a:extLst>
              <a:ext uri="{FF2B5EF4-FFF2-40B4-BE49-F238E27FC236}">
                <a16:creationId xmlns:a16="http://schemas.microsoft.com/office/drawing/2014/main" id="{B978A3C8-499C-4D94-B79A-A71B9258E95D}"/>
              </a:ext>
            </a:extLst>
          </p:cNvPr>
          <p:cNvSpPr/>
          <p:nvPr/>
        </p:nvSpPr>
        <p:spPr>
          <a:xfrm>
            <a:off x="9495817" y="4998332"/>
            <a:ext cx="1097280" cy="640078"/>
          </a:xfrm>
          <a:prstGeom prst="flowChartOffpageConnector">
            <a:avLst/>
          </a:prstGeom>
          <a:solidFill>
            <a:srgbClr val="F4ECA5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3" dirty="0">
                <a:solidFill>
                  <a:srgbClr val="000000"/>
                </a:solidFill>
              </a:rPr>
              <a:t>2-Hour Virtual Training</a:t>
            </a:r>
          </a:p>
          <a:p>
            <a:pPr algn="ctr"/>
            <a:r>
              <a:rPr lang="en-US" sz="1003" dirty="0">
                <a:solidFill>
                  <a:srgbClr val="000000"/>
                </a:solidFill>
              </a:rPr>
              <a:t>Date: </a:t>
            </a:r>
            <a:r>
              <a:rPr lang="en-US" sz="1003" b="1" dirty="0">
                <a:solidFill>
                  <a:srgbClr val="000000"/>
                </a:solidFill>
              </a:rPr>
              <a:t>August 21</a:t>
            </a:r>
          </a:p>
        </p:txBody>
      </p:sp>
      <p:sp>
        <p:nvSpPr>
          <p:cNvPr id="17" name="Flowchart: Off-page Connector 16">
            <a:extLst>
              <a:ext uri="{FF2B5EF4-FFF2-40B4-BE49-F238E27FC236}">
                <a16:creationId xmlns:a16="http://schemas.microsoft.com/office/drawing/2014/main" id="{3B990061-CC75-4C49-B575-0B0524BB8396}"/>
              </a:ext>
            </a:extLst>
          </p:cNvPr>
          <p:cNvSpPr/>
          <p:nvPr/>
        </p:nvSpPr>
        <p:spPr>
          <a:xfrm>
            <a:off x="3976527" y="3748278"/>
            <a:ext cx="1554480" cy="1188720"/>
          </a:xfrm>
          <a:prstGeom prst="flowChartOffpageConnector">
            <a:avLst/>
          </a:prstGeom>
          <a:solidFill>
            <a:srgbClr val="8BCC6F">
              <a:alpha val="85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3" b="1" dirty="0">
              <a:solidFill>
                <a:srgbClr val="000000"/>
              </a:solidFill>
            </a:endParaRPr>
          </a:p>
          <a:p>
            <a:pPr algn="ctr"/>
            <a:r>
              <a:rPr lang="en-US" sz="1003" b="1" dirty="0">
                <a:solidFill>
                  <a:srgbClr val="000000"/>
                </a:solidFill>
              </a:rPr>
              <a:t>Group B</a:t>
            </a:r>
          </a:p>
          <a:p>
            <a:pPr algn="ctr"/>
            <a:r>
              <a:rPr lang="en-US" sz="1003" dirty="0">
                <a:solidFill>
                  <a:srgbClr val="000000"/>
                </a:solidFill>
              </a:rPr>
              <a:t>Date: </a:t>
            </a:r>
            <a:r>
              <a:rPr lang="en-US" sz="1003" b="1" dirty="0">
                <a:solidFill>
                  <a:srgbClr val="000000"/>
                </a:solidFill>
              </a:rPr>
              <a:t>June 21, 22</a:t>
            </a:r>
          </a:p>
          <a:p>
            <a:pPr algn="ctr"/>
            <a:r>
              <a:rPr lang="en-US" sz="1003" dirty="0">
                <a:solidFill>
                  <a:srgbClr val="000000"/>
                </a:solidFill>
              </a:rPr>
              <a:t>Location: Spokane Central Tshimakain &amp; Palouse Rm</a:t>
            </a:r>
          </a:p>
          <a:p>
            <a:pPr algn="ctr"/>
            <a:r>
              <a:rPr lang="en-US" sz="1003" dirty="0">
                <a:solidFill>
                  <a:srgbClr val="000000"/>
                </a:solidFill>
              </a:rPr>
              <a:t>316 W. Boone Ave</a:t>
            </a:r>
          </a:p>
          <a:p>
            <a:pPr algn="ctr"/>
            <a:r>
              <a:rPr lang="en-US" sz="1003" dirty="0">
                <a:solidFill>
                  <a:srgbClr val="000000"/>
                </a:solidFill>
              </a:rPr>
              <a:t>Spokane</a:t>
            </a:r>
          </a:p>
        </p:txBody>
      </p:sp>
      <p:sp>
        <p:nvSpPr>
          <p:cNvPr id="18" name="Flowchart: Off-page Connector 17">
            <a:extLst>
              <a:ext uri="{FF2B5EF4-FFF2-40B4-BE49-F238E27FC236}">
                <a16:creationId xmlns:a16="http://schemas.microsoft.com/office/drawing/2014/main" id="{A29D4A86-AB76-4084-AD76-24FEA299F563}"/>
              </a:ext>
            </a:extLst>
          </p:cNvPr>
          <p:cNvSpPr/>
          <p:nvPr/>
        </p:nvSpPr>
        <p:spPr>
          <a:xfrm>
            <a:off x="9267217" y="1663176"/>
            <a:ext cx="1554480" cy="1188720"/>
          </a:xfrm>
          <a:prstGeom prst="flowChartOffpageConnector">
            <a:avLst/>
          </a:prstGeom>
          <a:solidFill>
            <a:srgbClr val="F4ECA5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3" b="1" dirty="0">
              <a:solidFill>
                <a:srgbClr val="000000"/>
              </a:solidFill>
            </a:endParaRPr>
          </a:p>
          <a:p>
            <a:pPr algn="ctr"/>
            <a:r>
              <a:rPr lang="en-US" sz="1003" b="1" dirty="0">
                <a:solidFill>
                  <a:srgbClr val="000000"/>
                </a:solidFill>
              </a:rPr>
              <a:t>Group E</a:t>
            </a:r>
          </a:p>
          <a:p>
            <a:pPr algn="ctr"/>
            <a:r>
              <a:rPr lang="en-US" sz="1003" dirty="0">
                <a:solidFill>
                  <a:srgbClr val="000000"/>
                </a:solidFill>
              </a:rPr>
              <a:t>Date: </a:t>
            </a:r>
            <a:r>
              <a:rPr lang="en-US" sz="1003" b="1" dirty="0">
                <a:solidFill>
                  <a:srgbClr val="000000"/>
                </a:solidFill>
              </a:rPr>
              <a:t>August 8, 9</a:t>
            </a:r>
          </a:p>
          <a:p>
            <a:pPr algn="ctr"/>
            <a:r>
              <a:rPr lang="en-US" sz="1000" dirty="0">
                <a:solidFill>
                  <a:srgbClr val="000000"/>
                </a:solidFill>
              </a:rPr>
              <a:t>Location: Renton Technical College / Room C-111</a:t>
            </a:r>
          </a:p>
          <a:p>
            <a:pPr algn="ctr"/>
            <a:r>
              <a:rPr lang="en-US" sz="1000" dirty="0">
                <a:solidFill>
                  <a:srgbClr val="000000"/>
                </a:solidFill>
              </a:rPr>
              <a:t>3000 NE 4</a:t>
            </a:r>
            <a:r>
              <a:rPr lang="en-US" sz="1000" baseline="30000" dirty="0">
                <a:solidFill>
                  <a:srgbClr val="000000"/>
                </a:solidFill>
              </a:rPr>
              <a:t>th</a:t>
            </a:r>
            <a:r>
              <a:rPr lang="en-US" sz="1000" dirty="0">
                <a:solidFill>
                  <a:srgbClr val="000000"/>
                </a:solidFill>
              </a:rPr>
              <a:t> Street</a:t>
            </a:r>
          </a:p>
          <a:p>
            <a:pPr algn="ctr"/>
            <a:r>
              <a:rPr lang="en-US" sz="1003" dirty="0">
                <a:solidFill>
                  <a:srgbClr val="000000"/>
                </a:solidFill>
              </a:rPr>
              <a:t>Renton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23" name="Flowchart: Off-page Connector 22">
            <a:extLst>
              <a:ext uri="{FF2B5EF4-FFF2-40B4-BE49-F238E27FC236}">
                <a16:creationId xmlns:a16="http://schemas.microsoft.com/office/drawing/2014/main" id="{64FE897F-4D91-4ED8-A339-26D8AC108A33}"/>
              </a:ext>
            </a:extLst>
          </p:cNvPr>
          <p:cNvSpPr/>
          <p:nvPr/>
        </p:nvSpPr>
        <p:spPr>
          <a:xfrm>
            <a:off x="4250847" y="4989418"/>
            <a:ext cx="1005840" cy="640078"/>
          </a:xfrm>
          <a:prstGeom prst="flowChartOffpageConnector">
            <a:avLst/>
          </a:prstGeom>
          <a:solidFill>
            <a:srgbClr val="8BCC6F">
              <a:alpha val="85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3" dirty="0">
                <a:solidFill>
                  <a:srgbClr val="000000"/>
                </a:solidFill>
              </a:rPr>
              <a:t>2-Hour Virtual Training</a:t>
            </a:r>
          </a:p>
          <a:p>
            <a:pPr algn="ctr"/>
            <a:r>
              <a:rPr lang="en-US" sz="1003" dirty="0">
                <a:solidFill>
                  <a:srgbClr val="000000"/>
                </a:solidFill>
              </a:rPr>
              <a:t>Date</a:t>
            </a:r>
            <a:r>
              <a:rPr lang="en-US" sz="1003" b="1" dirty="0">
                <a:solidFill>
                  <a:srgbClr val="000000"/>
                </a:solidFill>
              </a:rPr>
              <a:t>: June 20</a:t>
            </a:r>
          </a:p>
        </p:txBody>
      </p:sp>
      <p:sp>
        <p:nvSpPr>
          <p:cNvPr id="24" name="Flowchart: Off-page Connector 23">
            <a:extLst>
              <a:ext uri="{FF2B5EF4-FFF2-40B4-BE49-F238E27FC236}">
                <a16:creationId xmlns:a16="http://schemas.microsoft.com/office/drawing/2014/main" id="{4B3AAE82-BAD4-412A-B186-5E3B20CFC506}"/>
              </a:ext>
            </a:extLst>
          </p:cNvPr>
          <p:cNvSpPr/>
          <p:nvPr/>
        </p:nvSpPr>
        <p:spPr>
          <a:xfrm>
            <a:off x="9541537" y="955508"/>
            <a:ext cx="1005840" cy="640078"/>
          </a:xfrm>
          <a:prstGeom prst="flowChartOffpageConnector">
            <a:avLst/>
          </a:prstGeom>
          <a:solidFill>
            <a:srgbClr val="F4ECA5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3" dirty="0">
                <a:solidFill>
                  <a:srgbClr val="000000"/>
                </a:solidFill>
              </a:rPr>
              <a:t>2-Hour Virtual Training</a:t>
            </a:r>
          </a:p>
          <a:p>
            <a:pPr algn="ctr"/>
            <a:r>
              <a:rPr lang="en-US" sz="1003" dirty="0">
                <a:solidFill>
                  <a:srgbClr val="000000"/>
                </a:solidFill>
              </a:rPr>
              <a:t>Date: </a:t>
            </a:r>
            <a:r>
              <a:rPr lang="en-US" sz="1003" b="1" dirty="0">
                <a:solidFill>
                  <a:srgbClr val="000000"/>
                </a:solidFill>
              </a:rPr>
              <a:t>August 7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EDA7B5F-6BB9-4BB0-B49F-8ACCC850109F}"/>
              </a:ext>
            </a:extLst>
          </p:cNvPr>
          <p:cNvCxnSpPr>
            <a:cxnSpLocks/>
          </p:cNvCxnSpPr>
          <p:nvPr/>
        </p:nvCxnSpPr>
        <p:spPr>
          <a:xfrm flipV="1">
            <a:off x="8709154" y="2328549"/>
            <a:ext cx="869696" cy="519177"/>
          </a:xfrm>
          <a:prstGeom prst="line">
            <a:avLst/>
          </a:prstGeom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lowchart: Off-page Connector 25">
            <a:extLst>
              <a:ext uri="{FF2B5EF4-FFF2-40B4-BE49-F238E27FC236}">
                <a16:creationId xmlns:a16="http://schemas.microsoft.com/office/drawing/2014/main" id="{378F43E0-9BB1-4CF4-82B1-847A4FFA7E82}"/>
              </a:ext>
            </a:extLst>
          </p:cNvPr>
          <p:cNvSpPr/>
          <p:nvPr/>
        </p:nvSpPr>
        <p:spPr>
          <a:xfrm>
            <a:off x="6582752" y="3742703"/>
            <a:ext cx="1554480" cy="1188720"/>
          </a:xfrm>
          <a:prstGeom prst="flowChartOffpageConnector">
            <a:avLst/>
          </a:prstGeom>
          <a:solidFill>
            <a:srgbClr val="51A1B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3" b="1" dirty="0">
              <a:solidFill>
                <a:srgbClr val="000000"/>
              </a:solidFill>
            </a:endParaRPr>
          </a:p>
          <a:p>
            <a:pPr algn="ctr"/>
            <a:r>
              <a:rPr lang="en-US" sz="1003" b="1" dirty="0">
                <a:solidFill>
                  <a:srgbClr val="000000"/>
                </a:solidFill>
              </a:rPr>
              <a:t>Group D</a:t>
            </a:r>
          </a:p>
          <a:p>
            <a:pPr algn="ctr"/>
            <a:r>
              <a:rPr lang="en-US" sz="1003" dirty="0">
                <a:solidFill>
                  <a:srgbClr val="000000"/>
                </a:solidFill>
              </a:rPr>
              <a:t>Date: </a:t>
            </a:r>
            <a:r>
              <a:rPr lang="en-US" sz="1003" b="1" dirty="0">
                <a:solidFill>
                  <a:srgbClr val="000000"/>
                </a:solidFill>
              </a:rPr>
              <a:t>July 25,26</a:t>
            </a:r>
          </a:p>
          <a:p>
            <a:pPr algn="ctr"/>
            <a:r>
              <a:rPr lang="en-US" sz="1003" dirty="0">
                <a:solidFill>
                  <a:srgbClr val="000000"/>
                </a:solidFill>
              </a:rPr>
              <a:t>Location: </a:t>
            </a:r>
            <a:r>
              <a:rPr lang="en-US" sz="950" dirty="0">
                <a:solidFill>
                  <a:srgbClr val="000000"/>
                </a:solidFill>
              </a:rPr>
              <a:t>Centennial </a:t>
            </a:r>
            <a:r>
              <a:rPr lang="en-US" sz="950" dirty="0" err="1">
                <a:solidFill>
                  <a:srgbClr val="000000"/>
                </a:solidFill>
              </a:rPr>
              <a:t>Bldg</a:t>
            </a:r>
            <a:r>
              <a:rPr lang="en-US" sz="950" dirty="0">
                <a:solidFill>
                  <a:srgbClr val="000000"/>
                </a:solidFill>
              </a:rPr>
              <a:t> I </a:t>
            </a:r>
            <a:r>
              <a:rPr lang="en-US" sz="1003" dirty="0">
                <a:solidFill>
                  <a:srgbClr val="000000"/>
                </a:solidFill>
              </a:rPr>
              <a:t>Rm #291</a:t>
            </a:r>
          </a:p>
          <a:p>
            <a:pPr algn="ctr"/>
            <a:r>
              <a:rPr lang="en-US" sz="1003" dirty="0">
                <a:solidFill>
                  <a:srgbClr val="000000"/>
                </a:solidFill>
              </a:rPr>
              <a:t>1949 S. State St</a:t>
            </a:r>
          </a:p>
          <a:p>
            <a:pPr algn="ctr"/>
            <a:r>
              <a:rPr lang="en-US" sz="1003" dirty="0">
                <a:solidFill>
                  <a:srgbClr val="000000"/>
                </a:solidFill>
              </a:rPr>
              <a:t> Tacoma</a:t>
            </a:r>
            <a:endParaRPr lang="en-US" sz="1202" dirty="0">
              <a:solidFill>
                <a:srgbClr val="000000"/>
              </a:solidFill>
            </a:endParaRPr>
          </a:p>
        </p:txBody>
      </p:sp>
      <p:sp>
        <p:nvSpPr>
          <p:cNvPr id="27" name="Flowchart: Off-page Connector 26">
            <a:extLst>
              <a:ext uri="{FF2B5EF4-FFF2-40B4-BE49-F238E27FC236}">
                <a16:creationId xmlns:a16="http://schemas.microsoft.com/office/drawing/2014/main" id="{09BE51EC-8FA3-40AA-8332-5D62F6341632}"/>
              </a:ext>
            </a:extLst>
          </p:cNvPr>
          <p:cNvSpPr/>
          <p:nvPr/>
        </p:nvSpPr>
        <p:spPr>
          <a:xfrm>
            <a:off x="6857071" y="4998332"/>
            <a:ext cx="1005840" cy="640078"/>
          </a:xfrm>
          <a:prstGeom prst="flowChartOffpageConnector">
            <a:avLst/>
          </a:prstGeom>
          <a:solidFill>
            <a:srgbClr val="51A1B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3" dirty="0">
                <a:solidFill>
                  <a:srgbClr val="000000"/>
                </a:solidFill>
              </a:rPr>
              <a:t>2-Hour Virtual Training</a:t>
            </a:r>
          </a:p>
          <a:p>
            <a:pPr algn="ctr"/>
            <a:r>
              <a:rPr lang="en-US" sz="1003" dirty="0">
                <a:solidFill>
                  <a:srgbClr val="000000"/>
                </a:solidFill>
              </a:rPr>
              <a:t>Date: </a:t>
            </a:r>
            <a:r>
              <a:rPr lang="en-US" sz="1003" b="1" dirty="0">
                <a:solidFill>
                  <a:srgbClr val="000000"/>
                </a:solidFill>
              </a:rPr>
              <a:t>July 24</a:t>
            </a:r>
          </a:p>
        </p:txBody>
      </p:sp>
      <p:sp>
        <p:nvSpPr>
          <p:cNvPr id="19" name="Flowchart: Off-page Connector 18">
            <a:extLst>
              <a:ext uri="{FF2B5EF4-FFF2-40B4-BE49-F238E27FC236}">
                <a16:creationId xmlns:a16="http://schemas.microsoft.com/office/drawing/2014/main" id="{CE4836DA-DA3A-44D6-8924-241103006F84}"/>
              </a:ext>
            </a:extLst>
          </p:cNvPr>
          <p:cNvSpPr/>
          <p:nvPr/>
        </p:nvSpPr>
        <p:spPr>
          <a:xfrm>
            <a:off x="3355764" y="954475"/>
            <a:ext cx="1005840" cy="640078"/>
          </a:xfrm>
          <a:prstGeom prst="flowChartOffpageConnector">
            <a:avLst/>
          </a:prstGeom>
          <a:solidFill>
            <a:schemeClr val="accent5">
              <a:lumMod val="75000"/>
              <a:alpha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3" dirty="0">
                <a:solidFill>
                  <a:srgbClr val="000000"/>
                </a:solidFill>
              </a:rPr>
              <a:t>4-Hour Virtual </a:t>
            </a:r>
            <a:r>
              <a:rPr lang="en-US" sz="1003" b="1" dirty="0">
                <a:solidFill>
                  <a:srgbClr val="000000"/>
                </a:solidFill>
              </a:rPr>
              <a:t>Home Study Training</a:t>
            </a:r>
          </a:p>
        </p:txBody>
      </p:sp>
      <p:sp>
        <p:nvSpPr>
          <p:cNvPr id="20" name="Flowchart: Off-page Connector 19">
            <a:extLst>
              <a:ext uri="{FF2B5EF4-FFF2-40B4-BE49-F238E27FC236}">
                <a16:creationId xmlns:a16="http://schemas.microsoft.com/office/drawing/2014/main" id="{D917EB28-DE25-4861-942E-AC4301EF7CAD}"/>
              </a:ext>
            </a:extLst>
          </p:cNvPr>
          <p:cNvSpPr/>
          <p:nvPr/>
        </p:nvSpPr>
        <p:spPr>
          <a:xfrm>
            <a:off x="3081444" y="1653866"/>
            <a:ext cx="1554480" cy="1188720"/>
          </a:xfrm>
          <a:prstGeom prst="flowChartOffpageConnector">
            <a:avLst/>
          </a:prstGeom>
          <a:solidFill>
            <a:schemeClr val="accent5">
              <a:lumMod val="75000"/>
              <a:alpha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3" b="1" dirty="0">
                <a:solidFill>
                  <a:srgbClr val="000000"/>
                </a:solidFill>
              </a:rPr>
              <a:t>All RL and CPA</a:t>
            </a:r>
          </a:p>
          <a:p>
            <a:pPr algn="ctr"/>
            <a:r>
              <a:rPr lang="en-US" sz="1003" dirty="0">
                <a:solidFill>
                  <a:srgbClr val="000000"/>
                </a:solidFill>
              </a:rPr>
              <a:t>Date: </a:t>
            </a:r>
            <a:r>
              <a:rPr lang="en-US" sz="1003" b="1" dirty="0">
                <a:solidFill>
                  <a:srgbClr val="000000"/>
                </a:solidFill>
              </a:rPr>
              <a:t>June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84F411-9179-44E0-A211-C12A39A1FFD6}"/>
              </a:ext>
            </a:extLst>
          </p:cNvPr>
          <p:cNvSpPr txBox="1"/>
          <p:nvPr/>
        </p:nvSpPr>
        <p:spPr>
          <a:xfrm>
            <a:off x="380815" y="1198244"/>
            <a:ext cx="2543968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For questions about your training date and location please contact </a:t>
            </a:r>
            <a:r>
              <a:rPr lang="en-US" sz="1600" dirty="0">
                <a:hlinkClick r:id="rId9"/>
              </a:rPr>
              <a:t>dcyf.best4kids@dcyf.wa.gov</a:t>
            </a:r>
            <a:r>
              <a:rPr lang="en-US" sz="1600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2978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7"/>
          <p:cNvSpPr>
            <a:spLocks noGrp="1"/>
          </p:cNvSpPr>
          <p:nvPr>
            <p:ph type="title"/>
          </p:nvPr>
        </p:nvSpPr>
        <p:spPr>
          <a:xfrm>
            <a:off x="838200" y="318234"/>
            <a:ext cx="10515600" cy="956182"/>
          </a:xfrm>
        </p:spPr>
        <p:txBody>
          <a:bodyPr>
            <a:normAutofit/>
          </a:bodyPr>
          <a:lstStyle/>
          <a:p>
            <a:r>
              <a:rPr lang="en-US" sz="3600" dirty="0"/>
              <a:t>Tips For Training </a:t>
            </a:r>
          </a:p>
        </p:txBody>
      </p:sp>
      <p:sp>
        <p:nvSpPr>
          <p:cNvPr id="5" name="Diagonal Stripe 4"/>
          <p:cNvSpPr/>
          <p:nvPr/>
        </p:nvSpPr>
        <p:spPr>
          <a:xfrm>
            <a:off x="0" y="0"/>
            <a:ext cx="2711301" cy="2115879"/>
          </a:xfrm>
          <a:prstGeom prst="diagStripe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653B2A6-DFA9-462E-845F-9CFCEB1D40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3106912"/>
              </p:ext>
            </p:extLst>
          </p:nvPr>
        </p:nvGraphicFramePr>
        <p:xfrm>
          <a:off x="1082749" y="995924"/>
          <a:ext cx="10026502" cy="5316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149640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294513" y="1872034"/>
            <a:ext cx="5181600" cy="183627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Please send feedback and questions about WA CAP to the portal inbox: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dcyf.caregiverportal@dcyf.wa.gov</a:t>
            </a:r>
            <a:r>
              <a:rPr lang="en-US" dirty="0"/>
              <a:t> </a:t>
            </a:r>
          </a:p>
        </p:txBody>
      </p:sp>
      <p:sp>
        <p:nvSpPr>
          <p:cNvPr id="8" name="Diagonal Stripe 7"/>
          <p:cNvSpPr/>
          <p:nvPr/>
        </p:nvSpPr>
        <p:spPr>
          <a:xfrm>
            <a:off x="0" y="0"/>
            <a:ext cx="2711301" cy="2115879"/>
          </a:xfrm>
          <a:prstGeom prst="diagStripe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s1e0da9c5d1443e69f8d82f6f0be62fd">
            <a:extLst>
              <a:ext uri="{FF2B5EF4-FFF2-40B4-BE49-F238E27FC236}">
                <a16:creationId xmlns:a16="http://schemas.microsoft.com/office/drawing/2014/main" id="{099C2B57-E725-492D-BAD8-3A2F2DCE4CB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7" r="15532"/>
          <a:stretch/>
        </p:blipFill>
        <p:spPr>
          <a:xfrm>
            <a:off x="5678424" y="1236810"/>
            <a:ext cx="5559552" cy="45555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4EF794C6-C41A-4ABB-86B1-610861C895D5}"/>
              </a:ext>
            </a:extLst>
          </p:cNvPr>
          <p:cNvSpPr txBox="1">
            <a:spLocks/>
          </p:cNvSpPr>
          <p:nvPr/>
        </p:nvSpPr>
        <p:spPr>
          <a:xfrm>
            <a:off x="294513" y="3987913"/>
            <a:ext cx="5181600" cy="136827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</a:rPr>
              <a:t>Please send questions about training to: </a:t>
            </a:r>
          </a:p>
          <a:p>
            <a:r>
              <a:rPr lang="en-US" dirty="0">
                <a:hlinkClick r:id="rId4"/>
              </a:rPr>
              <a:t>dcyf.best4kids@dcyf.wa.gov</a:t>
            </a:r>
            <a:r>
              <a:rPr lang="en-US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7837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596" y="956833"/>
            <a:ext cx="8842257" cy="44433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8227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7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2187"/>
          </a:xfrm>
        </p:spPr>
        <p:txBody>
          <a:bodyPr/>
          <a:lstStyle/>
          <a:p>
            <a:r>
              <a:rPr lang="en-US" dirty="0"/>
              <a:t>Introduction and Welcome</a:t>
            </a:r>
          </a:p>
        </p:txBody>
      </p:sp>
      <p:sp>
        <p:nvSpPr>
          <p:cNvPr id="8" name="Diagonal Stripe 7"/>
          <p:cNvSpPr/>
          <p:nvPr/>
        </p:nvSpPr>
        <p:spPr>
          <a:xfrm>
            <a:off x="0" y="0"/>
            <a:ext cx="2711301" cy="2115879"/>
          </a:xfrm>
          <a:prstGeom prst="diagStripe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s472ecbf25ac49c6826aa7c7b61b56ad">
            <a:extLst>
              <a:ext uri="{FF2B5EF4-FFF2-40B4-BE49-F238E27FC236}">
                <a16:creationId xmlns:a16="http://schemas.microsoft.com/office/drawing/2014/main" id="{7099E61E-6B59-4997-93F6-4221680306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765" y="1930369"/>
            <a:ext cx="5802470" cy="38654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592E806-EF4B-4013-846E-9DC9A2D3B696}"/>
              </a:ext>
            </a:extLst>
          </p:cNvPr>
          <p:cNvSpPr/>
          <p:nvPr/>
        </p:nvSpPr>
        <p:spPr>
          <a:xfrm>
            <a:off x="4049061" y="1217536"/>
            <a:ext cx="40938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>
                <a:ln/>
                <a:solidFill>
                  <a:schemeClr val="accent3"/>
                </a:solidFill>
                <a:effectLst/>
              </a:rPr>
              <a:t>Webinar is being recorded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3405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7"/>
          <p:cNvSpPr>
            <a:spLocks noGrp="1"/>
          </p:cNvSpPr>
          <p:nvPr>
            <p:ph type="title"/>
          </p:nvPr>
        </p:nvSpPr>
        <p:spPr>
          <a:xfrm>
            <a:off x="838200" y="228200"/>
            <a:ext cx="10515600" cy="782187"/>
          </a:xfrm>
        </p:spPr>
        <p:txBody>
          <a:bodyPr/>
          <a:lstStyle/>
          <a:p>
            <a:r>
              <a:rPr lang="en-US" dirty="0"/>
              <a:t>WA CAP Communications Plan</a:t>
            </a:r>
          </a:p>
        </p:txBody>
      </p:sp>
      <p:sp>
        <p:nvSpPr>
          <p:cNvPr id="8" name="Diagonal Stripe 7"/>
          <p:cNvSpPr/>
          <p:nvPr/>
        </p:nvSpPr>
        <p:spPr>
          <a:xfrm>
            <a:off x="0" y="0"/>
            <a:ext cx="2711301" cy="2115879"/>
          </a:xfrm>
          <a:prstGeom prst="diagStripe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5657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inti - Software Engineer - Data Integrations &amp;amp; API">
            <a:extLst>
              <a:ext uri="{FF2B5EF4-FFF2-40B4-BE49-F238E27FC236}">
                <a16:creationId xmlns:a16="http://schemas.microsoft.com/office/drawing/2014/main" id="{B0D4DBD0-6126-4823-9811-BEBABC4692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715" y="6120285"/>
            <a:ext cx="1842570" cy="50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7"/>
          <p:cNvSpPr>
            <a:spLocks noGrp="1"/>
          </p:cNvSpPr>
          <p:nvPr>
            <p:ph type="title"/>
          </p:nvPr>
        </p:nvSpPr>
        <p:spPr>
          <a:xfrm>
            <a:off x="838199" y="91435"/>
            <a:ext cx="10515600" cy="1491018"/>
          </a:xfrm>
        </p:spPr>
        <p:txBody>
          <a:bodyPr>
            <a:normAutofit/>
          </a:bodyPr>
          <a:lstStyle/>
          <a:p>
            <a:r>
              <a:rPr lang="en-US" dirty="0"/>
              <a:t>Connecting the Dots Demonstration</a:t>
            </a:r>
            <a:br>
              <a:rPr lang="en-US" dirty="0"/>
            </a:br>
            <a:r>
              <a:rPr lang="en-US" dirty="0"/>
              <a:t>Intake of a Family</a:t>
            </a:r>
          </a:p>
        </p:txBody>
      </p:sp>
      <p:sp>
        <p:nvSpPr>
          <p:cNvPr id="8" name="Diagonal Stripe 7"/>
          <p:cNvSpPr/>
          <p:nvPr/>
        </p:nvSpPr>
        <p:spPr>
          <a:xfrm>
            <a:off x="0" y="0"/>
            <a:ext cx="2711301" cy="2115879"/>
          </a:xfrm>
          <a:prstGeom prst="diagStripe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s63aaaa17ed44252a3808823ef809ea2">
            <a:extLst>
              <a:ext uri="{FF2B5EF4-FFF2-40B4-BE49-F238E27FC236}">
                <a16:creationId xmlns:a16="http://schemas.microsoft.com/office/drawing/2014/main" id="{74F25DA6-1A82-4F41-BF5A-B900525DB4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728" y="1994455"/>
            <a:ext cx="4706543" cy="313769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7731A54-FF26-4D80-9E97-3D90DEED8600}"/>
              </a:ext>
            </a:extLst>
          </p:cNvPr>
          <p:cNvSpPr/>
          <p:nvPr/>
        </p:nvSpPr>
        <p:spPr>
          <a:xfrm>
            <a:off x="1162879" y="5447156"/>
            <a:ext cx="107640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*</a:t>
            </a:r>
            <a:r>
              <a:rPr lang="en-US" b="1" dirty="0"/>
              <a:t>Please Note</a:t>
            </a:r>
            <a:r>
              <a:rPr lang="en-US" dirty="0"/>
              <a:t>: Any </a:t>
            </a:r>
            <a:r>
              <a:rPr lang="en-US" b="1" dirty="0"/>
              <a:t>Personal Identifiable Information (PII) </a:t>
            </a:r>
            <a:r>
              <a:rPr lang="en-US" dirty="0"/>
              <a:t>included within this demonstration is fictional.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6570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7"/>
          <p:cNvSpPr>
            <a:spLocks noGrp="1"/>
          </p:cNvSpPr>
          <p:nvPr>
            <p:ph type="title"/>
          </p:nvPr>
        </p:nvSpPr>
        <p:spPr>
          <a:xfrm>
            <a:off x="838200" y="281355"/>
            <a:ext cx="10515600" cy="1321886"/>
          </a:xfrm>
        </p:spPr>
        <p:txBody>
          <a:bodyPr>
            <a:normAutofit/>
          </a:bodyPr>
          <a:lstStyle/>
          <a:p>
            <a:r>
              <a:rPr lang="en-US" dirty="0"/>
              <a:t>Side-by-Side View of Process Map </a:t>
            </a:r>
            <a:br>
              <a:rPr lang="en-US" dirty="0"/>
            </a:br>
            <a:r>
              <a:rPr lang="en-US" dirty="0"/>
              <a:t>and WA CAP</a:t>
            </a:r>
          </a:p>
        </p:txBody>
      </p:sp>
      <p:sp>
        <p:nvSpPr>
          <p:cNvPr id="8" name="Diagonal Stripe 7"/>
          <p:cNvSpPr/>
          <p:nvPr/>
        </p:nvSpPr>
        <p:spPr>
          <a:xfrm>
            <a:off x="0" y="0"/>
            <a:ext cx="2711301" cy="2115879"/>
          </a:xfrm>
          <a:prstGeom prst="diagStripe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8208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7"/>
          <p:cNvSpPr>
            <a:spLocks noGrp="1"/>
          </p:cNvSpPr>
          <p:nvPr>
            <p:ph type="title"/>
          </p:nvPr>
        </p:nvSpPr>
        <p:spPr>
          <a:xfrm>
            <a:off x="1645377" y="504208"/>
            <a:ext cx="9733558" cy="637737"/>
          </a:xfrm>
        </p:spPr>
        <p:txBody>
          <a:bodyPr>
            <a:normAutofit fontScale="90000"/>
          </a:bodyPr>
          <a:lstStyle/>
          <a:p>
            <a:r>
              <a:rPr lang="en-US" dirty="0"/>
              <a:t>Questions?</a:t>
            </a:r>
          </a:p>
        </p:txBody>
      </p:sp>
      <p:sp>
        <p:nvSpPr>
          <p:cNvPr id="8" name="Diagonal Stripe 7"/>
          <p:cNvSpPr/>
          <p:nvPr/>
        </p:nvSpPr>
        <p:spPr>
          <a:xfrm>
            <a:off x="0" y="0"/>
            <a:ext cx="2711301" cy="2115879"/>
          </a:xfrm>
          <a:prstGeom prst="diagStripe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E4218A-E3C9-4C5D-91E2-DA9D79532458}"/>
              </a:ext>
            </a:extLst>
          </p:cNvPr>
          <p:cNvSpPr txBox="1"/>
          <p:nvPr/>
        </p:nvSpPr>
        <p:spPr>
          <a:xfrm>
            <a:off x="4936726" y="2246120"/>
            <a:ext cx="2694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>
              <a:buFont typeface="Wingdings" panose="05000000000000000000" pitchFamily="2" charset="2"/>
              <a:buChar char="Ø"/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z="2400" dirty="0"/>
              <a:t>Topic</a:t>
            </a:r>
            <a:endParaRPr lang="en-US" b="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2523A8-F3BA-4C1E-9B0B-25D691D5DEE9}"/>
              </a:ext>
            </a:extLst>
          </p:cNvPr>
          <p:cNvSpPr txBox="1"/>
          <p:nvPr/>
        </p:nvSpPr>
        <p:spPr>
          <a:xfrm>
            <a:off x="7971197" y="2246120"/>
            <a:ext cx="2766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bg1"/>
                </a:solidFill>
              </a:rPr>
              <a:t>Topic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A9ACF1-2E2F-4EE0-8F0E-E4D153B7AD3D}"/>
              </a:ext>
            </a:extLst>
          </p:cNvPr>
          <p:cNvSpPr txBox="1"/>
          <p:nvPr/>
        </p:nvSpPr>
        <p:spPr>
          <a:xfrm>
            <a:off x="2670547" y="4120400"/>
            <a:ext cx="1627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Tip: </a:t>
            </a:r>
          </a:p>
        </p:txBody>
      </p:sp>
      <p:pic>
        <p:nvPicPr>
          <p:cNvPr id="3" name="se34e15aebcd4056b3a4860476dd878e">
            <a:extLst>
              <a:ext uri="{FF2B5EF4-FFF2-40B4-BE49-F238E27FC236}">
                <a16:creationId xmlns:a16="http://schemas.microsoft.com/office/drawing/2014/main" id="{A9F52212-6B75-4BA9-B488-7AE65E2A51C8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2"/>
          <a:stretch/>
        </p:blipFill>
        <p:spPr>
          <a:xfrm>
            <a:off x="3169920" y="1525524"/>
            <a:ext cx="5852160" cy="38069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8292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7"/>
          <p:cNvSpPr>
            <a:spLocks noGrp="1"/>
          </p:cNvSpPr>
          <p:nvPr>
            <p:ph type="title"/>
          </p:nvPr>
        </p:nvSpPr>
        <p:spPr>
          <a:xfrm>
            <a:off x="1463998" y="211474"/>
            <a:ext cx="9733558" cy="1435022"/>
          </a:xfrm>
        </p:spPr>
        <p:txBody>
          <a:bodyPr>
            <a:normAutofit/>
          </a:bodyPr>
          <a:lstStyle/>
          <a:p>
            <a:r>
              <a:rPr lang="en-US" sz="3600" dirty="0"/>
              <a:t>Crosswalk of WA CAP Team vs WDT Team </a:t>
            </a:r>
            <a:br>
              <a:rPr lang="en-US" sz="3600" dirty="0"/>
            </a:br>
            <a:r>
              <a:rPr lang="en-US" sz="3600" dirty="0"/>
              <a:t>Roles &amp; Responsibilities</a:t>
            </a:r>
          </a:p>
        </p:txBody>
      </p:sp>
      <p:sp>
        <p:nvSpPr>
          <p:cNvPr id="8" name="Diagonal Stripe 7"/>
          <p:cNvSpPr/>
          <p:nvPr/>
        </p:nvSpPr>
        <p:spPr>
          <a:xfrm>
            <a:off x="0" y="0"/>
            <a:ext cx="2711301" cy="2115879"/>
          </a:xfrm>
          <a:prstGeom prst="diagStripe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2523A8-F3BA-4C1E-9B0B-25D691D5DEE9}"/>
              </a:ext>
            </a:extLst>
          </p:cNvPr>
          <p:cNvSpPr txBox="1"/>
          <p:nvPr/>
        </p:nvSpPr>
        <p:spPr>
          <a:xfrm>
            <a:off x="7971197" y="2246120"/>
            <a:ext cx="2766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bg1"/>
                </a:solidFill>
              </a:rPr>
              <a:t>Topic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A9ACF1-2E2F-4EE0-8F0E-E4D153B7AD3D}"/>
              </a:ext>
            </a:extLst>
          </p:cNvPr>
          <p:cNvSpPr txBox="1"/>
          <p:nvPr/>
        </p:nvSpPr>
        <p:spPr>
          <a:xfrm>
            <a:off x="2670547" y="4120400"/>
            <a:ext cx="1627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Tip: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1999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7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6182"/>
          </a:xfrm>
        </p:spPr>
        <p:txBody>
          <a:bodyPr>
            <a:normAutofit fontScale="90000"/>
          </a:bodyPr>
          <a:lstStyle/>
          <a:p>
            <a:r>
              <a:rPr lang="en-US" dirty="0"/>
              <a:t>We Want to Hear From YOU! </a:t>
            </a:r>
            <a:br>
              <a:rPr lang="en-US" dirty="0"/>
            </a:br>
            <a:r>
              <a:rPr lang="en-US" dirty="0"/>
              <a:t>Questions?</a:t>
            </a:r>
          </a:p>
        </p:txBody>
      </p:sp>
      <p:sp>
        <p:nvSpPr>
          <p:cNvPr id="5" name="Diagonal Stripe 4"/>
          <p:cNvSpPr/>
          <p:nvPr/>
        </p:nvSpPr>
        <p:spPr>
          <a:xfrm>
            <a:off x="0" y="0"/>
            <a:ext cx="2711301" cy="2115879"/>
          </a:xfrm>
          <a:prstGeom prst="diagStripe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BC6653-B9B1-4AA5-83E9-18F5AAD07C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606604">
            <a:off x="3082002" y="1754135"/>
            <a:ext cx="6437389" cy="3933322"/>
          </a:xfrm>
          <a:prstGeom prst="rect">
            <a:avLst/>
          </a:prstGeom>
          <a:ln w="9525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3568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7"/>
          <p:cNvSpPr>
            <a:spLocks noGrp="1"/>
          </p:cNvSpPr>
          <p:nvPr>
            <p:ph type="title"/>
          </p:nvPr>
        </p:nvSpPr>
        <p:spPr>
          <a:xfrm>
            <a:off x="838200" y="318234"/>
            <a:ext cx="10515600" cy="956182"/>
          </a:xfrm>
        </p:spPr>
        <p:txBody>
          <a:bodyPr>
            <a:normAutofit/>
          </a:bodyPr>
          <a:lstStyle/>
          <a:p>
            <a:r>
              <a:rPr lang="en-US" sz="3600" dirty="0"/>
              <a:t>Updates on WA CAP Training Schedule</a:t>
            </a:r>
          </a:p>
        </p:txBody>
      </p:sp>
      <p:sp>
        <p:nvSpPr>
          <p:cNvPr id="5" name="Diagonal Stripe 4"/>
          <p:cNvSpPr/>
          <p:nvPr/>
        </p:nvSpPr>
        <p:spPr>
          <a:xfrm>
            <a:off x="0" y="0"/>
            <a:ext cx="2711301" cy="2115879"/>
          </a:xfrm>
          <a:prstGeom prst="diagStripe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17999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2"/>
  <p:tag name="TAG_BACKING_FORM_KEY" val="1182792-w:\foster care\cpas\agenda_dcyf_cpa\2023\04-24-2023\dcyf_cpa_4.24.2023.pptx"/>
  <p:tag name="ARTICULATE_PRESENTER_VERSION" val="8"/>
  <p:tag name="ARTICULATE_PROJECT_CHECK" val="0"/>
  <p:tag name="ARTICULATE_PROJECT_OPE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DCYF">
      <a:dk1>
        <a:srgbClr val="863399"/>
      </a:dk1>
      <a:lt1>
        <a:sysClr val="window" lastClr="FFFFFF"/>
      </a:lt1>
      <a:dk2>
        <a:srgbClr val="923A7F"/>
      </a:dk2>
      <a:lt2>
        <a:srgbClr val="E7E6E6"/>
      </a:lt2>
      <a:accent1>
        <a:srgbClr val="863399"/>
      </a:accent1>
      <a:accent2>
        <a:srgbClr val="E64B38"/>
      </a:accent2>
      <a:accent3>
        <a:srgbClr val="008522"/>
      </a:accent3>
      <a:accent4>
        <a:srgbClr val="006580"/>
      </a:accent4>
      <a:accent5>
        <a:srgbClr val="F5B335"/>
      </a:accent5>
      <a:accent6>
        <a:srgbClr val="6ABF4B"/>
      </a:accent6>
      <a:hlink>
        <a:srgbClr val="000000"/>
      </a:hlink>
      <a:folHlink>
        <a:srgbClr val="0000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1863</TotalTime>
  <Words>609</Words>
  <Application>Microsoft Office PowerPoint</Application>
  <PresentationFormat>Widescreen</PresentationFormat>
  <Paragraphs>120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Office Theme</vt:lpstr>
      <vt:lpstr>DCYF Licensing Division –  Monthly Portal Listening &amp; Learning Sessions</vt:lpstr>
      <vt:lpstr>Introduction and Welcome</vt:lpstr>
      <vt:lpstr>WA CAP Communications Plan</vt:lpstr>
      <vt:lpstr>Connecting the Dots Demonstration Intake of a Family</vt:lpstr>
      <vt:lpstr>Side-by-Side View of Process Map  and WA CAP</vt:lpstr>
      <vt:lpstr>Questions?</vt:lpstr>
      <vt:lpstr>Crosswalk of WA CAP Team vs WDT Team  Roles &amp; Responsibilities</vt:lpstr>
      <vt:lpstr>We Want to Hear From YOU!  Questions?</vt:lpstr>
      <vt:lpstr>Updates on WA CAP Training Schedule</vt:lpstr>
      <vt:lpstr>2023 Home Study &amp; WA CAP RL and CPA Training </vt:lpstr>
      <vt:lpstr>Tips For Training </vt:lpstr>
      <vt:lpstr>PowerPoint Presentation</vt:lpstr>
      <vt:lpstr>PowerPoint Presentation</vt:lpstr>
    </vt:vector>
  </TitlesOfParts>
  <Company>Children's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Downing, William (DCYF)</dc:creator>
  <cp:lastModifiedBy>West, Heather (DCYF)</cp:lastModifiedBy>
  <cp:revision>177</cp:revision>
  <cp:lastPrinted>2019-04-09T21:11:26Z</cp:lastPrinted>
  <dcterms:created xsi:type="dcterms:W3CDTF">2019-04-05T22:52:32Z</dcterms:created>
  <dcterms:modified xsi:type="dcterms:W3CDTF">2023-05-17T19:31:31Z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http://intranet.dcyf.wa.gov:8090/drupal-8.4.0/sites/default/files/graphics/DCYF_PowerPoint_Template_Simple_COMM_0084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8</vt:lpwstr>
  </property>
  <property fmtid="{D5CDD505-2E9C-101B-9397-08002B2CF9AE}" pid="5" name="ArticulateGUID">
    <vt:lpwstr>04692169-77E5-492D-A150-5C3D0DC1E9AC</vt:lpwstr>
  </property>
  <property fmtid="{D5CDD505-2E9C-101B-9397-08002B2CF9AE}" pid="6" name="ArticulateProjectFull">
    <vt:lpwstr>W:\Foster Care\CPAs\Agenda_DCYF_CPA\2023\04-24-2023\DCYF_CPA_4.24.2023.ppta</vt:lpwstr>
  </property>
</Properties>
</file>