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3" r:id="rId3"/>
  </p:sldMasterIdLst>
  <p:notesMasterIdLst>
    <p:notesMasterId r:id="rId11"/>
  </p:notesMasterIdLst>
  <p:handoutMasterIdLst>
    <p:handoutMasterId r:id="rId12"/>
  </p:handoutMasterIdLst>
  <p:sldIdLst>
    <p:sldId id="256" r:id="rId4"/>
    <p:sldId id="277" r:id="rId5"/>
    <p:sldId id="382" r:id="rId6"/>
    <p:sldId id="300" r:id="rId7"/>
    <p:sldId id="350" r:id="rId8"/>
    <p:sldId id="301" r:id="rId9"/>
    <p:sldId id="384" r:id="rId10"/>
  </p:sldIdLst>
  <p:sldSz cx="12192000" cy="6858000"/>
  <p:notesSz cx="7010400" cy="92964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7859BAD-B855-2412-919A-AD232F5D934C}" name="Green, Natalie (DCYF)" initials="GN(" userId="S::natalie.green@dcyf.wa.gov::8185c22d-37e4-44f3-8c97-6685c17f7ca4" providerId="AD"/>
  <p188:author id="{A22F14C1-B094-BF13-6869-BBB7BAB1DD4D}" name="Copeland, Alissa (DCYF)" initials="CA(" userId="S::alissa.copeland@dcyf.wa.gov::9166d9c0-cee8-44e0-af33-fe0c1eb2e668" providerId="AD"/>
  <p188:author id="{FDD15AF3-950A-BFE8-2633-9F7EE2F054E3}" name="Hodges, Jasmine (DCYF)" initials="HJ(" userId="S::jasmine.hodges@dcyf.wa.gov::afb0e45c-7fa4-40c9-bba9-57b3267e52a0" providerId="AD"/>
  <p188:author id="{8D522CFA-F09A-E884-D731-1B72AB763718}" name="Watts, Julie (DCYF)" initials="WJ(" userId="S::julie.watts@dcyf.wa.gov::c17998a5-b452-41cf-9b11-8828d83566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193"/>
    <a:srgbClr val="0070C0"/>
    <a:srgbClr val="023272"/>
    <a:srgbClr val="000000"/>
    <a:srgbClr val="E859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16FC6B-26CC-4CBC-B1C8-8D4A3FFC70AC}" v="1197" dt="2024-08-21T18:18:02.1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6" autoAdjust="0"/>
    <p:restoredTop sz="86427" autoAdjust="0"/>
  </p:normalViewPr>
  <p:slideViewPr>
    <p:cSldViewPr snapToGrid="0">
      <p:cViewPr varScale="1">
        <p:scale>
          <a:sx n="98" d="100"/>
          <a:sy n="98" d="100"/>
        </p:scale>
        <p:origin x="666" y="90"/>
      </p:cViewPr>
      <p:guideLst/>
    </p:cSldViewPr>
  </p:slideViewPr>
  <p:outlineViewPr>
    <p:cViewPr>
      <p:scale>
        <a:sx n="33" d="100"/>
        <a:sy n="33" d="100"/>
      </p:scale>
      <p:origin x="0" y="-1242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microsoft.com/office/2018/10/relationships/authors" Target="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263883892686E-2"/>
          <c:y val="4.8922724743573301E-2"/>
          <c:w val="0.92927601569488849"/>
          <c:h val="0.847907372967121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'Region Chart'!$E$5</c:f>
              <c:strCache>
                <c:ptCount val="1"/>
                <c:pt idx="0">
                  <c:v>% 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1.0849692158164647E-2"/>
                </c:manualLayout>
              </c:layout>
              <c:tx>
                <c:rich>
                  <a:bodyPr/>
                  <a:lstStyle/>
                  <a:p>
                    <a:fld id="{74750417-3E2C-455D-9F0E-F9FE1311C6AD}" type="CELLRANGE">
                      <a:rPr lang="en-US"/>
                      <a:pPr/>
                      <a:t>[CELLRANGE]</a:t>
                    </a:fld>
                    <a:endParaRPr lang="en-US" baseline="0" dirty="0"/>
                  </a:p>
                  <a:p>
                    <a:fld id="{1B5A9637-7846-4844-9CB1-615E065C941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6CEE-4751-898B-667F771A914F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51EE81C1-16F6-4D91-95B7-828F9BD0020F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7AA3DEF1-1949-48E5-9955-EA8D1CE983CC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6CEE-4751-898B-667F771A914F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5231175E-8C2A-4913-8E31-12A7AA690F4B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3DEA5305-D708-4EEC-AD3B-CDB1157D0551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6CEE-4751-898B-667F771A914F}"/>
                </c:ext>
              </c:extLst>
            </c:dLbl>
            <c:dLbl>
              <c:idx val="3"/>
              <c:layout>
                <c:manualLayout>
                  <c:x val="0"/>
                  <c:y val="1.3561314332686163E-2"/>
                </c:manualLayout>
              </c:layout>
              <c:tx>
                <c:rich>
                  <a:bodyPr/>
                  <a:lstStyle/>
                  <a:p>
                    <a:fld id="{DEC83CA3-A978-4738-8765-A9D69E80D808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0929E612-AA32-49FA-8683-A22FE88E6F7F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6CEE-4751-898B-667F771A914F}"/>
                </c:ext>
              </c:extLst>
            </c:dLbl>
            <c:dLbl>
              <c:idx val="4"/>
              <c:layout>
                <c:manualLayout>
                  <c:x val="1.5484513474757744E-3"/>
                  <c:y val="1.084905146614893E-2"/>
                </c:manualLayout>
              </c:layout>
              <c:tx>
                <c:rich>
                  <a:bodyPr/>
                  <a:lstStyle/>
                  <a:p>
                    <a:fld id="{DA1CD791-96F0-4FAA-9EF0-FFA14E7D8FB0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90FE2246-7386-47DD-8B1F-A28D680CE636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6CEE-4751-898B-667F771A914F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4EDEF13D-DE98-4161-AE19-BE76BC930E6A}" type="CELLRANGE">
                      <a:rPr lang="en-US"/>
                      <a:pPr/>
                      <a:t>[CELLRANGE]</a:t>
                    </a:fld>
                    <a:endParaRPr lang="en-US" baseline="0"/>
                  </a:p>
                  <a:p>
                    <a:fld id="{A0E17A1A-725C-4278-A73B-F368908B7937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6CEE-4751-898B-667F771A91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strRef>
              <c:f>'Region Chart'!$A$6:$A$11</c:f>
              <c:strCache>
                <c:ptCount val="6"/>
                <c:pt idx="0">
                  <c:v>Region 1</c:v>
                </c:pt>
                <c:pt idx="1">
                  <c:v>Region 2</c:v>
                </c:pt>
                <c:pt idx="2">
                  <c:v>Region 3</c:v>
                </c:pt>
                <c:pt idx="3">
                  <c:v>Region 4</c:v>
                </c:pt>
                <c:pt idx="4">
                  <c:v>Region 5</c:v>
                </c:pt>
                <c:pt idx="5">
                  <c:v>Region 6</c:v>
                </c:pt>
              </c:strCache>
            </c:strRef>
          </c:cat>
          <c:val>
            <c:numRef>
              <c:f>'Region Chart'!$E$6:$E$11</c:f>
              <c:numCache>
                <c:formatCode>0.0%</c:formatCode>
                <c:ptCount val="6"/>
                <c:pt idx="0">
                  <c:v>-0.2478386167146974</c:v>
                </c:pt>
                <c:pt idx="1">
                  <c:v>-0.38297872340425532</c:v>
                </c:pt>
                <c:pt idx="2">
                  <c:v>-7.3529411764705881E-3</c:v>
                </c:pt>
                <c:pt idx="3">
                  <c:v>7.5593952483801297E-2</c:v>
                </c:pt>
                <c:pt idx="4">
                  <c:v>-4.5871559633027525E-2</c:v>
                </c:pt>
                <c:pt idx="5">
                  <c:v>-0.16137566137566137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'Region Chart'!$D$6:$D$11</c15:f>
                <c15:dlblRangeCache>
                  <c:ptCount val="6"/>
                  <c:pt idx="0">
                    <c:v>-172</c:v>
                  </c:pt>
                  <c:pt idx="1">
                    <c:v>-180</c:v>
                  </c:pt>
                  <c:pt idx="2">
                    <c:v>-3</c:v>
                  </c:pt>
                  <c:pt idx="3">
                    <c:v>35</c:v>
                  </c:pt>
                  <c:pt idx="4">
                    <c:v>-20</c:v>
                  </c:pt>
                  <c:pt idx="5">
                    <c:v>-122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6-6CEE-4751-898B-667F771A91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6179008"/>
        <c:axId val="396179968"/>
        <c:extLst/>
      </c:barChart>
      <c:catAx>
        <c:axId val="396179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79968"/>
        <c:crosses val="autoZero"/>
        <c:auto val="1"/>
        <c:lblAlgn val="ctr"/>
        <c:lblOffset val="100"/>
        <c:noMultiLvlLbl val="0"/>
      </c:catAx>
      <c:valAx>
        <c:axId val="396179968"/>
        <c:scaling>
          <c:orientation val="minMax"/>
          <c:max val="0.2"/>
          <c:min val="-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6179008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tx1"/>
          </a:solidFill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Sheet1!$B$11</c:f>
              <c:strCache>
                <c:ptCount val="1"/>
                <c:pt idx="0">
                  <c:v>Critical Incidents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0"/>
                  <c:y val="-0.11138137048613295"/>
                </c:manualLayout>
              </c:layout>
              <c:tx>
                <c:rich>
                  <a:bodyPr/>
                  <a:lstStyle/>
                  <a:p>
                    <a:fld id="{6ADB6007-4640-4129-83CB-FC916120800A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006-48BB-93A3-42821D848F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Sheet1!$A$12:$A$17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Sheet1!$B$12:$B$17</c:f>
              <c:numCache>
                <c:formatCode>General</c:formatCode>
                <c:ptCount val="6"/>
                <c:pt idx="0">
                  <c:v>23</c:v>
                </c:pt>
                <c:pt idx="1">
                  <c:v>28</c:v>
                </c:pt>
                <c:pt idx="2">
                  <c:v>29</c:v>
                </c:pt>
                <c:pt idx="3">
                  <c:v>43</c:v>
                </c:pt>
                <c:pt idx="4">
                  <c:v>51</c:v>
                </c:pt>
                <c:pt idx="5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06-48BB-93A3-42821D848F2A}"/>
            </c:ext>
          </c:extLst>
        </c:ser>
        <c:ser>
          <c:idx val="2"/>
          <c:order val="2"/>
          <c:tx>
            <c:strRef>
              <c:f>Sheet1!$D$11</c:f>
              <c:strCache>
                <c:ptCount val="1"/>
                <c:pt idx="0">
                  <c:v>Critical Incidents- Projected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65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006-48BB-93A3-42821D848F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Sheet1!$A$12:$A$17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Sheet1!$D$12:$D$17</c:f>
              <c:numCache>
                <c:formatCode>General</c:formatCode>
                <c:ptCount val="6"/>
                <c:pt idx="5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06-48BB-93A3-42821D848F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1093974592"/>
        <c:axId val="845595087"/>
      </c:barChart>
      <c:lineChart>
        <c:grouping val="stacked"/>
        <c:varyColors val="0"/>
        <c:ser>
          <c:idx val="1"/>
          <c:order val="1"/>
          <c:tx>
            <c:strRef>
              <c:f>Sheet1!$C$11</c:f>
              <c:strCache>
                <c:ptCount val="1"/>
                <c:pt idx="0">
                  <c:v>Fentanyl/opioid related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E859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1.5703025612518916E-2"/>
                      <c:h val="4.795035931886443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2-1006-48BB-93A3-42821D848F2A}"/>
                </c:ext>
              </c:extLst>
            </c:dLbl>
            <c:dLbl>
              <c:idx val="1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E859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1006-48BB-93A3-42821D848F2A}"/>
                </c:ext>
              </c:extLst>
            </c:dLbl>
            <c:dLbl>
              <c:idx val="2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E859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C11B-40F3-8FB4-CEF7B3B28409}"/>
                </c:ext>
              </c:extLst>
            </c:dLbl>
            <c:dLbl>
              <c:idx val="3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E859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C11B-40F3-8FB4-CEF7B3B28409}"/>
                </c:ext>
              </c:extLst>
            </c:dLbl>
            <c:dLbl>
              <c:idx val="4"/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rgbClr val="E8594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C11B-40F3-8FB4-CEF7B3B28409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fld id="{5616A634-9222-4A8D-831F-605157D82EC0}" type="VALUE">
                      <a:rPr lang="en-US" b="1">
                        <a:solidFill>
                          <a:srgbClr val="E85946"/>
                        </a:solidFill>
                      </a:rPr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006-48BB-93A3-42821D848F2A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Sheet1!$A$12:$A$17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Sheet1!$C$12:$C$17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7</c:v>
                </c:pt>
                <c:pt idx="3">
                  <c:v>20</c:v>
                </c:pt>
                <c:pt idx="4">
                  <c:v>33</c:v>
                </c:pt>
                <c:pt idx="5">
                  <c:v>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006-48BB-93A3-42821D848F2A}"/>
            </c:ext>
          </c:extLst>
        </c:ser>
        <c:ser>
          <c:idx val="3"/>
          <c:order val="3"/>
          <c:tx>
            <c:strRef>
              <c:f>Sheet1!$E$11</c:f>
              <c:strCache>
                <c:ptCount val="1"/>
                <c:pt idx="0">
                  <c:v>Fentanyl/opioid related - projected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none"/>
          </c:marker>
          <c:dPt>
            <c:idx val="1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1006-48BB-93A3-42821D848F2A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1006-48BB-93A3-42821D848F2A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1006-48BB-93A3-42821D848F2A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8575" cap="rnd">
                <a:solidFill>
                  <a:schemeClr val="accent2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D-1006-48BB-93A3-42821D848F2A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8575" cap="rnd">
                <a:solidFill>
                  <a:schemeClr val="accent4"/>
                </a:solidFill>
                <a:prstDash val="dash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1006-48BB-93A3-42821D848F2A}"/>
              </c:ext>
            </c:extLst>
          </c:dPt>
          <c:dLbls>
            <c:delete val="1"/>
          </c:dLbls>
          <c:cat>
            <c:numRef>
              <c:f>Sheet1!$A$12:$A$17</c:f>
              <c:numCache>
                <c:formatCode>General</c:formatCod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numCache>
            </c:numRef>
          </c:cat>
          <c:val>
            <c:numRef>
              <c:f>Sheet1!$E$12:$E$17</c:f>
              <c:numCache>
                <c:formatCode>General</c:formatCode>
                <c:ptCount val="6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006-48BB-93A3-42821D848F2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93974592"/>
        <c:axId val="845595087"/>
      </c:lineChart>
      <c:catAx>
        <c:axId val="1093974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95087"/>
        <c:crosses val="autoZero"/>
        <c:auto val="1"/>
        <c:lblAlgn val="ctr"/>
        <c:lblOffset val="100"/>
        <c:noMultiLvlLbl val="0"/>
      </c:catAx>
      <c:valAx>
        <c:axId val="845595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3974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prstDash val="sysDot"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A3BA9-DB10-452D-9FE8-96D1400863B9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F968A3-35F5-4985-BA83-E373A3A66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65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918B4DC-8C32-4DD3-801D-6DFC7A19931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3DDD076-B8C7-440B-9518-AA4703B715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DD076-B8C7-440B-9518-AA4703B715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4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DD076-B8C7-440B-9518-AA4703B715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775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DD076-B8C7-440B-9518-AA4703B715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23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DDD076-B8C7-440B-9518-AA4703B715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82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takeaway: fentanyl-related critical incidents are increasing among children in Washington State and having a growing impact on the child welfare system.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19087E9-A32B-4361-9FC0-DA72543468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41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cyf.wa.gov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4101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Location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797559" y="4943993"/>
            <a:ext cx="451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hlinkClick r:id="rId2"/>
              </a:rPr>
              <a:t>www.dcyf.wa.gov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Picture 3" title="The Washington State Department of Children, Youth &amp; Families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9" y="5495731"/>
            <a:ext cx="12198096" cy="136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627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5549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4849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88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663539"/>
            <a:ext cx="10515600" cy="387228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2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137751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137751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575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4101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Location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797559" y="4943993"/>
            <a:ext cx="451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hlinkClick r:id="rId2"/>
              </a:rPr>
              <a:t>www.dcyf.wa.gov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764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649247"/>
            <a:ext cx="10515600" cy="3886580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8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009521"/>
            <a:ext cx="10515600" cy="2852737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88924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71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649247"/>
            <a:ext cx="5181600" cy="385362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649247"/>
            <a:ext cx="5181600" cy="385362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433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49247"/>
            <a:ext cx="5157787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49247"/>
            <a:ext cx="5183188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4"/>
            <a:ext cx="5183188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52953" y="5878286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8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252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5549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4849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45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649247"/>
            <a:ext cx="10515600" cy="3886580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7217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663539"/>
            <a:ext cx="10515600" cy="387228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61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41012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1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Location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97559" y="4943993"/>
            <a:ext cx="451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hlinkClick r:id="rId2"/>
              </a:rPr>
              <a:t>www.dcyf.wa.gov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23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er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649247"/>
            <a:ext cx="10515600" cy="3886580"/>
          </a:xfrm>
        </p:spPr>
        <p:txBody>
          <a:bodyPr/>
          <a:lstStyle>
            <a:lvl1pPr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441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009521"/>
            <a:ext cx="10515600" cy="2852737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88924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2079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649247"/>
            <a:ext cx="5181600" cy="385362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649247"/>
            <a:ext cx="5181600" cy="385362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228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49247"/>
            <a:ext cx="5157787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49247"/>
            <a:ext cx="5183188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4"/>
            <a:ext cx="5183188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92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9040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55495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4849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882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663539"/>
            <a:ext cx="10515600" cy="3872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437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137751"/>
          </a:xfrm>
        </p:spPr>
        <p:txBody>
          <a:bodyPr vert="eaVert"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1377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3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009521"/>
            <a:ext cx="10515600" cy="2852737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388924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94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649247"/>
            <a:ext cx="5181600" cy="3853629"/>
          </a:xfrm>
        </p:spPr>
        <p:txBody>
          <a:bodyPr/>
          <a:lstStyle>
            <a:lvl1pPr marL="0" indent="0"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649247"/>
            <a:ext cx="5181600" cy="385362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>
              <a:defRPr/>
            </a:lvl2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7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49247"/>
            <a:ext cx="5157787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49247"/>
            <a:ext cx="5183188" cy="855828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Header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4"/>
            <a:ext cx="5183188" cy="296484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7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838200" y="5703073"/>
            <a:ext cx="10538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7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9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1600" y="1649247"/>
            <a:ext cx="6172200" cy="37811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49247"/>
            <a:ext cx="3932237" cy="37811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131166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2"/>
              </a:rPr>
              <a:t>www.dcyf.wa.gov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415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://www.dcyf.wa.gov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1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25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1966" y="6170638"/>
            <a:ext cx="326215" cy="3222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5580BBE-2B6C-4CEF-A856-D19FE1B756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5760720"/>
            <a:ext cx="12198096" cy="1097280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r>
              <a:rPr lang="en-US" dirty="0"/>
              <a:t>Original Date: Month XX, 20XX</a:t>
            </a:r>
          </a:p>
          <a:p>
            <a:r>
              <a:rPr lang="en-US" dirty="0"/>
              <a:t>Revised Date: Month XX, 20XX</a:t>
            </a:r>
          </a:p>
          <a:p>
            <a:r>
              <a:rPr lang="en-US" b="1" dirty="0">
                <a:solidFill>
                  <a:schemeClr val="tx1"/>
                </a:solidFill>
              </a:rPr>
              <a:t>Division</a:t>
            </a:r>
          </a:p>
          <a:p>
            <a:r>
              <a:rPr lang="en-US" i="1" dirty="0"/>
              <a:t>Approved for distribution by Name, Title</a:t>
            </a:r>
          </a:p>
          <a:p>
            <a:r>
              <a:rPr lang="en-US" b="1" dirty="0">
                <a:hlinkClick r:id="rId15"/>
              </a:rPr>
              <a:t>www.dcyf.wa.gov</a:t>
            </a:r>
            <a:endParaRPr lang="en-US" dirty="0"/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11541966" y="6192404"/>
            <a:ext cx="478615" cy="32220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80BBE-2B6C-4CEF-A856-D19FE1B75654}" type="slidenum">
              <a:rPr lang="en-US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16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1966" y="6170638"/>
            <a:ext cx="326215" cy="3222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5580BBE-2B6C-4CEF-A856-D19FE1B756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 dirty="0">
              <a:solidFill>
                <a:srgbClr val="E7E6E6">
                  <a:lumMod val="10000"/>
                </a:srgbClr>
              </a:solidFill>
            </a:endParaRPr>
          </a:p>
        </p:txBody>
      </p:sp>
      <p:sp>
        <p:nvSpPr>
          <p:cNvPr id="18" name="Slide Number Placeholder 2"/>
          <p:cNvSpPr txBox="1">
            <a:spLocks/>
          </p:cNvSpPr>
          <p:nvPr userDrawn="1"/>
        </p:nvSpPr>
        <p:spPr>
          <a:xfrm>
            <a:off x="11541966" y="6192404"/>
            <a:ext cx="478615" cy="32220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80BBE-2B6C-4CEF-A856-D19FE1B75654}" type="slidenum">
              <a:rPr lang="en-US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6075201"/>
            <a:ext cx="3023508" cy="51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8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4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41966" y="6170638"/>
            <a:ext cx="326215" cy="322207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F5DB2-82FF-471D-9A93-0418D26A6A4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52951" y="5878287"/>
            <a:ext cx="3700847" cy="979714"/>
          </a:xfrm>
          <a:prstGeom prst="round2SameRect">
            <a:avLst>
              <a:gd name="adj1" fmla="val 5527"/>
              <a:gd name="adj2" fmla="val 0"/>
            </a:avLst>
          </a:prstGeom>
          <a:solidFill>
            <a:schemeClr val="bg1"/>
          </a:solidFill>
        </p:spPr>
        <p:txBody>
          <a:bodyPr wrap="none" tIns="45720"/>
          <a:lstStyle>
            <a:lvl1pPr algn="r">
              <a:defRPr sz="11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2"/>
          <p:cNvSpPr txBox="1">
            <a:spLocks/>
          </p:cNvSpPr>
          <p:nvPr/>
        </p:nvSpPr>
        <p:spPr>
          <a:xfrm>
            <a:off x="11541966" y="6192404"/>
            <a:ext cx="478615" cy="32220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5580BBE-2B6C-4CEF-A856-D19FE1B75654}" type="slidenum">
              <a:rPr lang="en-US" sz="1200" smtClean="0">
                <a:solidFill>
                  <a:schemeClr val="bg1"/>
                </a:solidFill>
              </a:rPr>
              <a:pPr algn="ctr"/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0" y="6075201"/>
            <a:ext cx="3023508" cy="51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3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4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10000"/>
            </a:schemeClr>
          </a:solidFill>
          <a:latin typeface="+mj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5" Type="http://schemas.openxmlformats.org/officeDocument/2006/relationships/image" Target="../media/image4.JPG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639956"/>
            <a:ext cx="9144000" cy="2266121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Keeping Families Together Act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400" dirty="0">
                <a:solidFill>
                  <a:schemeClr val="bg2">
                    <a:lumMod val="10000"/>
                  </a:schemeClr>
                </a:solidFill>
              </a:rPr>
              <a:t>Effective July 1, 2023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38542"/>
          </a:xfrm>
        </p:spPr>
        <p:txBody>
          <a:bodyPr>
            <a:normAutofit/>
          </a:bodyPr>
          <a:lstStyle/>
          <a:p>
            <a:r>
              <a:rPr lang="en-US" dirty="0"/>
              <a:t>Quarterly Data Update</a:t>
            </a:r>
          </a:p>
          <a:p>
            <a:r>
              <a:rPr lang="en-US" dirty="0"/>
              <a:t>July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278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478-95A4-128C-5569-55D32E5C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1166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l"/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     What we’re seeing: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77404-B308-8901-4685-070ABDA16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174"/>
            <a:ext cx="10515600" cy="430286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law is meeting the intended impact of reducing removals</a:t>
            </a:r>
          </a:p>
          <a:p>
            <a:r>
              <a:rPr lang="en-US" dirty="0"/>
              <a:t>We are not removing many children at high risk, and those children are with their families and communities.</a:t>
            </a:r>
          </a:p>
          <a:p>
            <a:r>
              <a:rPr lang="en-US" dirty="0"/>
              <a:t>Internal reviews of Safe Child Consultations indicate that we are taking additional steps to prevent removal of a child and to support a safety plan for the family</a:t>
            </a:r>
          </a:p>
          <a:p>
            <a:r>
              <a:rPr lang="en-US" dirty="0"/>
              <a:t>The overlap between 1227 and Plan of Safe Care is reducing screened in intakes involving substance-exposed newborns</a:t>
            </a:r>
          </a:p>
          <a:p>
            <a:r>
              <a:rPr lang="en-US" dirty="0"/>
              <a:t>Fentanyl crisis leaves many children at risk</a:t>
            </a:r>
          </a:p>
          <a:p>
            <a:r>
              <a:rPr lang="en-US" dirty="0"/>
              <a:t>A lack of SUD treatment services and other community-based supports for families places children at further risk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7575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1478-95A4-128C-5569-55D32E5C0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1166"/>
          </a:xfrm>
          <a:solidFill>
            <a:schemeClr val="bg1">
              <a:lumMod val="95000"/>
            </a:schemeClr>
          </a:solidFill>
        </p:spPr>
        <p:txBody>
          <a:bodyPr anchor="ctr"/>
          <a:lstStyle/>
          <a:p>
            <a:pPr algn="l"/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     Long-term trends: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77404-B308-8901-4685-070ABDA16F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174"/>
            <a:ext cx="10515600" cy="430286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E7E6E6">
                    <a:lumMod val="10000"/>
                  </a:srgbClr>
                </a:solidFill>
                <a:latin typeface="Calibri" panose="020F0502020204030204"/>
                <a:cs typeface="+mn-cs"/>
              </a:rPr>
              <a:t>Between state fiscal year (SFY) 2018 and the implementation of HB1227 at the end of SFY2023, Washington saw a 35.6% decrease in the number of children in out of home care (point in time). This trend is largely consistent with the national trends on children in out of home care.</a:t>
            </a:r>
          </a:p>
          <a:p>
            <a:r>
              <a:rPr lang="en-US" dirty="0">
                <a:solidFill>
                  <a:srgbClr val="E7E6E6">
                    <a:lumMod val="10000"/>
                  </a:srgbClr>
                </a:solidFill>
                <a:latin typeface="Calibri" panose="020F0502020204030204"/>
                <a:cs typeface="+mn-cs"/>
              </a:rPr>
              <a:t>Since 2020, DCYF has seen an increasing percentage of moderately high to high-risk cases being re-referred to CPS intake and screening-in (within 90 days of the completion of the risk assessment.)</a:t>
            </a:r>
          </a:p>
          <a:p>
            <a:r>
              <a:rPr lang="en-US" dirty="0">
                <a:solidFill>
                  <a:srgbClr val="E7E6E6">
                    <a:lumMod val="10000"/>
                  </a:srgbClr>
                </a:solidFill>
                <a:latin typeface="Calibri" panose="020F0502020204030204"/>
                <a:cs typeface="+mn-cs"/>
              </a:rPr>
              <a:t>Since 2019, opioid-related emergencies have dramatically increased for the entire population (both adults and children) in Washington.</a:t>
            </a:r>
          </a:p>
          <a:p>
            <a:endParaRPr lang="en-US" dirty="0">
              <a:solidFill>
                <a:srgbClr val="E7E6E6">
                  <a:lumMod val="10000"/>
                </a:srgbClr>
              </a:solidFill>
              <a:latin typeface="Calibri" panose="020F0502020204030204"/>
              <a:cs typeface="+mn-cs"/>
            </a:endParaRPr>
          </a:p>
          <a:p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8253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05A08-A2DC-BDCA-4204-4EF1CC405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158" y="156406"/>
            <a:ext cx="11683684" cy="1208868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bg2">
                    <a:lumMod val="10000"/>
                  </a:schemeClr>
                </a:solidFill>
              </a:rPr>
              <a:t>Entries into care have decreased by 14.2% since the new law went into effect </a:t>
            </a:r>
            <a:br>
              <a:rPr lang="en-US" dirty="0"/>
            </a:br>
            <a:r>
              <a:rPr lang="en-US" sz="2200" dirty="0"/>
              <a:t>SFY2023 compared to SFY2024 Count and Percentage Change in Children </a:t>
            </a:r>
            <a:br>
              <a:rPr lang="en-US" sz="2200" dirty="0"/>
            </a:br>
            <a:r>
              <a:rPr lang="en-US" sz="2200" dirty="0"/>
              <a:t>Entering Care by Original Region, July 1- June 30</a:t>
            </a:r>
            <a:br>
              <a:rPr lang="en-US" sz="900" dirty="0"/>
            </a:b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01CD2-720C-497E-007A-40E03DC9F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630106"/>
            <a:ext cx="3462062" cy="223589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200" dirty="0"/>
              <a:t>Statewide:</a:t>
            </a:r>
          </a:p>
          <a:p>
            <a:r>
              <a:rPr lang="en-US" sz="4200" dirty="0"/>
              <a:t>14.2% reduction in children entering care</a:t>
            </a:r>
          </a:p>
          <a:p>
            <a:r>
              <a:rPr lang="en-US" sz="4200" dirty="0"/>
              <a:t>Largest reductions remain in Clark, Spokane, and Yakima Counties</a:t>
            </a:r>
          </a:p>
          <a:p>
            <a:endParaRPr lang="en-US" sz="1600" dirty="0"/>
          </a:p>
        </p:txBody>
      </p:sp>
      <p:graphicFrame>
        <p:nvGraphicFramePr>
          <p:cNvPr id="9" name="Chart 8" descr="Entries into care have decreased by 14.2% statewide with the largest reductions in Clark, Spokane, and Yakima Counties.">
            <a:extLst>
              <a:ext uri="{FF2B5EF4-FFF2-40B4-BE49-F238E27FC236}">
                <a16:creationId xmlns:a16="http://schemas.microsoft.com/office/drawing/2014/main" id="{190B2864-5027-444F-A757-BBE338BB11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705583"/>
              </p:ext>
            </p:extLst>
          </p:nvPr>
        </p:nvGraphicFramePr>
        <p:xfrm>
          <a:off x="3839749" y="1102137"/>
          <a:ext cx="8201743" cy="4759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6678711C-50DF-2A9B-D803-98ED505AB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3527860"/>
            <a:ext cx="3568148" cy="24309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760FE6-ACA3-0069-850B-EC33D2B7D84E}"/>
              </a:ext>
            </a:extLst>
          </p:cNvPr>
          <p:cNvSpPr txBox="1"/>
          <p:nvPr/>
        </p:nvSpPr>
        <p:spPr>
          <a:xfrm>
            <a:off x="7280031" y="6055263"/>
            <a:ext cx="4761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 estimate adjusted for known data lag, observed 2024 count=2,800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DCYF OIAA (July 2024). CW Reporting Portal,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 of Home Exits and Entries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[July 2022-June 2024]. 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37226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 descr="Entries into care are down across all categories, while participation in Family Voluntary Services has increased by 10%">
            <a:extLst>
              <a:ext uri="{FF2B5EF4-FFF2-40B4-BE49-F238E27FC236}">
                <a16:creationId xmlns:a16="http://schemas.microsoft.com/office/drawing/2014/main" id="{3144AD3F-DB42-B9AA-6918-D91F7BD0B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b="1" dirty="0">
                <a:solidFill>
                  <a:srgbClr val="E7E6E6">
                    <a:lumMod val="10000"/>
                  </a:srgbClr>
                </a:solidFill>
              </a:rPr>
              <a:t>Entries into care are down across all categories, while participation in Family Voluntary Services has increased by 10%</a:t>
            </a:r>
            <a:endParaRPr lang="en-US" dirty="0"/>
          </a:p>
        </p:txBody>
      </p:sp>
      <p:graphicFrame>
        <p:nvGraphicFramePr>
          <p:cNvPr id="4" name="Table 3" descr="Entries into care through voluntary placement, protective custody and court approved placements are all down.">
            <a:extLst>
              <a:ext uri="{FF2B5EF4-FFF2-40B4-BE49-F238E27FC236}">
                <a16:creationId xmlns:a16="http://schemas.microsoft.com/office/drawing/2014/main" id="{28CB2D51-52C0-0CC3-FA0D-21BBA344A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887939"/>
              </p:ext>
            </p:extLst>
          </p:nvPr>
        </p:nvGraphicFramePr>
        <p:xfrm>
          <a:off x="1814922" y="1844191"/>
          <a:ext cx="8562155" cy="2157033"/>
        </p:xfrm>
        <a:graphic>
          <a:graphicData uri="http://schemas.openxmlformats.org/drawingml/2006/table">
            <a:tbl>
              <a:tblPr firstRow="1">
                <a:solidFill>
                  <a:srgbClr val="FFFFFF">
                    <a:alpha val="69804"/>
                  </a:srgbClr>
                </a:solidFill>
              </a:tblPr>
              <a:tblGrid>
                <a:gridCol w="2854052">
                  <a:extLst>
                    <a:ext uri="{9D8B030D-6E8A-4147-A177-3AD203B41FA5}">
                      <a16:colId xmlns:a16="http://schemas.microsoft.com/office/drawing/2014/main" val="4202152206"/>
                    </a:ext>
                  </a:extLst>
                </a:gridCol>
                <a:gridCol w="2854051">
                  <a:extLst>
                    <a:ext uri="{9D8B030D-6E8A-4147-A177-3AD203B41FA5}">
                      <a16:colId xmlns:a16="http://schemas.microsoft.com/office/drawing/2014/main" val="3189055986"/>
                    </a:ext>
                  </a:extLst>
                </a:gridCol>
                <a:gridCol w="2854052">
                  <a:extLst>
                    <a:ext uri="{9D8B030D-6E8A-4147-A177-3AD203B41FA5}">
                      <a16:colId xmlns:a16="http://schemas.microsoft.com/office/drawing/2014/main" val="3890518423"/>
                    </a:ext>
                  </a:extLst>
                </a:gridCol>
              </a:tblGrid>
              <a:tr h="276016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All entries into care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201308"/>
                  </a:ext>
                </a:extLst>
              </a:tr>
              <a:tr h="36174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July 1, 2022- June 30, 2023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July 1, 2023-June 30, 2024*</a:t>
                      </a:r>
                    </a:p>
                  </a:txBody>
                  <a:tcPr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3958338"/>
                  </a:ext>
                </a:extLst>
              </a:tr>
              <a:tr h="4751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Voluntary Placements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544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497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311149"/>
                  </a:ext>
                </a:extLst>
              </a:tr>
              <a:tr h="4751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Protective Custodies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1,652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1,565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8012351"/>
                  </a:ext>
                </a:extLst>
              </a:tr>
              <a:tr h="47517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Court Approved Placements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1,108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67297"/>
                  </a:ext>
                </a:extLst>
              </a:tr>
            </a:tbl>
          </a:graphicData>
        </a:graphic>
      </p:graphicFrame>
      <p:sp>
        <p:nvSpPr>
          <p:cNvPr id="11" name="TextBox 10" descr="2023/24 data are observed, not adjusted for known data lag, so may increase somewhat as more case data are entered into FamLink">
            <a:extLst>
              <a:ext uri="{FF2B5EF4-FFF2-40B4-BE49-F238E27FC236}">
                <a16:creationId xmlns:a16="http://schemas.microsoft.com/office/drawing/2014/main" id="{2E526F6C-611D-38EF-83CA-F3CC16155DB9}"/>
              </a:ext>
            </a:extLst>
          </p:cNvPr>
          <p:cNvSpPr txBox="1"/>
          <p:nvPr/>
        </p:nvSpPr>
        <p:spPr>
          <a:xfrm>
            <a:off x="1885950" y="4064820"/>
            <a:ext cx="856215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*2023/24 data are observed, not adjusted for known data lag, so may increase somewhat as more case data are entered into </a:t>
            </a:r>
            <a:r>
              <a:rPr lang="en-US" sz="1200" dirty="0" err="1">
                <a:solidFill>
                  <a:schemeClr val="bg2">
                    <a:lumMod val="10000"/>
                  </a:schemeClr>
                </a:solidFill>
              </a:rPr>
              <a:t>FamLink</a:t>
            </a:r>
            <a:endParaRPr lang="en-US" sz="1200" dirty="0">
              <a:solidFill>
                <a:schemeClr val="bg2">
                  <a:lumMod val="10000"/>
                </a:schemeClr>
              </a:solidFill>
            </a:endParaRPr>
          </a:p>
        </p:txBody>
      </p:sp>
      <p:graphicFrame>
        <p:nvGraphicFramePr>
          <p:cNvPr id="7" name="Table 6" descr="Participation in Family Voluntary Services is increasing&#10;">
            <a:extLst>
              <a:ext uri="{FF2B5EF4-FFF2-40B4-BE49-F238E27FC236}">
                <a16:creationId xmlns:a16="http://schemas.microsoft.com/office/drawing/2014/main" id="{822558F3-3B87-CC3C-32C8-1F10BC1DAF9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3268116"/>
              </p:ext>
            </p:extLst>
          </p:nvPr>
        </p:nvGraphicFramePr>
        <p:xfrm>
          <a:off x="1814920" y="4565113"/>
          <a:ext cx="856215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4052">
                  <a:extLst>
                    <a:ext uri="{9D8B030D-6E8A-4147-A177-3AD203B41FA5}">
                      <a16:colId xmlns:a16="http://schemas.microsoft.com/office/drawing/2014/main" val="1040814951"/>
                    </a:ext>
                  </a:extLst>
                </a:gridCol>
                <a:gridCol w="2854052">
                  <a:extLst>
                    <a:ext uri="{9D8B030D-6E8A-4147-A177-3AD203B41FA5}">
                      <a16:colId xmlns:a16="http://schemas.microsoft.com/office/drawing/2014/main" val="2359218352"/>
                    </a:ext>
                  </a:extLst>
                </a:gridCol>
                <a:gridCol w="2854052">
                  <a:extLst>
                    <a:ext uri="{9D8B030D-6E8A-4147-A177-3AD203B41FA5}">
                      <a16:colId xmlns:a16="http://schemas.microsoft.com/office/drawing/2014/main" val="1807938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Cases receiving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341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54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Family Voluntary Services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1,809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1,994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8490742"/>
                  </a:ext>
                </a:extLst>
              </a:tr>
            </a:tbl>
          </a:graphicData>
        </a:graphic>
      </p:graphicFrame>
      <p:sp>
        <p:nvSpPr>
          <p:cNvPr id="9" name="TextBox 8" descr="** Family Voluntary Services identifies the distinct count of families served by FVS during the time frame identified&#10;">
            <a:extLst>
              <a:ext uri="{FF2B5EF4-FFF2-40B4-BE49-F238E27FC236}">
                <a16:creationId xmlns:a16="http://schemas.microsoft.com/office/drawing/2014/main" id="{16DB9DDE-7D5C-6AE9-DF40-418C726B3C19}"/>
              </a:ext>
            </a:extLst>
          </p:cNvPr>
          <p:cNvSpPr txBox="1"/>
          <p:nvPr/>
        </p:nvSpPr>
        <p:spPr>
          <a:xfrm>
            <a:off x="1814920" y="5391587"/>
            <a:ext cx="856215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2">
                    <a:lumMod val="10000"/>
                  </a:schemeClr>
                </a:solidFill>
              </a:rPr>
              <a:t>** Family Voluntary Services identifies the distinct count of families served by FVS during the time frame identified</a:t>
            </a:r>
          </a:p>
        </p:txBody>
      </p:sp>
      <p:sp>
        <p:nvSpPr>
          <p:cNvPr id="5" name="TextBox 4" descr="DCYF OIAA (July 2024). CW Reporting Portal, &#10;Out of Home Exits and Entries and CW Assignment Report &#10;[July 2022-June 2024]">
            <a:extLst>
              <a:ext uri="{FF2B5EF4-FFF2-40B4-BE49-F238E27FC236}">
                <a16:creationId xmlns:a16="http://schemas.microsoft.com/office/drawing/2014/main" id="{CE23BA57-2D94-D044-8399-8B684B69070E}"/>
              </a:ext>
            </a:extLst>
          </p:cNvPr>
          <p:cNvSpPr txBox="1"/>
          <p:nvPr/>
        </p:nvSpPr>
        <p:spPr>
          <a:xfrm>
            <a:off x="7125114" y="5778779"/>
            <a:ext cx="45156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DCYF OIAA (July 2024). CW Reporting Portal,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 of Home Exits and Entries and CW Assignment Report </a:t>
            </a:r>
          </a:p>
          <a:p>
            <a:pPr algn="r"/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[July 2022-June 2024]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4110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DB0E4-37F4-EFF0-FA75-0C875DA36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1590" y="1258195"/>
            <a:ext cx="9608820" cy="72174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The largest reductions in out of home placements are among infants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endParaRPr lang="en-US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A9CA26-036D-8E0A-66F1-6D530822C949}"/>
              </a:ext>
            </a:extLst>
          </p:cNvPr>
          <p:cNvSpPr txBox="1"/>
          <p:nvPr/>
        </p:nvSpPr>
        <p:spPr>
          <a:xfrm>
            <a:off x="2923355" y="1979936"/>
            <a:ext cx="654341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"/>
            <a:r>
              <a:rPr lang="en-US" sz="2400" b="1" u="none" strike="noStrike" dirty="0">
                <a:solidFill>
                  <a:srgbClr val="000000"/>
                </a:solidFill>
                <a:effectLst/>
              </a:rPr>
              <a:t>Total Fewer Children Entering Care by Age Group</a:t>
            </a:r>
          </a:p>
          <a:p>
            <a:pPr algn="ctr" fontAlgn="b"/>
            <a:r>
              <a:rPr lang="en-US" sz="2000" b="1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July 1, 2022 – June 30, 2023, compared to July 1, 2023 – June 30, 2024</a:t>
            </a:r>
            <a:endParaRPr lang="en-US" sz="1600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9ECC2DD-E70C-3727-36FF-E47661D657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893836"/>
              </p:ext>
            </p:extLst>
          </p:nvPr>
        </p:nvGraphicFramePr>
        <p:xfrm>
          <a:off x="2923355" y="2800086"/>
          <a:ext cx="6543411" cy="24388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181137">
                  <a:extLst>
                    <a:ext uri="{9D8B030D-6E8A-4147-A177-3AD203B41FA5}">
                      <a16:colId xmlns:a16="http://schemas.microsoft.com/office/drawing/2014/main" val="3901406603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495588938"/>
                    </a:ext>
                  </a:extLst>
                </a:gridCol>
                <a:gridCol w="2181137">
                  <a:extLst>
                    <a:ext uri="{9D8B030D-6E8A-4147-A177-3AD203B41FA5}">
                      <a16:colId xmlns:a16="http://schemas.microsoft.com/office/drawing/2014/main" val="1847676659"/>
                    </a:ext>
                  </a:extLst>
                </a:gridCol>
              </a:tblGrid>
              <a:tr h="48777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Percentage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976845"/>
                  </a:ext>
                </a:extLst>
              </a:tr>
              <a:tr h="487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Age 0-1</a:t>
                      </a:r>
                      <a:endParaRPr lang="en-US" sz="18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-229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-20.8%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406639"/>
                  </a:ext>
                </a:extLst>
              </a:tr>
              <a:tr h="487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Age 2-3</a:t>
                      </a:r>
                      <a:endParaRPr lang="en-US" sz="18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-30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-7.5%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196467"/>
                  </a:ext>
                </a:extLst>
              </a:tr>
              <a:tr h="487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Age 4-11</a:t>
                      </a:r>
                      <a:endParaRPr lang="en-US" sz="18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-104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-9.4%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463493"/>
                  </a:ext>
                </a:extLst>
              </a:tr>
              <a:tr h="4877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Age 12-17</a:t>
                      </a:r>
                      <a:endParaRPr lang="en-US" sz="1800" b="1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-126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</a:rPr>
                        <a:t>-18.4%</a:t>
                      </a:r>
                      <a:endParaRPr lang="en-US" sz="1800" b="0" i="0" u="none" strike="noStrike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57135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529AB49-BEBD-E97C-2C2D-0DF21B21FB56}"/>
              </a:ext>
            </a:extLst>
          </p:cNvPr>
          <p:cNvSpPr txBox="1"/>
          <p:nvPr/>
        </p:nvSpPr>
        <p:spPr>
          <a:xfrm>
            <a:off x="7086600" y="5846441"/>
            <a:ext cx="4545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Observed, </a:t>
            </a:r>
            <a:r>
              <a:rPr lang="en-US" sz="1000" i="1" dirty="0">
                <a:solidFill>
                  <a:schemeClr val="bg2">
                    <a:lumMod val="10000"/>
                  </a:schemeClr>
                </a:solidFill>
              </a:rPr>
              <a:t>not </a:t>
            </a:r>
            <a:r>
              <a:rPr lang="en-US" sz="1000" dirty="0">
                <a:solidFill>
                  <a:schemeClr val="bg2">
                    <a:lumMod val="10000"/>
                  </a:schemeClr>
                </a:solidFill>
              </a:rPr>
              <a:t>adjusted for data lag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DCYF OIAA (July 2024), CW Reporting Portal,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 of Home Exits and Entries </a:t>
            </a:r>
          </a:p>
          <a:p>
            <a:pPr algn="r"/>
            <a:r>
              <a:rPr lang="en-US" sz="1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[July 2022-June 2024]</a:t>
            </a:r>
            <a:endParaRPr lang="en-US" sz="10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5809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entanyl-related critical incidents are increasing among children in Washington State.">
            <a:extLst>
              <a:ext uri="{FF2B5EF4-FFF2-40B4-BE49-F238E27FC236}">
                <a16:creationId xmlns:a16="http://schemas.microsoft.com/office/drawing/2014/main" id="{480A98FB-8C63-1495-94D2-BA60F7C61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44" y="36944"/>
            <a:ext cx="10516511" cy="1329043"/>
          </a:xfrm>
          <a:prstGeom prst="rect">
            <a:avLst/>
          </a:prstGeom>
        </p:spPr>
      </p:pic>
      <p:graphicFrame>
        <p:nvGraphicFramePr>
          <p:cNvPr id="7" name="Chart 6" descr="DCYF projects that there will be 34 critical incidents involving Fentanyl in calendar year 2024.">
            <a:extLst>
              <a:ext uri="{FF2B5EF4-FFF2-40B4-BE49-F238E27FC236}">
                <a16:creationId xmlns:a16="http://schemas.microsoft.com/office/drawing/2014/main" id="{4F296A14-5126-9738-C63A-743F200422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46048"/>
              </p:ext>
            </p:extLst>
          </p:nvPr>
        </p:nvGraphicFramePr>
        <p:xfrm>
          <a:off x="568263" y="1156065"/>
          <a:ext cx="10978967" cy="4881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32A4F358-A8E2-193F-E906-AB9ADAC4AC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268278" y="5965060"/>
            <a:ext cx="5923722" cy="11079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+mn-cs"/>
              </a:rPr>
              <a:t>*As of July 2024, there have been 18 critical incidences that have been identified as fentanyl/opioid related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+mn-cs"/>
              </a:rPr>
              <a:t>DCYF PPS (July 2024),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Administrative Incident Reporting and Fatality Reviews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 [Jan 2019-2024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]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0793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4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DCYF">
      <a:dk1>
        <a:srgbClr val="863399"/>
      </a:dk1>
      <a:lt1>
        <a:sysClr val="window" lastClr="FFFFFF"/>
      </a:lt1>
      <a:dk2>
        <a:srgbClr val="923A7F"/>
      </a:dk2>
      <a:lt2>
        <a:srgbClr val="E7E6E6"/>
      </a:lt2>
      <a:accent1>
        <a:srgbClr val="863399"/>
      </a:accent1>
      <a:accent2>
        <a:srgbClr val="E64B38"/>
      </a:accent2>
      <a:accent3>
        <a:srgbClr val="008522"/>
      </a:accent3>
      <a:accent4>
        <a:srgbClr val="006580"/>
      </a:accent4>
      <a:accent5>
        <a:srgbClr val="F5B335"/>
      </a:accent5>
      <a:accent6>
        <a:srgbClr val="6ABF4B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DCYF">
      <a:dk1>
        <a:srgbClr val="863399"/>
      </a:dk1>
      <a:lt1>
        <a:sysClr val="window" lastClr="FFFFFF"/>
      </a:lt1>
      <a:dk2>
        <a:srgbClr val="923A7F"/>
      </a:dk2>
      <a:lt2>
        <a:srgbClr val="E7E6E6"/>
      </a:lt2>
      <a:accent1>
        <a:srgbClr val="863399"/>
      </a:accent1>
      <a:accent2>
        <a:srgbClr val="E64B38"/>
      </a:accent2>
      <a:accent3>
        <a:srgbClr val="008522"/>
      </a:accent3>
      <a:accent4>
        <a:srgbClr val="006580"/>
      </a:accent4>
      <a:accent5>
        <a:srgbClr val="F5B335"/>
      </a:accent5>
      <a:accent6>
        <a:srgbClr val="6ABF4B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CYF Simple">
  <a:themeElements>
    <a:clrScheme name="DCYF">
      <a:dk1>
        <a:srgbClr val="863399"/>
      </a:dk1>
      <a:lt1>
        <a:sysClr val="window" lastClr="FFFFFF"/>
      </a:lt1>
      <a:dk2>
        <a:srgbClr val="923A7F"/>
      </a:dk2>
      <a:lt2>
        <a:srgbClr val="E7E6E6"/>
      </a:lt2>
      <a:accent1>
        <a:srgbClr val="863399"/>
      </a:accent1>
      <a:accent2>
        <a:srgbClr val="E64B38"/>
      </a:accent2>
      <a:accent3>
        <a:srgbClr val="008522"/>
      </a:accent3>
      <a:accent4>
        <a:srgbClr val="006580"/>
      </a:accent4>
      <a:accent5>
        <a:srgbClr val="F5B335"/>
      </a:accent5>
      <a:accent6>
        <a:srgbClr val="6ABF4B"/>
      </a:accent6>
      <a:hlink>
        <a:srgbClr val="000000"/>
      </a:hlink>
      <a:folHlink>
        <a:srgbClr val="00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CYF Simple" id="{B4C38456-910A-45F2-ABAC-861A90A8B25C}" vid="{499B3712-6282-4495-AFB4-8B419B785F4D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13 - 202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 2013 - 2022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 2013 - 2022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41189</TotalTime>
  <Words>648</Words>
  <Application>Microsoft Office PowerPoint</Application>
  <PresentationFormat>Widescreen</PresentationFormat>
  <Paragraphs>100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Office Theme</vt:lpstr>
      <vt:lpstr>1_Office Theme</vt:lpstr>
      <vt:lpstr>DCYF Simple</vt:lpstr>
      <vt:lpstr>Keeping Families Together Act Effective July 1, 2023 </vt:lpstr>
      <vt:lpstr>     What we’re seeing:</vt:lpstr>
      <vt:lpstr>     Long-term trends:</vt:lpstr>
      <vt:lpstr>Entries into care have decreased by 14.2% since the new law went into effect  SFY2023 compared to SFY2024 Count and Percentage Change in Children  Entering Care by Original Region, July 1- June 30 </vt:lpstr>
      <vt:lpstr>Entries into care are down across all categories, while participation in Family Voluntary Services has increased by 10%</vt:lpstr>
      <vt:lpstr>The largest reductions in out of home placements are among infants </vt:lpstr>
      <vt:lpstr>*As of July 2024, there have been 18 critical incidences that have been identified as fentanyl/opioid related DCYF PPS (July 2024),  Administrative Incident Reporting and Fatality Reviews  [Jan 2019-2024]  </vt:lpstr>
    </vt:vector>
  </TitlesOfParts>
  <Company>Children's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Downing, William (DCYF)</dc:creator>
  <cp:lastModifiedBy>Scroger, Kortney (DCYF)</cp:lastModifiedBy>
  <cp:revision>137</cp:revision>
  <cp:lastPrinted>2019-04-09T21:11:26Z</cp:lastPrinted>
  <dcterms:created xsi:type="dcterms:W3CDTF">2019-04-05T22:52:32Z</dcterms:created>
  <dcterms:modified xsi:type="dcterms:W3CDTF">2024-08-28T21:16:39Z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76CDFB5B-D07B-42CA-B63D-9DF37653BD47</vt:lpwstr>
  </property>
  <property fmtid="{D5CDD505-2E9C-101B-9397-08002B2CF9AE}" pid="3" name="ArticulatePath">
    <vt:lpwstr>Draft 1227 Presentation_Oct 5 Roundtable 9_25</vt:lpwstr>
  </property>
</Properties>
</file>