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5"/>
  </p:notesMasterIdLst>
  <p:handoutMasterIdLst>
    <p:handoutMasterId r:id="rId16"/>
  </p:handoutMasterIdLst>
  <p:sldIdLst>
    <p:sldId id="350" r:id="rId2"/>
    <p:sldId id="441" r:id="rId3"/>
    <p:sldId id="442" r:id="rId4"/>
    <p:sldId id="450" r:id="rId5"/>
    <p:sldId id="444" r:id="rId6"/>
    <p:sldId id="447" r:id="rId7"/>
    <p:sldId id="454" r:id="rId8"/>
    <p:sldId id="445" r:id="rId9"/>
    <p:sldId id="448" r:id="rId10"/>
    <p:sldId id="446" r:id="rId11"/>
    <p:sldId id="449" r:id="rId12"/>
    <p:sldId id="451" r:id="rId13"/>
    <p:sldId id="377"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drevich-Ryan, Adassa (DCYF)" initials="BA(" lastIdx="2" clrIdx="0">
    <p:extLst>
      <p:ext uri="{19B8F6BF-5375-455C-9EA6-DF929625EA0E}">
        <p15:presenceInfo xmlns:p15="http://schemas.microsoft.com/office/powerpoint/2012/main" userId="S-1-5-21-1645379729-1712154184-1921145505-6720" providerId="AD"/>
      </p:ext>
    </p:extLst>
  </p:cmAuthor>
  <p:cmAuthor id="2" name="Ybarra, Vickie (DCYF)" initials="YV(" lastIdx="1" clrIdx="1">
    <p:extLst>
      <p:ext uri="{19B8F6BF-5375-455C-9EA6-DF929625EA0E}">
        <p15:presenceInfo xmlns:p15="http://schemas.microsoft.com/office/powerpoint/2012/main" userId="S-1-5-21-1645379729-1712154184-1921145505-43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22"/>
    <a:srgbClr val="FFFF00"/>
    <a:srgbClr val="E64B38"/>
    <a:srgbClr val="006580"/>
    <a:srgbClr val="F5B335"/>
    <a:srgbClr val="D9CDDE"/>
    <a:srgbClr val="993366"/>
    <a:srgbClr val="86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21" autoAdjust="0"/>
    <p:restoredTop sz="89339" autoAdjust="0"/>
  </p:normalViewPr>
  <p:slideViewPr>
    <p:cSldViewPr snapToGrid="0">
      <p:cViewPr varScale="1">
        <p:scale>
          <a:sx n="67" d="100"/>
          <a:sy n="67" d="100"/>
        </p:scale>
        <p:origin x="752" y="44"/>
      </p:cViewPr>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'Chart &lt;5 '!$H$15</c:f>
              <c:strCache>
                <c:ptCount val="1"/>
                <c:pt idx="0">
                  <c:v>BIPOC </c:v>
                </c:pt>
              </c:strCache>
            </c:strRef>
          </c:tx>
          <c:spPr>
            <a:ln w="28575" cap="rnd">
              <a:solidFill>
                <a:schemeClr val="accent1"/>
              </a:solidFill>
              <a:round/>
            </a:ln>
            <a:effectLst/>
          </c:spPr>
          <c:marker>
            <c:symbol val="none"/>
          </c:marker>
          <c:cat>
            <c:strRef>
              <c:f>'Chart &lt;5 '!$I$14:$L$14</c:f>
              <c:strCache>
                <c:ptCount val="4"/>
                <c:pt idx="0">
                  <c:v>2018-19</c:v>
                </c:pt>
                <c:pt idx="1">
                  <c:v>2019-20</c:v>
                </c:pt>
                <c:pt idx="2">
                  <c:v>2020-21</c:v>
                </c:pt>
                <c:pt idx="3">
                  <c:v>2021-22</c:v>
                </c:pt>
              </c:strCache>
            </c:strRef>
          </c:cat>
          <c:val>
            <c:numRef>
              <c:f>'Chart &lt;5 '!$I$15:$L$15</c:f>
              <c:numCache>
                <c:formatCode>0.00</c:formatCode>
                <c:ptCount val="4"/>
                <c:pt idx="0">
                  <c:v>1.0073133038854207</c:v>
                </c:pt>
                <c:pt idx="1">
                  <c:v>0.21585285083259015</c:v>
                </c:pt>
                <c:pt idx="2">
                  <c:v>0.80944819062221318</c:v>
                </c:pt>
                <c:pt idx="3">
                  <c:v>0.39996263536627008</c:v>
                </c:pt>
              </c:numCache>
            </c:numRef>
          </c:val>
          <c:smooth val="0"/>
          <c:extLst>
            <c:ext xmlns:c16="http://schemas.microsoft.com/office/drawing/2014/chart" uri="{C3380CC4-5D6E-409C-BE32-E72D297353CC}">
              <c16:uniqueId val="{00000000-9B3F-4AC4-921F-FDCA631B7DA7}"/>
            </c:ext>
          </c:extLst>
        </c:ser>
        <c:ser>
          <c:idx val="1"/>
          <c:order val="1"/>
          <c:tx>
            <c:strRef>
              <c:f>'Chart &lt;5 '!$H$16</c:f>
              <c:strCache>
                <c:ptCount val="1"/>
                <c:pt idx="0">
                  <c:v>White</c:v>
                </c:pt>
              </c:strCache>
            </c:strRef>
          </c:tx>
          <c:spPr>
            <a:ln w="28575" cap="rnd">
              <a:solidFill>
                <a:schemeClr val="accent2"/>
              </a:solidFill>
              <a:round/>
            </a:ln>
            <a:effectLst/>
          </c:spPr>
          <c:marker>
            <c:symbol val="none"/>
          </c:marker>
          <c:cat>
            <c:strRef>
              <c:f>'Chart &lt;5 '!$I$14:$L$14</c:f>
              <c:strCache>
                <c:ptCount val="4"/>
                <c:pt idx="0">
                  <c:v>2018-19</c:v>
                </c:pt>
                <c:pt idx="1">
                  <c:v>2019-20</c:v>
                </c:pt>
                <c:pt idx="2">
                  <c:v>2020-21</c:v>
                </c:pt>
                <c:pt idx="3">
                  <c:v>2021-22</c:v>
                </c:pt>
              </c:strCache>
            </c:strRef>
          </c:cat>
          <c:val>
            <c:numRef>
              <c:f>'Chart &lt;5 '!$I$16:$L$16</c:f>
              <c:numCache>
                <c:formatCode>0.00</c:formatCode>
                <c:ptCount val="4"/>
                <c:pt idx="0">
                  <c:v>0.80174140014188822</c:v>
                </c:pt>
                <c:pt idx="1">
                  <c:v>1.0308103716109991</c:v>
                </c:pt>
                <c:pt idx="2">
                  <c:v>0.96638472338531167</c:v>
                </c:pt>
                <c:pt idx="3">
                  <c:v>0.84890265897376405</c:v>
                </c:pt>
              </c:numCache>
            </c:numRef>
          </c:val>
          <c:smooth val="0"/>
          <c:extLst>
            <c:ext xmlns:c16="http://schemas.microsoft.com/office/drawing/2014/chart" uri="{C3380CC4-5D6E-409C-BE32-E72D297353CC}">
              <c16:uniqueId val="{00000001-9B3F-4AC4-921F-FDCA631B7DA7}"/>
            </c:ext>
          </c:extLst>
        </c:ser>
        <c:dLbls>
          <c:showLegendKey val="0"/>
          <c:showVal val="0"/>
          <c:showCatName val="0"/>
          <c:showSerName val="0"/>
          <c:showPercent val="0"/>
          <c:showBubbleSize val="0"/>
        </c:dLbls>
        <c:smooth val="0"/>
        <c:axId val="1758052575"/>
        <c:axId val="1735029263"/>
      </c:lineChart>
      <c:catAx>
        <c:axId val="1758052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35029263"/>
        <c:crosses val="autoZero"/>
        <c:auto val="1"/>
        <c:lblAlgn val="ctr"/>
        <c:lblOffset val="100"/>
        <c:noMultiLvlLbl val="0"/>
      </c:catAx>
      <c:valAx>
        <c:axId val="1735029263"/>
        <c:scaling>
          <c:orientation val="minMax"/>
        </c:scaling>
        <c:delete val="0"/>
        <c:axPos val="l"/>
        <c:majorGridlines>
          <c:spPr>
            <a:ln w="9525" cap="flat" cmpd="sng" algn="ctr">
              <a:solidFill>
                <a:srgbClr val="E7E6E6"/>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580525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581223053489505E-2"/>
          <c:y val="6.6693935985274566E-2"/>
          <c:w val="0.89064315367781244"/>
          <c:h val="0.67210306098101369"/>
        </c:manualLayout>
      </c:layout>
      <c:lineChart>
        <c:grouping val="standard"/>
        <c:varyColors val="0"/>
        <c:ser>
          <c:idx val="0"/>
          <c:order val="0"/>
          <c:tx>
            <c:v>Entry Rate</c:v>
          </c:tx>
          <c:spPr>
            <a:ln w="28575" cap="rnd">
              <a:solidFill>
                <a:srgbClr val="6ABF4B"/>
              </a:solidFill>
              <a:round/>
            </a:ln>
            <a:effectLst/>
          </c:spPr>
          <c:marker>
            <c:symbol val="circle"/>
            <c:size val="5"/>
            <c:spPr>
              <a:solidFill>
                <a:srgbClr val="6ABF4B"/>
              </a:solidFill>
              <a:ln w="9525">
                <a:solidFill>
                  <a:srgbClr val="6ABF4B"/>
                </a:solidFill>
              </a:ln>
              <a:effectLst/>
            </c:spPr>
          </c:marker>
          <c:cat>
            <c:numRef>
              <c:f>Sheet1!$A$2:$A$5</c:f>
              <c:numCache>
                <c:formatCode>General</c:formatCode>
                <c:ptCount val="4"/>
                <c:pt idx="0">
                  <c:v>2019</c:v>
                </c:pt>
                <c:pt idx="1">
                  <c:v>2020</c:v>
                </c:pt>
                <c:pt idx="2">
                  <c:v>2021</c:v>
                </c:pt>
                <c:pt idx="3">
                  <c:v>2022</c:v>
                </c:pt>
              </c:numCache>
            </c:numRef>
          </c:cat>
          <c:val>
            <c:numRef>
              <c:f>Sheet1!$C$2:$C$5</c:f>
              <c:numCache>
                <c:formatCode>0%</c:formatCode>
                <c:ptCount val="4"/>
                <c:pt idx="0">
                  <c:v>0.108034083992696</c:v>
                </c:pt>
                <c:pt idx="1">
                  <c:v>7.08758898173939E-2</c:v>
                </c:pt>
                <c:pt idx="2">
                  <c:v>9.1511517828968103E-2</c:v>
                </c:pt>
                <c:pt idx="3">
                  <c:v>0.16650808753568</c:v>
                </c:pt>
              </c:numCache>
            </c:numRef>
          </c:val>
          <c:smooth val="0"/>
          <c:extLst>
            <c:ext xmlns:c16="http://schemas.microsoft.com/office/drawing/2014/chart" uri="{C3380CC4-5D6E-409C-BE32-E72D297353CC}">
              <c16:uniqueId val="{00000000-D188-4174-8008-985A5ECABA00}"/>
            </c:ext>
          </c:extLst>
        </c:ser>
        <c:ser>
          <c:idx val="1"/>
          <c:order val="1"/>
          <c:tx>
            <c:v>Exit Rate</c:v>
          </c:tx>
          <c:spPr>
            <a:ln w="28575" cap="rnd">
              <a:solidFill>
                <a:srgbClr val="853694"/>
              </a:solidFill>
              <a:round/>
            </a:ln>
            <a:effectLst/>
          </c:spPr>
          <c:marker>
            <c:symbol val="circle"/>
            <c:size val="5"/>
            <c:spPr>
              <a:solidFill>
                <a:srgbClr val="853694"/>
              </a:solidFill>
              <a:ln w="9525">
                <a:solidFill>
                  <a:srgbClr val="853694"/>
                </a:solidFill>
              </a:ln>
              <a:effectLst/>
            </c:spPr>
          </c:marker>
          <c:cat>
            <c:numRef>
              <c:f>Sheet1!$A$2:$A$5</c:f>
              <c:numCache>
                <c:formatCode>General</c:formatCode>
                <c:ptCount val="4"/>
                <c:pt idx="0">
                  <c:v>2019</c:v>
                </c:pt>
                <c:pt idx="1">
                  <c:v>2020</c:v>
                </c:pt>
                <c:pt idx="2">
                  <c:v>2021</c:v>
                </c:pt>
                <c:pt idx="3">
                  <c:v>2022</c:v>
                </c:pt>
              </c:numCache>
            </c:numRef>
          </c:cat>
          <c:val>
            <c:numRef>
              <c:f>Sheet1!$D$2:$D$5</c:f>
              <c:numCache>
                <c:formatCode>0%</c:formatCode>
                <c:ptCount val="4"/>
                <c:pt idx="0">
                  <c:v>0.125076080340839</c:v>
                </c:pt>
                <c:pt idx="1">
                  <c:v>9.0374497059733799E-2</c:v>
                </c:pt>
                <c:pt idx="2">
                  <c:v>9.6875986115493806E-2</c:v>
                </c:pt>
                <c:pt idx="3">
                  <c:v>8.4998414208690101E-2</c:v>
                </c:pt>
              </c:numCache>
            </c:numRef>
          </c:val>
          <c:smooth val="0"/>
          <c:extLst>
            <c:ext xmlns:c16="http://schemas.microsoft.com/office/drawing/2014/chart" uri="{C3380CC4-5D6E-409C-BE32-E72D297353CC}">
              <c16:uniqueId val="{00000001-D188-4174-8008-985A5ECABA00}"/>
            </c:ext>
          </c:extLst>
        </c:ser>
        <c:dLbls>
          <c:showLegendKey val="0"/>
          <c:showVal val="0"/>
          <c:showCatName val="0"/>
          <c:showSerName val="0"/>
          <c:showPercent val="0"/>
          <c:showBubbleSize val="0"/>
        </c:dLbls>
        <c:marker val="1"/>
        <c:smooth val="0"/>
        <c:axId val="1827131407"/>
        <c:axId val="1827133807"/>
      </c:lineChart>
      <c:catAx>
        <c:axId val="1827131407"/>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27133807"/>
        <c:crosses val="autoZero"/>
        <c:auto val="1"/>
        <c:lblAlgn val="ctr"/>
        <c:lblOffset val="100"/>
        <c:noMultiLvlLbl val="0"/>
      </c:catAx>
      <c:valAx>
        <c:axId val="1827133807"/>
        <c:scaling>
          <c:orientation val="minMax"/>
        </c:scaling>
        <c:delete val="0"/>
        <c:axPos val="l"/>
        <c:majorGridlines>
          <c:spPr>
            <a:ln w="15875" cap="flat" cmpd="sng" algn="ctr">
              <a:solidFill>
                <a:schemeClr val="bg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27131407"/>
        <c:crosses val="autoZero"/>
        <c:crossBetween val="between"/>
      </c:valAx>
      <c:spPr>
        <a:solidFill>
          <a:schemeClr val="bg1">
            <a:lumMod val="95000"/>
          </a:schemeClr>
        </a:solidFill>
        <a:ln>
          <a:solidFill>
            <a:schemeClr val="tx1">
              <a:lumMod val="50000"/>
              <a:lumOff val="50000"/>
            </a:schemeClr>
          </a:solid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575058285312101E-2"/>
          <c:y val="4.604909161247428E-2"/>
          <c:w val="0.88296450094576162"/>
          <c:h val="0.59799979700837425"/>
        </c:manualLayout>
      </c:layout>
      <c:lineChart>
        <c:grouping val="standard"/>
        <c:varyColors val="0"/>
        <c:ser>
          <c:idx val="0"/>
          <c:order val="0"/>
          <c:tx>
            <c:v>Entry Rate</c:v>
          </c:tx>
          <c:spPr>
            <a:ln w="28575" cap="rnd">
              <a:solidFill>
                <a:srgbClr val="6ABF4B"/>
              </a:solidFill>
              <a:round/>
            </a:ln>
            <a:effectLst/>
          </c:spPr>
          <c:marker>
            <c:symbol val="circle"/>
            <c:size val="5"/>
            <c:spPr>
              <a:solidFill>
                <a:srgbClr val="6ABF4B"/>
              </a:solidFill>
              <a:ln w="9525">
                <a:solidFill>
                  <a:srgbClr val="6ABF4B"/>
                </a:solidFill>
              </a:ln>
              <a:effectLst/>
            </c:spPr>
          </c:marker>
          <c:cat>
            <c:numRef>
              <c:f>Sheet1!$A$2:$A$5</c:f>
              <c:numCache>
                <c:formatCode>General</c:formatCode>
                <c:ptCount val="4"/>
                <c:pt idx="0">
                  <c:v>2019</c:v>
                </c:pt>
                <c:pt idx="1">
                  <c:v>2020</c:v>
                </c:pt>
                <c:pt idx="2">
                  <c:v>2021</c:v>
                </c:pt>
                <c:pt idx="3">
                  <c:v>2022</c:v>
                </c:pt>
              </c:numCache>
            </c:numRef>
          </c:cat>
          <c:val>
            <c:numRef>
              <c:f>Sheet1!$C$9:$C$12</c:f>
              <c:numCache>
                <c:formatCode>0%</c:formatCode>
                <c:ptCount val="4"/>
                <c:pt idx="0">
                  <c:v>9.4474153297682703E-2</c:v>
                </c:pt>
                <c:pt idx="1">
                  <c:v>5.0424929178470197E-2</c:v>
                </c:pt>
                <c:pt idx="2">
                  <c:v>4.0276179516685801E-2</c:v>
                </c:pt>
                <c:pt idx="3">
                  <c:v>5.0758459743290497E-2</c:v>
                </c:pt>
              </c:numCache>
            </c:numRef>
          </c:val>
          <c:smooth val="0"/>
          <c:extLst>
            <c:ext xmlns:c16="http://schemas.microsoft.com/office/drawing/2014/chart" uri="{C3380CC4-5D6E-409C-BE32-E72D297353CC}">
              <c16:uniqueId val="{00000000-DB80-4738-ABFB-37F1A9326783}"/>
            </c:ext>
          </c:extLst>
        </c:ser>
        <c:ser>
          <c:idx val="1"/>
          <c:order val="1"/>
          <c:tx>
            <c:v>Exit Rate</c:v>
          </c:tx>
          <c:spPr>
            <a:ln w="28575" cap="rnd">
              <a:solidFill>
                <a:srgbClr val="853694"/>
              </a:solidFill>
              <a:round/>
            </a:ln>
            <a:effectLst/>
          </c:spPr>
          <c:marker>
            <c:symbol val="circle"/>
            <c:size val="5"/>
            <c:spPr>
              <a:solidFill>
                <a:srgbClr val="853694"/>
              </a:solidFill>
              <a:ln w="9525">
                <a:solidFill>
                  <a:srgbClr val="853694"/>
                </a:solidFill>
              </a:ln>
              <a:effectLst/>
            </c:spPr>
          </c:marker>
          <c:cat>
            <c:numRef>
              <c:f>Sheet1!$A$2:$A$5</c:f>
              <c:numCache>
                <c:formatCode>General</c:formatCode>
                <c:ptCount val="4"/>
                <c:pt idx="0">
                  <c:v>2019</c:v>
                </c:pt>
                <c:pt idx="1">
                  <c:v>2020</c:v>
                </c:pt>
                <c:pt idx="2">
                  <c:v>2021</c:v>
                </c:pt>
                <c:pt idx="3">
                  <c:v>2022</c:v>
                </c:pt>
              </c:numCache>
            </c:numRef>
          </c:cat>
          <c:val>
            <c:numRef>
              <c:f>Sheet1!$D$9:$D$12</c:f>
              <c:numCache>
                <c:formatCode>0%</c:formatCode>
                <c:ptCount val="4"/>
                <c:pt idx="0">
                  <c:v>4.63458110516934E-2</c:v>
                </c:pt>
                <c:pt idx="1">
                  <c:v>6.4022662889518397E-2</c:v>
                </c:pt>
                <c:pt idx="2">
                  <c:v>5.2934407364787099E-2</c:v>
                </c:pt>
                <c:pt idx="3">
                  <c:v>4.6674445740956798E-2</c:v>
                </c:pt>
              </c:numCache>
            </c:numRef>
          </c:val>
          <c:smooth val="0"/>
          <c:extLst>
            <c:ext xmlns:c16="http://schemas.microsoft.com/office/drawing/2014/chart" uri="{C3380CC4-5D6E-409C-BE32-E72D297353CC}">
              <c16:uniqueId val="{00000001-DB80-4738-ABFB-37F1A9326783}"/>
            </c:ext>
          </c:extLst>
        </c:ser>
        <c:dLbls>
          <c:showLegendKey val="0"/>
          <c:showVal val="0"/>
          <c:showCatName val="0"/>
          <c:showSerName val="0"/>
          <c:showPercent val="0"/>
          <c:showBubbleSize val="0"/>
        </c:dLbls>
        <c:marker val="1"/>
        <c:smooth val="0"/>
        <c:axId val="1827131407"/>
        <c:axId val="1827133807"/>
      </c:lineChart>
      <c:catAx>
        <c:axId val="1827131407"/>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27133807"/>
        <c:crosses val="autoZero"/>
        <c:auto val="1"/>
        <c:lblAlgn val="ctr"/>
        <c:lblOffset val="100"/>
        <c:noMultiLvlLbl val="0"/>
      </c:catAx>
      <c:valAx>
        <c:axId val="1827133807"/>
        <c:scaling>
          <c:orientation val="minMax"/>
          <c:max val="0.2"/>
        </c:scaling>
        <c:delete val="0"/>
        <c:axPos val="l"/>
        <c:majorGridlines>
          <c:spPr>
            <a:ln w="15875" cap="flat" cmpd="sng" algn="ctr">
              <a:solidFill>
                <a:schemeClr val="bg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27131407"/>
        <c:crosses val="autoZero"/>
        <c:crossBetween val="between"/>
        <c:majorUnit val="5.000000000000001E-2"/>
        <c:minorUnit val="1.0000000000000002E-2"/>
      </c:valAx>
      <c:spPr>
        <a:solidFill>
          <a:schemeClr val="bg1">
            <a:lumMod val="95000"/>
          </a:schemeClr>
        </a:solidFill>
        <a:ln>
          <a:solidFill>
            <a:schemeClr val="tx1">
              <a:lumMod val="50000"/>
              <a:lumOff val="50000"/>
            </a:schemeClr>
          </a:solid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2"/>
          <c:order val="0"/>
          <c:tx>
            <c:strRef>
              <c:f>Sheet1!$B$1</c:f>
              <c:strCache>
                <c:ptCount val="1"/>
                <c:pt idx="0">
                  <c:v>Family Child Care Home</c:v>
                </c:pt>
              </c:strCache>
            </c:strRef>
          </c:tx>
          <c:spPr>
            <a:solidFill>
              <a:srgbClr val="85369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2019</c:v>
                </c:pt>
                <c:pt idx="1">
                  <c:v>2020</c:v>
                </c:pt>
                <c:pt idx="2">
                  <c:v>2021</c:v>
                </c:pt>
                <c:pt idx="3">
                  <c:v>2022</c:v>
                </c:pt>
              </c:numCache>
            </c:numRef>
          </c:cat>
          <c:val>
            <c:numRef>
              <c:f>Sheet1!$B$2:$B$5</c:f>
              <c:numCache>
                <c:formatCode>General</c:formatCode>
                <c:ptCount val="4"/>
                <c:pt idx="0">
                  <c:v>3641</c:v>
                </c:pt>
                <c:pt idx="1">
                  <c:v>3460</c:v>
                </c:pt>
                <c:pt idx="2">
                  <c:v>3459</c:v>
                </c:pt>
                <c:pt idx="3">
                  <c:v>3678</c:v>
                </c:pt>
              </c:numCache>
            </c:numRef>
          </c:val>
          <c:extLst>
            <c:ext xmlns:c16="http://schemas.microsoft.com/office/drawing/2014/chart" uri="{C3380CC4-5D6E-409C-BE32-E72D297353CC}">
              <c16:uniqueId val="{00000000-9AB6-467D-814F-9C7EC3792180}"/>
            </c:ext>
          </c:extLst>
        </c:ser>
        <c:ser>
          <c:idx val="0"/>
          <c:order val="1"/>
          <c:tx>
            <c:strRef>
              <c:f>Sheet1!$C$1</c:f>
              <c:strCache>
                <c:ptCount val="1"/>
                <c:pt idx="0">
                  <c:v>Child Care Center</c:v>
                </c:pt>
              </c:strCache>
            </c:strRef>
          </c:tx>
          <c:spPr>
            <a:solidFill>
              <a:srgbClr val="6ABF4B"/>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2019</c:v>
                </c:pt>
                <c:pt idx="1">
                  <c:v>2020</c:v>
                </c:pt>
                <c:pt idx="2">
                  <c:v>2021</c:v>
                </c:pt>
                <c:pt idx="3">
                  <c:v>2022</c:v>
                </c:pt>
              </c:numCache>
            </c:numRef>
          </c:cat>
          <c:val>
            <c:numRef>
              <c:f>Sheet1!$C$2:$C$5</c:f>
              <c:numCache>
                <c:formatCode>General</c:formatCode>
                <c:ptCount val="4"/>
                <c:pt idx="0">
                  <c:v>1842</c:v>
                </c:pt>
                <c:pt idx="1">
                  <c:v>1854</c:v>
                </c:pt>
                <c:pt idx="2">
                  <c:v>1808</c:v>
                </c:pt>
                <c:pt idx="3">
                  <c:v>1801</c:v>
                </c:pt>
              </c:numCache>
            </c:numRef>
          </c:val>
          <c:extLst>
            <c:ext xmlns:c16="http://schemas.microsoft.com/office/drawing/2014/chart" uri="{C3380CC4-5D6E-409C-BE32-E72D297353CC}">
              <c16:uniqueId val="{00000001-9AB6-467D-814F-9C7EC3792180}"/>
            </c:ext>
          </c:extLst>
        </c:ser>
        <c:ser>
          <c:idx val="4"/>
          <c:order val="2"/>
          <c:tx>
            <c:strRef>
              <c:f>Sheet1!$E$1</c:f>
              <c:strCache>
                <c:ptCount val="1"/>
                <c:pt idx="0">
                  <c:v>School-Age Program</c:v>
                </c:pt>
              </c:strCache>
            </c:strRef>
          </c:tx>
          <c:spPr>
            <a:solidFill>
              <a:srgbClr val="0065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Sheet1!$E$2:$E$5</c:f>
              <c:numCache>
                <c:formatCode>General</c:formatCode>
                <c:ptCount val="4"/>
                <c:pt idx="0">
                  <c:v>625</c:v>
                </c:pt>
                <c:pt idx="1">
                  <c:v>624</c:v>
                </c:pt>
                <c:pt idx="2">
                  <c:v>697</c:v>
                </c:pt>
                <c:pt idx="3">
                  <c:v>660</c:v>
                </c:pt>
              </c:numCache>
            </c:numRef>
          </c:val>
          <c:extLst>
            <c:ext xmlns:c16="http://schemas.microsoft.com/office/drawing/2014/chart" uri="{C3380CC4-5D6E-409C-BE32-E72D297353CC}">
              <c16:uniqueId val="{00000002-9AB6-467D-814F-9C7EC3792180}"/>
            </c:ext>
          </c:extLst>
        </c:ser>
        <c:ser>
          <c:idx val="1"/>
          <c:order val="3"/>
          <c:tx>
            <c:strRef>
              <c:f>Sheet1!$D$1</c:f>
              <c:strCache>
                <c:ptCount val="1"/>
                <c:pt idx="0">
                  <c:v>Outdoor Nature Based Program</c:v>
                </c:pt>
              </c:strCache>
            </c:strRef>
          </c:tx>
          <c:spPr>
            <a:solidFill>
              <a:srgbClr val="F5B335"/>
            </a:solidFill>
            <a:ln>
              <a:noFill/>
            </a:ln>
            <a:effectLst/>
          </c:spPr>
          <c:invertIfNegative val="0"/>
          <c:dLbls>
            <c:delete val="1"/>
          </c:dLbls>
          <c:val>
            <c:numRef>
              <c:f>Sheet1!$D$2:$D$5</c:f>
              <c:numCache>
                <c:formatCode>General</c:formatCode>
                <c:ptCount val="4"/>
                <c:pt idx="0">
                  <c:v>5</c:v>
                </c:pt>
                <c:pt idx="1">
                  <c:v>12</c:v>
                </c:pt>
                <c:pt idx="2">
                  <c:v>13</c:v>
                </c:pt>
                <c:pt idx="3">
                  <c:v>19</c:v>
                </c:pt>
              </c:numCache>
            </c:numRef>
          </c:val>
          <c:extLst>
            <c:ext xmlns:c16="http://schemas.microsoft.com/office/drawing/2014/chart" uri="{C3380CC4-5D6E-409C-BE32-E72D297353CC}">
              <c16:uniqueId val="{00000003-9AB6-467D-814F-9C7EC3792180}"/>
            </c:ext>
          </c:extLst>
        </c:ser>
        <c:ser>
          <c:idx val="3"/>
          <c:order val="4"/>
          <c:tx>
            <c:strRef>
              <c:f>Sheet1!$F$1</c:f>
              <c:strCache>
                <c:ptCount val="1"/>
                <c:pt idx="0">
                  <c:v>Space</c:v>
                </c:pt>
              </c:strCache>
            </c:strRef>
          </c:tx>
          <c:spPr>
            <a:solidFill>
              <a:schemeClr val="accent4"/>
            </a:solidFill>
            <a:ln>
              <a:noFill/>
            </a:ln>
            <a:effectLst/>
          </c:spPr>
          <c:invertIfNegative val="0"/>
          <c:dLbls>
            <c:dLbl>
              <c:idx val="0"/>
              <c:tx>
                <c:rich>
                  <a:bodyPr/>
                  <a:lstStyle/>
                  <a:p>
                    <a:r>
                      <a:rPr lang="en-US"/>
                      <a:t>6,113</a:t>
                    </a:r>
                  </a:p>
                </c:rich>
              </c:tx>
              <c:dLblPos val="inBase"/>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9AB6-467D-814F-9C7EC3792180}"/>
                </c:ext>
              </c:extLst>
            </c:dLbl>
            <c:dLbl>
              <c:idx val="1"/>
              <c:tx>
                <c:rich>
                  <a:bodyPr/>
                  <a:lstStyle/>
                  <a:p>
                    <a:r>
                      <a:rPr lang="en-US"/>
                      <a:t>5,950</a:t>
                    </a:r>
                  </a:p>
                </c:rich>
              </c:tx>
              <c:dLblPos val="inBase"/>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AB6-467D-814F-9C7EC3792180}"/>
                </c:ext>
              </c:extLst>
            </c:dLbl>
            <c:dLbl>
              <c:idx val="2"/>
              <c:tx>
                <c:rich>
                  <a:bodyPr/>
                  <a:lstStyle/>
                  <a:p>
                    <a:r>
                      <a:rPr lang="en-US"/>
                      <a:t>5,977</a:t>
                    </a:r>
                  </a:p>
                </c:rich>
              </c:tx>
              <c:dLblPos val="inBase"/>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AB6-467D-814F-9C7EC3792180}"/>
                </c:ext>
              </c:extLst>
            </c:dLbl>
            <c:dLbl>
              <c:idx val="3"/>
              <c:tx>
                <c:rich>
                  <a:bodyPr/>
                  <a:lstStyle/>
                  <a:p>
                    <a:r>
                      <a:rPr lang="en-US"/>
                      <a:t>6,158</a:t>
                    </a:r>
                  </a:p>
                </c:rich>
              </c:tx>
              <c:dLblPos val="inBase"/>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AB6-467D-814F-9C7EC3792180}"/>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2019</c:v>
                </c:pt>
                <c:pt idx="1">
                  <c:v>2020</c:v>
                </c:pt>
                <c:pt idx="2">
                  <c:v>2021</c:v>
                </c:pt>
                <c:pt idx="3">
                  <c:v>2022</c:v>
                </c:pt>
              </c:numCache>
            </c:numRef>
          </c:cat>
          <c:val>
            <c:numRef>
              <c:f>Sheet1!$F$2:$F$5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8-9AB6-467D-814F-9C7EC3792180}"/>
            </c:ext>
          </c:extLst>
        </c:ser>
        <c:dLbls>
          <c:dLblPos val="inBase"/>
          <c:showLegendKey val="0"/>
          <c:showVal val="1"/>
          <c:showCatName val="0"/>
          <c:showSerName val="0"/>
          <c:showPercent val="0"/>
          <c:showBubbleSize val="0"/>
        </c:dLbls>
        <c:gapWidth val="150"/>
        <c:overlap val="100"/>
        <c:axId val="2114252624"/>
        <c:axId val="2114255984"/>
      </c:barChart>
      <c:catAx>
        <c:axId val="2114252624"/>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14255984"/>
        <c:crosses val="autoZero"/>
        <c:auto val="1"/>
        <c:lblAlgn val="ctr"/>
        <c:lblOffset val="100"/>
        <c:noMultiLvlLbl val="0"/>
      </c:catAx>
      <c:valAx>
        <c:axId val="2114255984"/>
        <c:scaling>
          <c:orientation val="minMax"/>
        </c:scaling>
        <c:delete val="0"/>
        <c:axPos val="l"/>
        <c:majorGridlines>
          <c:spPr>
            <a:ln w="15875" cap="flat" cmpd="sng" algn="ctr">
              <a:solidFill>
                <a:schemeClr val="bg1"/>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14252624"/>
        <c:crosses val="autoZero"/>
        <c:crossBetween val="between"/>
      </c:valAx>
      <c:spPr>
        <a:solidFill>
          <a:schemeClr val="bg1">
            <a:lumMod val="95000"/>
          </a:schemeClr>
        </a:solidFill>
        <a:ln>
          <a:solidFill>
            <a:schemeClr val="tx1">
              <a:lumMod val="50000"/>
              <a:lumOff val="50000"/>
            </a:schemeClr>
          </a:solidFill>
        </a:ln>
        <a:effectLst/>
      </c:spPr>
    </c:plotArea>
    <c:legend>
      <c:legendPos val="b"/>
      <c:legendEntry>
        <c:idx val="4"/>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1"/>
            <a:ext cx="3170583" cy="482027"/>
          </a:xfrm>
          <a:prstGeom prst="rect">
            <a:avLst/>
          </a:prstGeom>
        </p:spPr>
        <p:txBody>
          <a:bodyPr vert="horz" lIns="94851" tIns="47425" rIns="94851" bIns="47425" rtlCol="0"/>
          <a:lstStyle>
            <a:lvl1pPr algn="r">
              <a:defRPr sz="1200"/>
            </a:lvl1pPr>
          </a:lstStyle>
          <a:p>
            <a:fld id="{050A3BA9-DB10-452D-9FE8-96D1400863B9}" type="datetimeFigureOut">
              <a:rPr lang="en-US" smtClean="0"/>
              <a:t>6/10/2024</a:t>
            </a:fld>
            <a:endParaRPr lang="en-US"/>
          </a:p>
        </p:txBody>
      </p:sp>
      <p:sp>
        <p:nvSpPr>
          <p:cNvPr id="4" name="Footer Placeholder 3"/>
          <p:cNvSpPr>
            <a:spLocks noGrp="1"/>
          </p:cNvSpPr>
          <p:nvPr>
            <p:ph type="ftr" sz="quarter" idx="2"/>
          </p:nvPr>
        </p:nvSpPr>
        <p:spPr>
          <a:xfrm>
            <a:off x="0" y="9119173"/>
            <a:ext cx="3170583" cy="482027"/>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2027"/>
          </a:xfrm>
          <a:prstGeom prst="rect">
            <a:avLst/>
          </a:prstGeom>
        </p:spPr>
        <p:txBody>
          <a:bodyPr vert="horz" lIns="94851" tIns="47425" rIns="94851" bIns="47425" rtlCol="0" anchor="b"/>
          <a:lstStyle>
            <a:lvl1pPr algn="r">
              <a:defRPr sz="1200"/>
            </a:lvl1pPr>
          </a:lstStyle>
          <a:p>
            <a:fld id="{CDF968A3-35F5-4985-BA83-E373A3A66B01}" type="slidenum">
              <a:rPr lang="en-US" smtClean="0"/>
              <a:t>‹#›</a:t>
            </a:fld>
            <a:endParaRPr lang="en-US"/>
          </a:p>
        </p:txBody>
      </p:sp>
    </p:spTree>
    <p:extLst>
      <p:ext uri="{BB962C8B-B14F-4D97-AF65-F5344CB8AC3E}">
        <p14:creationId xmlns:p14="http://schemas.microsoft.com/office/powerpoint/2010/main" val="1463165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0918B4DC-8C32-4DD3-801D-6DFC7A199313}" type="datetimeFigureOut">
              <a:rPr lang="en-US" smtClean="0"/>
              <a:t>6/10/2024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E3DDD076-B8C7-440B-9518-AA4703B71545}" type="slidenum">
              <a:rPr lang="en-US" smtClean="0"/>
              <a:t>‹#›</a:t>
            </a:fld>
            <a:endParaRPr lang="en-US"/>
          </a:p>
        </p:txBody>
      </p:sp>
    </p:spTree>
    <p:extLst>
      <p:ext uri="{BB962C8B-B14F-4D97-AF65-F5344CB8AC3E}">
        <p14:creationId xmlns:p14="http://schemas.microsoft.com/office/powerpoint/2010/main" val="15302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a:t>
            </a:fld>
            <a:endParaRPr lang="en-US"/>
          </a:p>
        </p:txBody>
      </p:sp>
    </p:spTree>
    <p:extLst>
      <p:ext uri="{BB962C8B-B14F-4D97-AF65-F5344CB8AC3E}">
        <p14:creationId xmlns:p14="http://schemas.microsoft.com/office/powerpoint/2010/main" val="2301160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10</a:t>
            </a:fld>
            <a:endParaRPr lang="en-US"/>
          </a:p>
        </p:txBody>
      </p:sp>
    </p:spTree>
    <p:extLst>
      <p:ext uri="{BB962C8B-B14F-4D97-AF65-F5344CB8AC3E}">
        <p14:creationId xmlns:p14="http://schemas.microsoft.com/office/powerpoint/2010/main" val="405000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11</a:t>
            </a:fld>
            <a:endParaRPr lang="en-US"/>
          </a:p>
        </p:txBody>
      </p:sp>
    </p:spTree>
    <p:extLst>
      <p:ext uri="{BB962C8B-B14F-4D97-AF65-F5344CB8AC3E}">
        <p14:creationId xmlns:p14="http://schemas.microsoft.com/office/powerpoint/2010/main" val="2533678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12</a:t>
            </a:fld>
            <a:endParaRPr lang="en-US"/>
          </a:p>
        </p:txBody>
      </p:sp>
    </p:spTree>
    <p:extLst>
      <p:ext uri="{BB962C8B-B14F-4D97-AF65-F5344CB8AC3E}">
        <p14:creationId xmlns:p14="http://schemas.microsoft.com/office/powerpoint/2010/main" val="439556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13</a:t>
            </a:fld>
            <a:endParaRPr lang="en-US"/>
          </a:p>
        </p:txBody>
      </p:sp>
    </p:spTree>
    <p:extLst>
      <p:ext uri="{BB962C8B-B14F-4D97-AF65-F5344CB8AC3E}">
        <p14:creationId xmlns:p14="http://schemas.microsoft.com/office/powerpoint/2010/main" val="3363690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2</a:t>
            </a:fld>
            <a:endParaRPr lang="en-US"/>
          </a:p>
        </p:txBody>
      </p:sp>
    </p:spTree>
    <p:extLst>
      <p:ext uri="{BB962C8B-B14F-4D97-AF65-F5344CB8AC3E}">
        <p14:creationId xmlns:p14="http://schemas.microsoft.com/office/powerpoint/2010/main" val="231683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3</a:t>
            </a:fld>
            <a:endParaRPr lang="en-US"/>
          </a:p>
        </p:txBody>
      </p:sp>
    </p:spTree>
    <p:extLst>
      <p:ext uri="{BB962C8B-B14F-4D97-AF65-F5344CB8AC3E}">
        <p14:creationId xmlns:p14="http://schemas.microsoft.com/office/powerpoint/2010/main" val="308519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p>
        </p:txBody>
      </p:sp>
      <p:sp>
        <p:nvSpPr>
          <p:cNvPr id="4" name="Slide Number Placeholder 3"/>
          <p:cNvSpPr>
            <a:spLocks noGrp="1"/>
          </p:cNvSpPr>
          <p:nvPr>
            <p:ph type="sldNum" sz="quarter" idx="5"/>
          </p:nvPr>
        </p:nvSpPr>
        <p:spPr/>
        <p:txBody>
          <a:bodyPr/>
          <a:lstStyle/>
          <a:p>
            <a:fld id="{E3DDD076-B8C7-440B-9518-AA4703B71545}" type="slidenum">
              <a:rPr lang="en-US" smtClean="0"/>
              <a:t>4</a:t>
            </a:fld>
            <a:endParaRPr lang="en-US"/>
          </a:p>
        </p:txBody>
      </p:sp>
    </p:spTree>
    <p:extLst>
      <p:ext uri="{BB962C8B-B14F-4D97-AF65-F5344CB8AC3E}">
        <p14:creationId xmlns:p14="http://schemas.microsoft.com/office/powerpoint/2010/main" val="1196303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5</a:t>
            </a:fld>
            <a:endParaRPr lang="en-US"/>
          </a:p>
        </p:txBody>
      </p:sp>
    </p:spTree>
    <p:extLst>
      <p:ext uri="{BB962C8B-B14F-4D97-AF65-F5344CB8AC3E}">
        <p14:creationId xmlns:p14="http://schemas.microsoft.com/office/powerpoint/2010/main" val="4078863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6</a:t>
            </a:fld>
            <a:endParaRPr lang="en-US"/>
          </a:p>
        </p:txBody>
      </p:sp>
    </p:spTree>
    <p:extLst>
      <p:ext uri="{BB962C8B-B14F-4D97-AF65-F5344CB8AC3E}">
        <p14:creationId xmlns:p14="http://schemas.microsoft.com/office/powerpoint/2010/main" val="2187218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7</a:t>
            </a:fld>
            <a:endParaRPr lang="en-US"/>
          </a:p>
        </p:txBody>
      </p:sp>
    </p:spTree>
    <p:extLst>
      <p:ext uri="{BB962C8B-B14F-4D97-AF65-F5344CB8AC3E}">
        <p14:creationId xmlns:p14="http://schemas.microsoft.com/office/powerpoint/2010/main" val="1246609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E3DDD076-B8C7-440B-9518-AA4703B71545}" type="slidenum">
              <a:rPr lang="en-US" smtClean="0"/>
              <a:t>8</a:t>
            </a:fld>
            <a:endParaRPr lang="en-US"/>
          </a:p>
        </p:txBody>
      </p:sp>
    </p:spTree>
    <p:extLst>
      <p:ext uri="{BB962C8B-B14F-4D97-AF65-F5344CB8AC3E}">
        <p14:creationId xmlns:p14="http://schemas.microsoft.com/office/powerpoint/2010/main" val="3593156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DDD076-B8C7-440B-9518-AA4703B71545}" type="slidenum">
              <a:rPr lang="en-US" smtClean="0"/>
              <a:t>9</a:t>
            </a:fld>
            <a:endParaRPr lang="en-US"/>
          </a:p>
        </p:txBody>
      </p:sp>
    </p:spTree>
    <p:extLst>
      <p:ext uri="{BB962C8B-B14F-4D97-AF65-F5344CB8AC3E}">
        <p14:creationId xmlns:p14="http://schemas.microsoft.com/office/powerpoint/2010/main" val="10310163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dcyf.wa.gov/"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dirty="0"/>
              <a:t>Title</a:t>
            </a:r>
          </a:p>
        </p:txBody>
      </p:sp>
      <p:sp>
        <p:nvSpPr>
          <p:cNvPr id="3" name="Subtitle 2"/>
          <p:cNvSpPr>
            <a:spLocks noGrp="1"/>
          </p:cNvSpPr>
          <p:nvPr>
            <p:ph type="subTitle" idx="1" hasCustomPrompt="1"/>
          </p:nvPr>
        </p:nvSpPr>
        <p:spPr>
          <a:xfrm>
            <a:off x="1524000" y="3602038"/>
            <a:ext cx="9144000" cy="410125"/>
          </a:xfrm>
        </p:spPr>
        <p:txBody>
          <a:bodyPr/>
          <a:lstStyle>
            <a:lvl1pPr marL="0" indent="0" algn="ctr">
              <a:buNone/>
              <a:defRPr sz="2400">
                <a:solidFill>
                  <a:schemeClr val="bg2">
                    <a:lumMod val="10000"/>
                  </a:schemeClr>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Location</a:t>
            </a:r>
          </a:p>
        </p:txBody>
      </p:sp>
      <p:sp>
        <p:nvSpPr>
          <p:cNvPr id="17" name="TextBox 16"/>
          <p:cNvSpPr txBox="1"/>
          <p:nvPr userDrawn="1"/>
        </p:nvSpPr>
        <p:spPr>
          <a:xfrm>
            <a:off x="3797559" y="4943993"/>
            <a:ext cx="4516017" cy="369332"/>
          </a:xfrm>
          <a:prstGeom prst="rect">
            <a:avLst/>
          </a:prstGeom>
          <a:noFill/>
        </p:spPr>
        <p:txBody>
          <a:bodyPr wrap="square" rtlCol="0">
            <a:spAutoFit/>
          </a:bodyPr>
          <a:lstStyle/>
          <a:p>
            <a:pPr algn="ctr"/>
            <a:r>
              <a:rPr lang="en-US" dirty="0">
                <a:solidFill>
                  <a:schemeClr val="tx2"/>
                </a:solidFill>
                <a:hlinkClick r:id="rId2"/>
              </a:rPr>
              <a:t>www.dcyf.wa.gov</a:t>
            </a:r>
            <a:endParaRPr lang="en-US" dirty="0">
              <a:solidFill>
                <a:schemeClr val="tx2"/>
              </a:solidFill>
            </a:endParaRPr>
          </a:p>
        </p:txBody>
      </p:sp>
      <p:pic>
        <p:nvPicPr>
          <p:cNvPr id="4" name="Picture 3" title="The Washington State Department of Children, Youth &amp; Famili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 y="5495731"/>
            <a:ext cx="12198096" cy="1362448"/>
          </a:xfrm>
          <a:prstGeom prst="rect">
            <a:avLst/>
          </a:prstGeom>
        </p:spPr>
      </p:pic>
    </p:spTree>
    <p:extLst>
      <p:ext uri="{BB962C8B-B14F-4D97-AF65-F5344CB8AC3E}">
        <p14:creationId xmlns:p14="http://schemas.microsoft.com/office/powerpoint/2010/main" val="225627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en-US" dirty="0"/>
              <a:t>Title</a:t>
            </a:r>
          </a:p>
        </p:txBody>
      </p:sp>
      <p:sp>
        <p:nvSpPr>
          <p:cNvPr id="3" name="Picture Placeholder 2"/>
          <p:cNvSpPr>
            <a:spLocks noGrp="1"/>
          </p:cNvSpPr>
          <p:nvPr>
            <p:ph type="pic" idx="1" hasCustomPrompt="1"/>
          </p:nvPr>
        </p:nvSpPr>
        <p:spPr>
          <a:xfrm>
            <a:off x="5183188" y="987425"/>
            <a:ext cx="6172200" cy="45549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Text</a:t>
            </a:r>
          </a:p>
        </p:txBody>
      </p:sp>
      <p:sp>
        <p:nvSpPr>
          <p:cNvPr id="4" name="Text Placeholder 3"/>
          <p:cNvSpPr>
            <a:spLocks noGrp="1"/>
          </p:cNvSpPr>
          <p:nvPr>
            <p:ph type="body" sz="half" idx="2" hasCustomPrompt="1"/>
          </p:nvPr>
        </p:nvSpPr>
        <p:spPr>
          <a:xfrm>
            <a:off x="839788" y="2057400"/>
            <a:ext cx="3932237" cy="34849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0"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17588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663539"/>
            <a:ext cx="10515600" cy="387228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09292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724900" y="365125"/>
            <a:ext cx="2628900" cy="5137751"/>
          </a:xfrm>
        </p:spPr>
        <p:txBody>
          <a:bodyPr vert="eaVert"/>
          <a:lstStyle>
            <a:lvl1pPr>
              <a:defRPr/>
            </a:lvl1pPr>
          </a:lstStyle>
          <a:p>
            <a:r>
              <a:rPr lang="en-US" dirty="0"/>
              <a:t>Title</a:t>
            </a:r>
          </a:p>
        </p:txBody>
      </p:sp>
      <p:sp>
        <p:nvSpPr>
          <p:cNvPr id="3" name="Vertical Text Placeholder 2"/>
          <p:cNvSpPr>
            <a:spLocks noGrp="1"/>
          </p:cNvSpPr>
          <p:nvPr>
            <p:ph type="body" orient="vert" idx="1"/>
          </p:nvPr>
        </p:nvSpPr>
        <p:spPr>
          <a:xfrm>
            <a:off x="838200" y="365125"/>
            <a:ext cx="7734300" cy="5137751"/>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1795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NEW">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6" name="Content Placeholder 2"/>
          <p:cNvSpPr>
            <a:spLocks noGrp="1"/>
          </p:cNvSpPr>
          <p:nvPr>
            <p:ph idx="1" hasCustomPrompt="1"/>
          </p:nvPr>
        </p:nvSpPr>
        <p:spPr>
          <a:xfrm>
            <a:off x="838200" y="1649247"/>
            <a:ext cx="10515600" cy="3886580"/>
          </a:xfrm>
        </p:spPr>
        <p:txBody>
          <a:bodyPr/>
          <a:lstStyle>
            <a:lvl1pPr>
              <a:defRPr/>
            </a:lvl1pPr>
            <a:lvl2pPr>
              <a:defRPr/>
            </a:lvl2pPr>
          </a:lstStyle>
          <a:p>
            <a:pPr lvl="0"/>
            <a:r>
              <a:rPr lang="en-US" dirty="0"/>
              <a:t>Text</a:t>
            </a:r>
          </a:p>
          <a:p>
            <a:pPr lvl="1"/>
            <a:r>
              <a:rPr lang="en-US" dirty="0"/>
              <a:t>Text</a:t>
            </a:r>
          </a:p>
        </p:txBody>
      </p:sp>
      <p:sp>
        <p:nvSpPr>
          <p:cNvPr id="7"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344872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009521"/>
            <a:ext cx="10515600" cy="2852737"/>
          </a:xfrm>
        </p:spPr>
        <p:txBody>
          <a:bodyPr anchor="b">
            <a:normAutofit/>
          </a:bodyPr>
          <a:lstStyle>
            <a:lvl1pPr algn="ctr">
              <a:defRPr sz="4000"/>
            </a:lvl1pPr>
          </a:lstStyle>
          <a:p>
            <a:r>
              <a:rPr lang="en-US" dirty="0"/>
              <a:t>Title</a:t>
            </a:r>
          </a:p>
        </p:txBody>
      </p:sp>
      <p:sp>
        <p:nvSpPr>
          <p:cNvPr id="3" name="Text Placeholder 2"/>
          <p:cNvSpPr>
            <a:spLocks noGrp="1"/>
          </p:cNvSpPr>
          <p:nvPr>
            <p:ph type="body" idx="1" hasCustomPrompt="1"/>
          </p:nvPr>
        </p:nvSpPr>
        <p:spPr>
          <a:xfrm>
            <a:off x="831850" y="3889246"/>
            <a:ext cx="10515600" cy="1500187"/>
          </a:xfrm>
        </p:spPr>
        <p:txBody>
          <a:bodyPr/>
          <a:lstStyle>
            <a:lvl1pPr marL="0" indent="0">
              <a:buNone/>
              <a:defRPr sz="2400">
                <a:solidFill>
                  <a:schemeClr val="bg2">
                    <a:lumMod val="1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Text</a:t>
            </a:r>
          </a:p>
        </p:txBody>
      </p:sp>
      <p:sp>
        <p:nvSpPr>
          <p:cNvPr id="9"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49594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838200" y="1649247"/>
            <a:ext cx="5181600" cy="3853629"/>
          </a:xfrm>
        </p:spPr>
        <p:txBody>
          <a:bodyPr/>
          <a:lstStyle>
            <a:lvl1pPr marL="0" indent="0">
              <a:buNone/>
              <a:defRPr/>
            </a:lvl1pPr>
            <a:lvl2pPr>
              <a:defRPr/>
            </a:lvl2pPr>
          </a:lstStyle>
          <a:p>
            <a:pPr lvl="0"/>
            <a:r>
              <a:rPr lang="en-US" dirty="0"/>
              <a:t>Text</a:t>
            </a:r>
          </a:p>
          <a:p>
            <a:pPr lvl="1"/>
            <a:r>
              <a:rPr lang="en-US" dirty="0"/>
              <a:t>Text</a:t>
            </a:r>
          </a:p>
        </p:txBody>
      </p:sp>
      <p:sp>
        <p:nvSpPr>
          <p:cNvPr id="4" name="Content Placeholder 3"/>
          <p:cNvSpPr>
            <a:spLocks noGrp="1"/>
          </p:cNvSpPr>
          <p:nvPr>
            <p:ph sz="half" idx="2" hasCustomPrompt="1"/>
          </p:nvPr>
        </p:nvSpPr>
        <p:spPr>
          <a:xfrm>
            <a:off x="6172200" y="1649247"/>
            <a:ext cx="5181600" cy="3853629"/>
          </a:xfrm>
        </p:spPr>
        <p:txBody>
          <a:bodyPr/>
          <a:lstStyle>
            <a:lvl1pPr marL="0" indent="0">
              <a:buFont typeface="Arial" panose="020B0604020202020204" pitchFamily="34" charset="0"/>
              <a:buNone/>
              <a:defRPr/>
            </a:lvl1pPr>
            <a:lvl2pPr>
              <a:defRPr/>
            </a:lvl2pPr>
          </a:lstStyle>
          <a:p>
            <a:pPr lvl="0"/>
            <a:r>
              <a:rPr lang="en-US" dirty="0"/>
              <a:t>Text</a:t>
            </a:r>
          </a:p>
          <a:p>
            <a:pPr lvl="1"/>
            <a:r>
              <a:rPr lang="en-US" dirty="0"/>
              <a:t>Text</a:t>
            </a:r>
          </a:p>
        </p:txBody>
      </p:sp>
      <p:sp>
        <p:nvSpPr>
          <p:cNvPr id="11"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0"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146867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39788" y="1649247"/>
            <a:ext cx="5157787" cy="855828"/>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Header</a:t>
            </a:r>
          </a:p>
        </p:txBody>
      </p:sp>
      <p:sp>
        <p:nvSpPr>
          <p:cNvPr id="4" name="Content Placeholder 3"/>
          <p:cNvSpPr>
            <a:spLocks noGrp="1"/>
          </p:cNvSpPr>
          <p:nvPr>
            <p:ph sz="half" idx="2" hasCustomPrompt="1"/>
          </p:nvPr>
        </p:nvSpPr>
        <p:spPr>
          <a:xfrm>
            <a:off x="839788" y="2505075"/>
            <a:ext cx="5157787" cy="2964849"/>
          </a:xfrm>
        </p:spPr>
        <p:txBody>
          <a:bodyPr/>
          <a:lstStyle>
            <a:lvl1pPr>
              <a:defRPr/>
            </a:lvl1pPr>
          </a:lstStyle>
          <a:p>
            <a:pPr lvl="0"/>
            <a:r>
              <a:rPr lang="en-US" dirty="0"/>
              <a:t>Text</a:t>
            </a:r>
          </a:p>
        </p:txBody>
      </p:sp>
      <p:sp>
        <p:nvSpPr>
          <p:cNvPr id="5" name="Text Placeholder 4"/>
          <p:cNvSpPr>
            <a:spLocks noGrp="1"/>
          </p:cNvSpPr>
          <p:nvPr>
            <p:ph type="body" sz="quarter" idx="3" hasCustomPrompt="1"/>
          </p:nvPr>
        </p:nvSpPr>
        <p:spPr>
          <a:xfrm>
            <a:off x="6172200" y="1649247"/>
            <a:ext cx="5183188" cy="855828"/>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Header</a:t>
            </a:r>
          </a:p>
        </p:txBody>
      </p:sp>
      <p:sp>
        <p:nvSpPr>
          <p:cNvPr id="6" name="Content Placeholder 5"/>
          <p:cNvSpPr>
            <a:spLocks noGrp="1"/>
          </p:cNvSpPr>
          <p:nvPr>
            <p:ph sz="quarter" idx="4" hasCustomPrompt="1"/>
          </p:nvPr>
        </p:nvSpPr>
        <p:spPr>
          <a:xfrm>
            <a:off x="6172200" y="2505074"/>
            <a:ext cx="5183188" cy="2964849"/>
          </a:xfrm>
        </p:spPr>
        <p:txBody>
          <a:bodyPr/>
          <a:lstStyle>
            <a:lvl1pPr>
              <a:defRPr/>
            </a:lvl1pPr>
          </a:lstStyle>
          <a:p>
            <a:pPr lvl="0"/>
            <a:r>
              <a:rPr lang="en-US" dirty="0"/>
              <a:t>Text</a:t>
            </a:r>
          </a:p>
        </p:txBody>
      </p:sp>
      <p:sp>
        <p:nvSpPr>
          <p:cNvPr id="13"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2" name="Footer Placeholder 4"/>
          <p:cNvSpPr>
            <a:spLocks noGrp="1"/>
          </p:cNvSpPr>
          <p:nvPr>
            <p:ph type="ftr" sz="quarter" idx="10"/>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58627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8"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5602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cxnSp>
        <p:nvCxnSpPr>
          <p:cNvPr id="6" name="Straight Connector 5"/>
          <p:cNvCxnSpPr/>
          <p:nvPr userDrawn="1"/>
        </p:nvCxnSpPr>
        <p:spPr>
          <a:xfrm>
            <a:off x="838200" y="5703073"/>
            <a:ext cx="10538256" cy="0"/>
          </a:xfrm>
          <a:prstGeom prst="line">
            <a:avLst/>
          </a:prstGeom>
        </p:spPr>
        <p:style>
          <a:lnRef idx="1">
            <a:schemeClr val="dk1"/>
          </a:lnRef>
          <a:fillRef idx="0">
            <a:schemeClr val="dk1"/>
          </a:fillRef>
          <a:effectRef idx="0">
            <a:schemeClr val="dk1"/>
          </a:effectRef>
          <a:fontRef idx="minor">
            <a:schemeClr val="tx1"/>
          </a:fontRef>
        </p:style>
      </p:cxnSp>
      <p:sp>
        <p:nvSpPr>
          <p:cNvPr id="9"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8"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41647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21702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181600" y="1649247"/>
            <a:ext cx="6172200" cy="37811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Text</a:t>
            </a:r>
          </a:p>
          <a:p>
            <a:pPr lvl="1"/>
            <a:r>
              <a:rPr lang="en-US" dirty="0"/>
              <a:t>Text</a:t>
            </a:r>
          </a:p>
        </p:txBody>
      </p:sp>
      <p:sp>
        <p:nvSpPr>
          <p:cNvPr id="4" name="Text Placeholder 3"/>
          <p:cNvSpPr>
            <a:spLocks noGrp="1"/>
          </p:cNvSpPr>
          <p:nvPr>
            <p:ph type="body" sz="half" idx="2" hasCustomPrompt="1"/>
          </p:nvPr>
        </p:nvSpPr>
        <p:spPr>
          <a:xfrm>
            <a:off x="839788" y="1649247"/>
            <a:ext cx="3932237" cy="37811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Text</a:t>
            </a:r>
          </a:p>
        </p:txBody>
      </p:sp>
      <p:sp>
        <p:nvSpPr>
          <p:cNvPr id="12" name="Title 1"/>
          <p:cNvSpPr>
            <a:spLocks noGrp="1"/>
          </p:cNvSpPr>
          <p:nvPr>
            <p:ph type="title" hasCustomPrompt="1"/>
          </p:nvPr>
        </p:nvSpPr>
        <p:spPr>
          <a:xfrm>
            <a:off x="838200" y="365126"/>
            <a:ext cx="10515600" cy="1131166"/>
          </a:xfrm>
        </p:spPr>
        <p:txBody>
          <a:bodyPr anchor="b"/>
          <a:lstStyle>
            <a:lvl1pPr algn="ctr">
              <a:defRPr/>
            </a:lvl1pPr>
          </a:lstStyle>
          <a:p>
            <a:r>
              <a:rPr lang="en-US" dirty="0"/>
              <a:t>Title</a:t>
            </a:r>
          </a:p>
        </p:txBody>
      </p:sp>
      <p:sp>
        <p:nvSpPr>
          <p:cNvPr id="11"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2"/>
              </a:rPr>
              <a:t>www.dcyf.wa.gov</a:t>
            </a:r>
            <a:endParaRPr lang="en-US" dirty="0"/>
          </a:p>
        </p:txBody>
      </p:sp>
    </p:spTree>
    <p:extLst>
      <p:ext uri="{BB962C8B-B14F-4D97-AF65-F5344CB8AC3E}">
        <p14:creationId xmlns:p14="http://schemas.microsoft.com/office/powerpoint/2010/main" val="52041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dcyf.wa.gov/"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371020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4"/>
          </p:nvPr>
        </p:nvSpPr>
        <p:spPr>
          <a:xfrm>
            <a:off x="11541966" y="6170638"/>
            <a:ext cx="326215" cy="322207"/>
          </a:xfrm>
          <a:prstGeom prst="rect">
            <a:avLst/>
          </a:prstGeom>
        </p:spPr>
        <p:txBody>
          <a:bodyPr lIns="0" tIns="0" rIns="0" bIns="0" anchor="ctr" anchorCtr="0"/>
          <a:lstStyle>
            <a:lvl1pPr algn="r">
              <a:defRPr sz="1200">
                <a:solidFill>
                  <a:schemeClr val="bg1"/>
                </a:solidFill>
              </a:defRPr>
            </a:lvl1pPr>
          </a:lstStyle>
          <a:p>
            <a:fld id="{55580BBE-2B6C-4CEF-A856-D19FE1B75654}" type="slidenum">
              <a:rPr lang="en-US" smtClean="0"/>
              <a:pPr/>
              <a:t>‹#›</a:t>
            </a:fld>
            <a:endParaRPr lang="en-US" dirty="0"/>
          </a:p>
        </p:txBody>
      </p:sp>
      <p:pic>
        <p:nvPicPr>
          <p:cNvPr id="5" name="Picture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 y="5760720"/>
            <a:ext cx="12198096" cy="1097280"/>
          </a:xfrm>
          <a:prstGeom prst="rect">
            <a:avLst/>
          </a:prstGeom>
        </p:spPr>
      </p:pic>
      <p:sp>
        <p:nvSpPr>
          <p:cNvPr id="11" name="Footer Placeholder 4"/>
          <p:cNvSpPr>
            <a:spLocks noGrp="1"/>
          </p:cNvSpPr>
          <p:nvPr>
            <p:ph type="ftr" sz="quarter" idx="3"/>
          </p:nvPr>
        </p:nvSpPr>
        <p:spPr>
          <a:xfrm>
            <a:off x="7652951" y="5878287"/>
            <a:ext cx="3700847" cy="979714"/>
          </a:xfrm>
          <a:prstGeom prst="round2SameRect">
            <a:avLst>
              <a:gd name="adj1" fmla="val 5527"/>
              <a:gd name="adj2" fmla="val 0"/>
            </a:avLst>
          </a:prstGeom>
          <a:solidFill>
            <a:schemeClr val="bg1"/>
          </a:solidFill>
        </p:spPr>
        <p:txBody>
          <a:bodyPr wrap="none" tIns="45720"/>
          <a:lstStyle>
            <a:lvl1pPr algn="r">
              <a:defRPr sz="1100">
                <a:solidFill>
                  <a:schemeClr val="bg2">
                    <a:lumMod val="10000"/>
                  </a:schemeClr>
                </a:solidFill>
              </a:defRPr>
            </a:lvl1pPr>
          </a:lstStyle>
          <a:p>
            <a:r>
              <a:rPr lang="en-US" dirty="0"/>
              <a:t>Original Date: Month XX, 20XX</a:t>
            </a:r>
          </a:p>
          <a:p>
            <a:r>
              <a:rPr lang="en-US" dirty="0"/>
              <a:t>Revised Date: Month XX, 20XX</a:t>
            </a:r>
          </a:p>
          <a:p>
            <a:r>
              <a:rPr lang="en-US" b="1" dirty="0">
                <a:solidFill>
                  <a:schemeClr val="tx1"/>
                </a:solidFill>
              </a:rPr>
              <a:t>Division</a:t>
            </a:r>
          </a:p>
          <a:p>
            <a:r>
              <a:rPr lang="en-US" i="1" dirty="0"/>
              <a:t>Approved for distribution by Name, Title</a:t>
            </a:r>
          </a:p>
          <a:p>
            <a:r>
              <a:rPr lang="en-US" b="1" dirty="0">
                <a:hlinkClick r:id="rId15"/>
              </a:rPr>
              <a:t>www.dcyf.wa.gov</a:t>
            </a:r>
            <a:endParaRPr lang="en-US" dirty="0"/>
          </a:p>
        </p:txBody>
      </p:sp>
      <p:sp>
        <p:nvSpPr>
          <p:cNvPr id="18" name="Slide Number Placeholder 2"/>
          <p:cNvSpPr txBox="1">
            <a:spLocks/>
          </p:cNvSpPr>
          <p:nvPr userDrawn="1"/>
        </p:nvSpPr>
        <p:spPr>
          <a:xfrm>
            <a:off x="11541966" y="6192404"/>
            <a:ext cx="478615" cy="32220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5580BBE-2B6C-4CEF-A856-D19FE1B75654}" type="slidenum">
              <a:rPr lang="en-US" sz="1200" smtClean="0">
                <a:solidFill>
                  <a:schemeClr val="bg1"/>
                </a:solidFill>
              </a:rPr>
              <a:pPr algn="ctr"/>
              <a:t>‹#›</a:t>
            </a:fld>
            <a:endParaRPr lang="en-US" sz="1200" dirty="0">
              <a:solidFill>
                <a:schemeClr val="bg1"/>
              </a:solidFill>
            </a:endParaRPr>
          </a:p>
        </p:txBody>
      </p:sp>
    </p:spTree>
    <p:extLst>
      <p:ext uri="{BB962C8B-B14F-4D97-AF65-F5344CB8AC3E}">
        <p14:creationId xmlns:p14="http://schemas.microsoft.com/office/powerpoint/2010/main" val="407616461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2" r:id="rId4"/>
    <p:sldLayoutId id="2147483653" r:id="rId5"/>
    <p:sldLayoutId id="2147483654" r:id="rId6"/>
    <p:sldLayoutId id="2147483660" r:id="rId7"/>
    <p:sldLayoutId id="2147483655" r:id="rId8"/>
    <p:sldLayoutId id="2147483656" r:id="rId9"/>
    <p:sldLayoutId id="2147483657" r:id="rId10"/>
    <p:sldLayoutId id="2147483658" r:id="rId11"/>
    <p:sldLayoutId id="2147483659" r:id="rId12"/>
  </p:sldLayoutIdLst>
  <p:hf hdr="0"/>
  <p:txStyles>
    <p:titleStyle>
      <a:lvl1pPr algn="l" defTabSz="914400" rtl="0" eaLnBrk="1" latinLnBrk="0" hangingPunct="1">
        <a:lnSpc>
          <a:spcPct val="90000"/>
        </a:lnSpc>
        <a:spcBef>
          <a:spcPct val="0"/>
        </a:spcBef>
        <a:buNone/>
        <a:defRPr sz="4000" kern="1200">
          <a:solidFill>
            <a:schemeClr val="tx1"/>
          </a:solidFill>
          <a:latin typeface="+mj-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10000"/>
            </a:schemeClr>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10000"/>
            </a:schemeClr>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10000"/>
            </a:schemeClr>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OIAA@dcyf.w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151250E-AAD5-7CA2-0A94-B28A72D527BC}"/>
              </a:ext>
            </a:extLst>
          </p:cNvPr>
          <p:cNvSpPr>
            <a:spLocks noGrp="1"/>
          </p:cNvSpPr>
          <p:nvPr>
            <p:ph type="ctrTitle"/>
          </p:nvPr>
        </p:nvSpPr>
        <p:spPr>
          <a:xfrm>
            <a:off x="1635816" y="3516418"/>
            <a:ext cx="9144000" cy="137047"/>
          </a:xfrm>
        </p:spPr>
        <p:txBody>
          <a:bodyPr>
            <a:noAutofit/>
          </a:bodyPr>
          <a:lstStyle/>
          <a:p>
            <a:r>
              <a:rPr lang="en-US" sz="5400" dirty="0">
                <a:solidFill>
                  <a:srgbClr val="863399"/>
                </a:solidFill>
                <a:effectLst/>
                <a:latin typeface="Calibri" panose="020F0502020204030204" pitchFamily="34" charset="0"/>
                <a:ea typeface="Times New Roman" panose="02020603050405020304" pitchFamily="18" charset="0"/>
                <a:cs typeface="Raavi" panose="020B0502040204020203" pitchFamily="34" charset="0"/>
              </a:rPr>
              <a:t>The Fair Start For Kids Act 2023 Evaluation</a:t>
            </a:r>
            <a:br>
              <a:rPr lang="en-US" sz="5400" dirty="0">
                <a:effectLst/>
                <a:latin typeface="Calibri" panose="020F0502020204030204" pitchFamily="34" charset="0"/>
                <a:ea typeface="Calibri" panose="020F0502020204030204" pitchFamily="34" charset="0"/>
                <a:cs typeface="Raavi" panose="020B0502040204020203" pitchFamily="34" charset="0"/>
              </a:rPr>
            </a:br>
            <a:endParaRPr lang="en-US" sz="5400" dirty="0"/>
          </a:p>
        </p:txBody>
      </p:sp>
      <p:sp>
        <p:nvSpPr>
          <p:cNvPr id="4" name="TextBox 3">
            <a:extLst>
              <a:ext uri="{FF2B5EF4-FFF2-40B4-BE49-F238E27FC236}">
                <a16:creationId xmlns:a16="http://schemas.microsoft.com/office/drawing/2014/main" id="{2716BA30-5D6C-4848-BCFB-AC3C105E3F1D}"/>
              </a:ext>
            </a:extLst>
          </p:cNvPr>
          <p:cNvSpPr txBox="1"/>
          <p:nvPr/>
        </p:nvSpPr>
        <p:spPr>
          <a:xfrm>
            <a:off x="1985818" y="4037725"/>
            <a:ext cx="8220364" cy="830997"/>
          </a:xfrm>
          <a:prstGeom prst="rect">
            <a:avLst/>
          </a:prstGeom>
          <a:noFill/>
        </p:spPr>
        <p:txBody>
          <a:bodyPr wrap="square" rtlCol="0">
            <a:spAutoFit/>
          </a:bodyPr>
          <a:lstStyle/>
          <a:p>
            <a:pPr algn="ctr"/>
            <a:r>
              <a:rPr lang="en-US" sz="1600" i="1" dirty="0">
                <a:solidFill>
                  <a:schemeClr val="bg2">
                    <a:lumMod val="10000"/>
                  </a:schemeClr>
                </a:solidFill>
              </a:rPr>
              <a:t>The Department of Children, Youth &amp; Families’ Office of Innovation, Alignment, and Accountability (OIAA) builds the agency’s capacity to make evidence-informed decisions, continuously learn and improve, and successfully enact system reform</a:t>
            </a:r>
          </a:p>
        </p:txBody>
      </p:sp>
      <p:sp>
        <p:nvSpPr>
          <p:cNvPr id="2" name="Rectangle: Rounded Corners 1">
            <a:extLst>
              <a:ext uri="{FF2B5EF4-FFF2-40B4-BE49-F238E27FC236}">
                <a16:creationId xmlns:a16="http://schemas.microsoft.com/office/drawing/2014/main" id="{E1D68747-6B98-B1F4-F82C-F5990FD2AE15}"/>
              </a:ext>
            </a:extLst>
          </p:cNvPr>
          <p:cNvSpPr/>
          <p:nvPr/>
        </p:nvSpPr>
        <p:spPr>
          <a:xfrm>
            <a:off x="611809" y="5620499"/>
            <a:ext cx="3154680" cy="947504"/>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3956484-054C-4E98-835D-EC72F18D3B20}"/>
              </a:ext>
            </a:extLst>
          </p:cNvPr>
          <p:cNvSpPr>
            <a:spLocks noGrp="1"/>
          </p:cNvSpPr>
          <p:nvPr>
            <p:ph type="subTitle" idx="1"/>
          </p:nvPr>
        </p:nvSpPr>
        <p:spPr>
          <a:xfrm>
            <a:off x="1459144" y="1785783"/>
            <a:ext cx="9187239" cy="689027"/>
          </a:xfrm>
        </p:spPr>
        <p:txBody>
          <a:bodyPr>
            <a:noAutofit/>
          </a:bodyPr>
          <a:lstStyle/>
          <a:p>
            <a:endParaRPr lang="en-US" dirty="0"/>
          </a:p>
          <a:p>
            <a:pPr>
              <a:spcBef>
                <a:spcPts val="1200"/>
              </a:spcBef>
            </a:pPr>
            <a:endParaRPr lang="en-US" dirty="0"/>
          </a:p>
          <a:p>
            <a:pPr>
              <a:lnSpc>
                <a:spcPct val="100000"/>
              </a:lnSpc>
              <a:spcBef>
                <a:spcPts val="0"/>
              </a:spcBef>
            </a:pPr>
            <a:endParaRPr lang="en-US" dirty="0"/>
          </a:p>
          <a:p>
            <a:pPr>
              <a:lnSpc>
                <a:spcPct val="100000"/>
              </a:lnSpc>
              <a:spcBef>
                <a:spcPts val="0"/>
              </a:spcBef>
            </a:pPr>
            <a:r>
              <a:rPr lang="en-US" dirty="0"/>
              <a:t>March 29th, 2024</a:t>
            </a:r>
          </a:p>
          <a:p>
            <a:pPr>
              <a:lnSpc>
                <a:spcPct val="100000"/>
              </a:lnSpc>
              <a:spcBef>
                <a:spcPts val="0"/>
              </a:spcBef>
            </a:pPr>
            <a:r>
              <a:rPr lang="en-US" dirty="0"/>
              <a:t>OIAA Evaluation and Research</a:t>
            </a:r>
          </a:p>
          <a:p>
            <a:pPr>
              <a:lnSpc>
                <a:spcPct val="100000"/>
              </a:lnSpc>
              <a:spcBef>
                <a:spcPts val="0"/>
              </a:spcBef>
            </a:pPr>
            <a:endParaRPr lang="en-US" dirty="0"/>
          </a:p>
          <a:p>
            <a:pPr>
              <a:lnSpc>
                <a:spcPct val="100000"/>
              </a:lnSpc>
              <a:spcBef>
                <a:spcPts val="0"/>
              </a:spcBef>
            </a:pPr>
            <a:endParaRPr lang="en-US" dirty="0"/>
          </a:p>
        </p:txBody>
      </p:sp>
    </p:spTree>
    <p:extLst>
      <p:ext uri="{BB962C8B-B14F-4D97-AF65-F5344CB8AC3E}">
        <p14:creationId xmlns:p14="http://schemas.microsoft.com/office/powerpoint/2010/main" val="2951037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1484-CC55-3016-2160-8A5F68C48A34}"/>
              </a:ext>
            </a:extLst>
          </p:cNvPr>
          <p:cNvSpPr>
            <a:spLocks noGrp="1"/>
          </p:cNvSpPr>
          <p:nvPr>
            <p:ph type="title"/>
          </p:nvPr>
        </p:nvSpPr>
        <p:spPr/>
        <p:txBody>
          <a:bodyPr/>
          <a:lstStyle/>
          <a:p>
            <a:r>
              <a:rPr lang="en-US" dirty="0"/>
              <a:t>Workforce Stabilization</a:t>
            </a:r>
          </a:p>
        </p:txBody>
      </p:sp>
    </p:spTree>
    <p:extLst>
      <p:ext uri="{BB962C8B-B14F-4D97-AF65-F5344CB8AC3E}">
        <p14:creationId xmlns:p14="http://schemas.microsoft.com/office/powerpoint/2010/main" val="416437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C9C82-E86C-5234-74F6-F010E578DFF0}"/>
              </a:ext>
            </a:extLst>
          </p:cNvPr>
          <p:cNvSpPr>
            <a:spLocks noGrp="1"/>
          </p:cNvSpPr>
          <p:nvPr>
            <p:ph type="title"/>
          </p:nvPr>
        </p:nvSpPr>
        <p:spPr/>
        <p:txBody>
          <a:bodyPr anchor="t"/>
          <a:lstStyle/>
          <a:p>
            <a:r>
              <a:rPr lang="en-US" dirty="0"/>
              <a:t>Worker Turnover</a:t>
            </a:r>
          </a:p>
        </p:txBody>
      </p:sp>
      <p:pic>
        <p:nvPicPr>
          <p:cNvPr id="8" name="Picture 7">
            <a:extLst>
              <a:ext uri="{FF2B5EF4-FFF2-40B4-BE49-F238E27FC236}">
                <a16:creationId xmlns:a16="http://schemas.microsoft.com/office/drawing/2014/main" id="{363A6EB7-A530-8409-0087-B83FA99C2B53}"/>
              </a:ext>
            </a:extLst>
          </p:cNvPr>
          <p:cNvPicPr>
            <a:picLocks noChangeAspect="1"/>
          </p:cNvPicPr>
          <p:nvPr/>
        </p:nvPicPr>
        <p:blipFill>
          <a:blip r:embed="rId3"/>
          <a:stretch>
            <a:fillRect/>
          </a:stretch>
        </p:blipFill>
        <p:spPr>
          <a:xfrm>
            <a:off x="6412485" y="2367409"/>
            <a:ext cx="5308598" cy="2756262"/>
          </a:xfrm>
          <a:prstGeom prst="rect">
            <a:avLst/>
          </a:prstGeom>
        </p:spPr>
      </p:pic>
      <p:sp>
        <p:nvSpPr>
          <p:cNvPr id="9" name="TextBox 8">
            <a:extLst>
              <a:ext uri="{FF2B5EF4-FFF2-40B4-BE49-F238E27FC236}">
                <a16:creationId xmlns:a16="http://schemas.microsoft.com/office/drawing/2014/main" id="{648EACFC-3A79-F875-F66F-EC4F581BBA94}"/>
              </a:ext>
            </a:extLst>
          </p:cNvPr>
          <p:cNvSpPr txBox="1"/>
          <p:nvPr/>
        </p:nvSpPr>
        <p:spPr>
          <a:xfrm>
            <a:off x="6109717" y="1236243"/>
            <a:ext cx="5611366" cy="830997"/>
          </a:xfrm>
          <a:prstGeom prst="rect">
            <a:avLst/>
          </a:prstGeom>
          <a:noFill/>
        </p:spPr>
        <p:txBody>
          <a:bodyPr wrap="square" rtlCol="0">
            <a:spAutoFit/>
          </a:bodyPr>
          <a:lstStyle/>
          <a:p>
            <a:pPr algn="ctr"/>
            <a:r>
              <a:rPr lang="en-US" sz="2400" dirty="0">
                <a:solidFill>
                  <a:schemeClr val="bg2">
                    <a:lumMod val="10000"/>
                  </a:schemeClr>
                </a:solidFill>
              </a:rPr>
              <a:t>Child care and early learning linked MERIT workforce counts by age group, 2021-2022</a:t>
            </a:r>
          </a:p>
        </p:txBody>
      </p:sp>
      <p:sp>
        <p:nvSpPr>
          <p:cNvPr id="13" name="TextBox 12">
            <a:extLst>
              <a:ext uri="{FF2B5EF4-FFF2-40B4-BE49-F238E27FC236}">
                <a16:creationId xmlns:a16="http://schemas.microsoft.com/office/drawing/2014/main" id="{BA20C22C-A472-67CD-E3DA-C896D84790F3}"/>
              </a:ext>
            </a:extLst>
          </p:cNvPr>
          <p:cNvSpPr txBox="1"/>
          <p:nvPr/>
        </p:nvSpPr>
        <p:spPr>
          <a:xfrm>
            <a:off x="1727961" y="1258546"/>
            <a:ext cx="3034283" cy="523220"/>
          </a:xfrm>
          <a:prstGeom prst="rect">
            <a:avLst/>
          </a:prstGeom>
          <a:noFill/>
        </p:spPr>
        <p:txBody>
          <a:bodyPr wrap="square" rtlCol="0">
            <a:spAutoFit/>
          </a:bodyPr>
          <a:lstStyle/>
          <a:p>
            <a:pPr algn="ctr"/>
            <a:r>
              <a:rPr lang="en-US" sz="2800" u="sng" dirty="0">
                <a:solidFill>
                  <a:schemeClr val="bg2">
                    <a:lumMod val="10000"/>
                  </a:schemeClr>
                </a:solidFill>
              </a:rPr>
              <a:t>Findings:</a:t>
            </a:r>
          </a:p>
        </p:txBody>
      </p:sp>
      <p:graphicFrame>
        <p:nvGraphicFramePr>
          <p:cNvPr id="3" name="Table 2">
            <a:extLst>
              <a:ext uri="{FF2B5EF4-FFF2-40B4-BE49-F238E27FC236}">
                <a16:creationId xmlns:a16="http://schemas.microsoft.com/office/drawing/2014/main" id="{770D747A-E06A-7E8C-1AA2-7F1CE8EEE999}"/>
              </a:ext>
            </a:extLst>
          </p:cNvPr>
          <p:cNvGraphicFramePr>
            <a:graphicFrameLocks noGrp="1"/>
          </p:cNvGraphicFramePr>
          <p:nvPr>
            <p:extLst>
              <p:ext uri="{D42A27DB-BD31-4B8C-83A1-F6EECF244321}">
                <p14:modId xmlns:p14="http://schemas.microsoft.com/office/powerpoint/2010/main" val="2902790252"/>
              </p:ext>
            </p:extLst>
          </p:nvPr>
        </p:nvGraphicFramePr>
        <p:xfrm>
          <a:off x="439420" y="2067241"/>
          <a:ext cx="5611366" cy="2756261"/>
        </p:xfrm>
        <a:graphic>
          <a:graphicData uri="http://schemas.openxmlformats.org/drawingml/2006/table">
            <a:tbl>
              <a:tblPr firstRow="1" bandRow="1">
                <a:tableStyleId>{5C22544A-7EE6-4342-B048-85BDC9FD1C3A}</a:tableStyleId>
              </a:tblPr>
              <a:tblGrid>
                <a:gridCol w="1029263">
                  <a:extLst>
                    <a:ext uri="{9D8B030D-6E8A-4147-A177-3AD203B41FA5}">
                      <a16:colId xmlns:a16="http://schemas.microsoft.com/office/drawing/2014/main" val="664694927"/>
                    </a:ext>
                  </a:extLst>
                </a:gridCol>
                <a:gridCol w="1029263">
                  <a:extLst>
                    <a:ext uri="{9D8B030D-6E8A-4147-A177-3AD203B41FA5}">
                      <a16:colId xmlns:a16="http://schemas.microsoft.com/office/drawing/2014/main" val="3781079283"/>
                    </a:ext>
                  </a:extLst>
                </a:gridCol>
                <a:gridCol w="1029263">
                  <a:extLst>
                    <a:ext uri="{9D8B030D-6E8A-4147-A177-3AD203B41FA5}">
                      <a16:colId xmlns:a16="http://schemas.microsoft.com/office/drawing/2014/main" val="127527756"/>
                    </a:ext>
                  </a:extLst>
                </a:gridCol>
                <a:gridCol w="784299">
                  <a:extLst>
                    <a:ext uri="{9D8B030D-6E8A-4147-A177-3AD203B41FA5}">
                      <a16:colId xmlns:a16="http://schemas.microsoft.com/office/drawing/2014/main" val="4178698723"/>
                    </a:ext>
                  </a:extLst>
                </a:gridCol>
                <a:gridCol w="949496">
                  <a:extLst>
                    <a:ext uri="{9D8B030D-6E8A-4147-A177-3AD203B41FA5}">
                      <a16:colId xmlns:a16="http://schemas.microsoft.com/office/drawing/2014/main" val="2725528020"/>
                    </a:ext>
                  </a:extLst>
                </a:gridCol>
                <a:gridCol w="789782">
                  <a:extLst>
                    <a:ext uri="{9D8B030D-6E8A-4147-A177-3AD203B41FA5}">
                      <a16:colId xmlns:a16="http://schemas.microsoft.com/office/drawing/2014/main" val="1604735547"/>
                    </a:ext>
                  </a:extLst>
                </a:gridCol>
              </a:tblGrid>
              <a:tr h="715231">
                <a:tc>
                  <a:txBody>
                    <a:bodyPr/>
                    <a:lstStyle/>
                    <a:p>
                      <a:r>
                        <a:rPr lang="en-US" sz="1400" dirty="0"/>
                        <a:t>Outcome</a:t>
                      </a:r>
                    </a:p>
                  </a:txBody>
                  <a:tcPr/>
                </a:tc>
                <a:tc>
                  <a:txBody>
                    <a:bodyPr/>
                    <a:lstStyle/>
                    <a:p>
                      <a:r>
                        <a:rPr lang="en-US" sz="1400" dirty="0"/>
                        <a:t>Race/</a:t>
                      </a:r>
                    </a:p>
                    <a:p>
                      <a:r>
                        <a:rPr lang="en-US" sz="1400" dirty="0"/>
                        <a:t>Ethnicity</a:t>
                      </a:r>
                    </a:p>
                  </a:txBody>
                  <a:tcPr/>
                </a:tc>
                <a:tc>
                  <a:txBody>
                    <a:bodyPr/>
                    <a:lstStyle/>
                    <a:p>
                      <a:r>
                        <a:rPr lang="en-US" sz="1400" dirty="0"/>
                        <a:t>Language</a:t>
                      </a:r>
                    </a:p>
                  </a:txBody>
                  <a:tcPr/>
                </a:tc>
                <a:tc>
                  <a:txBody>
                    <a:bodyPr/>
                    <a:lstStyle/>
                    <a:p>
                      <a:r>
                        <a:rPr lang="en-US" sz="1400" dirty="0"/>
                        <a:t>Age</a:t>
                      </a:r>
                    </a:p>
                  </a:txBody>
                  <a:tcPr/>
                </a:tc>
                <a:tc>
                  <a:txBody>
                    <a:bodyPr/>
                    <a:lstStyle/>
                    <a:p>
                      <a:r>
                        <a:rPr lang="en-US" sz="1400" dirty="0"/>
                        <a:t>Position</a:t>
                      </a:r>
                    </a:p>
                  </a:txBody>
                  <a:tcPr/>
                </a:tc>
                <a:tc>
                  <a:txBody>
                    <a:bodyPr/>
                    <a:lstStyle/>
                    <a:p>
                      <a:r>
                        <a:rPr lang="en-US" sz="1400" dirty="0"/>
                        <a:t>Facility</a:t>
                      </a:r>
                    </a:p>
                  </a:txBody>
                  <a:tcPr/>
                </a:tc>
                <a:extLst>
                  <a:ext uri="{0D108BD9-81ED-4DB2-BD59-A6C34878D82A}">
                    <a16:rowId xmlns:a16="http://schemas.microsoft.com/office/drawing/2014/main" val="596506480"/>
                  </a:ext>
                </a:extLst>
              </a:tr>
              <a:tr h="1020515">
                <a:tc>
                  <a:txBody>
                    <a:bodyPr/>
                    <a:lstStyle/>
                    <a:p>
                      <a:r>
                        <a:rPr lang="en-US" sz="1400" dirty="0">
                          <a:solidFill>
                            <a:schemeClr val="bg2">
                              <a:lumMod val="10000"/>
                            </a:schemeClr>
                          </a:solidFill>
                        </a:rPr>
                        <a:t>Increase</a:t>
                      </a:r>
                    </a:p>
                  </a:txBody>
                  <a:tcPr/>
                </a:tc>
                <a:tc>
                  <a:txBody>
                    <a:bodyPr/>
                    <a:lstStyle/>
                    <a:p>
                      <a:r>
                        <a:rPr lang="en-US" sz="1400" dirty="0">
                          <a:solidFill>
                            <a:schemeClr val="bg2">
                              <a:lumMod val="10000"/>
                            </a:schemeClr>
                          </a:solidFill>
                        </a:rPr>
                        <a:t>White</a:t>
                      </a:r>
                    </a:p>
                  </a:txBody>
                  <a:tcPr/>
                </a:tc>
                <a:tc>
                  <a:txBody>
                    <a:bodyPr/>
                    <a:lstStyle/>
                    <a:p>
                      <a:r>
                        <a:rPr lang="en-US" sz="1400" dirty="0">
                          <a:solidFill>
                            <a:schemeClr val="bg2">
                              <a:lumMod val="10000"/>
                            </a:schemeClr>
                          </a:solidFill>
                        </a:rPr>
                        <a:t>English</a:t>
                      </a:r>
                    </a:p>
                  </a:txBody>
                  <a:tcPr/>
                </a:tc>
                <a:tc>
                  <a:txBody>
                    <a:bodyPr/>
                    <a:lstStyle/>
                    <a:p>
                      <a:r>
                        <a:rPr lang="en-US" sz="1400" dirty="0">
                          <a:solidFill>
                            <a:schemeClr val="bg2">
                              <a:lumMod val="10000"/>
                            </a:schemeClr>
                          </a:solidFill>
                        </a:rPr>
                        <a:t>--</a:t>
                      </a:r>
                    </a:p>
                  </a:txBody>
                  <a:tcPr/>
                </a:tc>
                <a:tc>
                  <a:txBody>
                    <a:bodyPr/>
                    <a:lstStyle/>
                    <a:p>
                      <a:r>
                        <a:rPr lang="en-US" sz="1400" dirty="0">
                          <a:solidFill>
                            <a:schemeClr val="bg2">
                              <a:lumMod val="10000"/>
                            </a:schemeClr>
                          </a:solidFill>
                        </a:rPr>
                        <a:t>Aide or Teacher</a:t>
                      </a:r>
                    </a:p>
                  </a:txBody>
                  <a:tcPr/>
                </a:tc>
                <a:tc>
                  <a:txBody>
                    <a:bodyPr/>
                    <a:lstStyle/>
                    <a:p>
                      <a:r>
                        <a:rPr lang="en-US" sz="1400" dirty="0">
                          <a:solidFill>
                            <a:schemeClr val="bg2">
                              <a:lumMod val="10000"/>
                            </a:schemeClr>
                          </a:solidFill>
                        </a:rPr>
                        <a:t>Child Care Center</a:t>
                      </a:r>
                    </a:p>
                  </a:txBody>
                  <a:tcPr/>
                </a:tc>
                <a:extLst>
                  <a:ext uri="{0D108BD9-81ED-4DB2-BD59-A6C34878D82A}">
                    <a16:rowId xmlns:a16="http://schemas.microsoft.com/office/drawing/2014/main" val="181053103"/>
                  </a:ext>
                </a:extLst>
              </a:tr>
              <a:tr h="1020515">
                <a:tc>
                  <a:txBody>
                    <a:bodyPr/>
                    <a:lstStyle/>
                    <a:p>
                      <a:r>
                        <a:rPr lang="en-US" sz="1400" dirty="0">
                          <a:solidFill>
                            <a:schemeClr val="bg2">
                              <a:lumMod val="10000"/>
                            </a:schemeClr>
                          </a:solidFill>
                        </a:rPr>
                        <a:t>Decrease</a:t>
                      </a:r>
                    </a:p>
                  </a:txBody>
                  <a:tcPr/>
                </a:tc>
                <a:tc>
                  <a:txBody>
                    <a:bodyPr/>
                    <a:lstStyle/>
                    <a:p>
                      <a:r>
                        <a:rPr lang="en-US" sz="1400" dirty="0">
                          <a:solidFill>
                            <a:schemeClr val="bg2">
                              <a:lumMod val="10000"/>
                            </a:schemeClr>
                          </a:solidFill>
                        </a:rPr>
                        <a:t>Black, Asian, Hispanic</a:t>
                      </a:r>
                    </a:p>
                  </a:txBody>
                  <a:tcPr/>
                </a:tc>
                <a:tc>
                  <a:txBody>
                    <a:bodyPr/>
                    <a:lstStyle/>
                    <a:p>
                      <a:r>
                        <a:rPr lang="en-US" sz="1400" dirty="0">
                          <a:solidFill>
                            <a:schemeClr val="bg2">
                              <a:lumMod val="10000"/>
                            </a:schemeClr>
                          </a:solidFill>
                        </a:rPr>
                        <a:t>Spanish</a:t>
                      </a:r>
                    </a:p>
                  </a:txBody>
                  <a:tcPr/>
                </a:tc>
                <a:tc>
                  <a:txBody>
                    <a:bodyPr/>
                    <a:lstStyle/>
                    <a:p>
                      <a:r>
                        <a:rPr lang="en-US" sz="1400" dirty="0">
                          <a:solidFill>
                            <a:schemeClr val="bg2">
                              <a:lumMod val="10000"/>
                            </a:schemeClr>
                          </a:solidFill>
                        </a:rPr>
                        <a:t>16-20</a:t>
                      </a:r>
                    </a:p>
                  </a:txBody>
                  <a:tcPr/>
                </a:tc>
                <a:tc>
                  <a:txBody>
                    <a:bodyPr/>
                    <a:lstStyle/>
                    <a:p>
                      <a:r>
                        <a:rPr lang="en-US" sz="1400" dirty="0">
                          <a:solidFill>
                            <a:schemeClr val="bg2">
                              <a:lumMod val="10000"/>
                            </a:schemeClr>
                          </a:solidFill>
                        </a:rPr>
                        <a:t>--</a:t>
                      </a:r>
                    </a:p>
                  </a:txBody>
                  <a:tcPr/>
                </a:tc>
                <a:tc>
                  <a:txBody>
                    <a:bodyPr/>
                    <a:lstStyle/>
                    <a:p>
                      <a:r>
                        <a:rPr lang="en-US" sz="1400" dirty="0">
                          <a:solidFill>
                            <a:schemeClr val="bg2">
                              <a:lumMod val="10000"/>
                            </a:schemeClr>
                          </a:solidFill>
                        </a:rPr>
                        <a:t>--</a:t>
                      </a:r>
                    </a:p>
                  </a:txBody>
                  <a:tcPr/>
                </a:tc>
                <a:extLst>
                  <a:ext uri="{0D108BD9-81ED-4DB2-BD59-A6C34878D82A}">
                    <a16:rowId xmlns:a16="http://schemas.microsoft.com/office/drawing/2014/main" val="3955493857"/>
                  </a:ext>
                </a:extLst>
              </a:tr>
            </a:tbl>
          </a:graphicData>
        </a:graphic>
      </p:graphicFrame>
    </p:spTree>
    <p:extLst>
      <p:ext uri="{BB962C8B-B14F-4D97-AF65-F5344CB8AC3E}">
        <p14:creationId xmlns:p14="http://schemas.microsoft.com/office/powerpoint/2010/main" val="159279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BF2E7-F6DE-8B64-A4BE-3DE2155EF780}"/>
              </a:ext>
            </a:extLst>
          </p:cNvPr>
          <p:cNvSpPr>
            <a:spLocks noGrp="1"/>
          </p:cNvSpPr>
          <p:nvPr>
            <p:ph type="title"/>
          </p:nvPr>
        </p:nvSpPr>
        <p:spPr/>
        <p:txBody>
          <a:bodyPr/>
          <a:lstStyle/>
          <a:p>
            <a:r>
              <a:rPr lang="en-US" dirty="0"/>
              <a:t>Conclusion</a:t>
            </a:r>
          </a:p>
        </p:txBody>
      </p:sp>
      <p:sp>
        <p:nvSpPr>
          <p:cNvPr id="4" name="Content Placeholder 3">
            <a:extLst>
              <a:ext uri="{FF2B5EF4-FFF2-40B4-BE49-F238E27FC236}">
                <a16:creationId xmlns:a16="http://schemas.microsoft.com/office/drawing/2014/main" id="{28E37FEF-DC42-63C4-3AC3-CDCB44738FE5}"/>
              </a:ext>
            </a:extLst>
          </p:cNvPr>
          <p:cNvSpPr>
            <a:spLocks noGrp="1"/>
          </p:cNvSpPr>
          <p:nvPr>
            <p:ph idx="1"/>
          </p:nvPr>
        </p:nvSpPr>
        <p:spPr/>
        <p:txBody>
          <a:bodyPr>
            <a:normAutofit lnSpcReduction="10000"/>
          </a:bodyPr>
          <a:lstStyle/>
          <a:p>
            <a:r>
              <a:rPr lang="en-US" dirty="0"/>
              <a:t>Overall, strong evidence that FSKA investments helped stabilize licensed child care system </a:t>
            </a:r>
            <a:r>
              <a:rPr lang="en-US"/>
              <a:t>in WA</a:t>
            </a:r>
          </a:p>
          <a:p>
            <a:r>
              <a:rPr lang="en-US" dirty="0"/>
              <a:t>Next FSKA evaluation report anticipated due date: September 2025</a:t>
            </a:r>
          </a:p>
          <a:p>
            <a:pPr lvl="1"/>
            <a:r>
              <a:rPr lang="en-US" dirty="0"/>
              <a:t>Expulsions in child care</a:t>
            </a:r>
          </a:p>
          <a:p>
            <a:pPr lvl="1"/>
            <a:r>
              <a:rPr lang="en-US" dirty="0"/>
              <a:t>Access to care (e.g., child care continuity)</a:t>
            </a:r>
          </a:p>
          <a:p>
            <a:pPr lvl="1"/>
            <a:r>
              <a:rPr lang="en-US" dirty="0"/>
              <a:t>Kindergarten readiness </a:t>
            </a:r>
          </a:p>
          <a:p>
            <a:pPr lvl="1"/>
            <a:r>
              <a:rPr lang="en-US" dirty="0"/>
              <a:t>Provider entry and exits</a:t>
            </a:r>
          </a:p>
          <a:p>
            <a:pPr lvl="1"/>
            <a:r>
              <a:rPr lang="en-US" dirty="0"/>
              <a:t>Child care and early learning workforce turnover</a:t>
            </a:r>
          </a:p>
          <a:p>
            <a:r>
              <a:rPr lang="en-US" dirty="0"/>
              <a:t>OIAA will produce supplemental analyses during interim periods available on the DCYF website</a:t>
            </a:r>
          </a:p>
        </p:txBody>
      </p:sp>
    </p:spTree>
    <p:extLst>
      <p:ext uri="{BB962C8B-B14F-4D97-AF65-F5344CB8AC3E}">
        <p14:creationId xmlns:p14="http://schemas.microsoft.com/office/powerpoint/2010/main" val="1118812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F161B-6F46-4097-AD26-0DFF748FEFA4}"/>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8962DB3F-336A-4FCC-B419-49EB0A3E3D68}"/>
              </a:ext>
            </a:extLst>
          </p:cNvPr>
          <p:cNvSpPr>
            <a:spLocks noGrp="1"/>
          </p:cNvSpPr>
          <p:nvPr>
            <p:ph idx="1"/>
          </p:nvPr>
        </p:nvSpPr>
        <p:spPr>
          <a:xfrm>
            <a:off x="838200" y="1649247"/>
            <a:ext cx="10515600" cy="3886580"/>
          </a:xfrm>
        </p:spPr>
        <p:txBody>
          <a:bodyPr numCol="1">
            <a:normAutofit/>
          </a:bodyPr>
          <a:lstStyle/>
          <a:p>
            <a:pPr marL="0" indent="0" algn="ctr">
              <a:lnSpc>
                <a:spcPct val="100000"/>
              </a:lnSpc>
              <a:buNone/>
            </a:pPr>
            <a:r>
              <a:rPr lang="en-US" sz="3200" b="1" dirty="0"/>
              <a:t>Contact:</a:t>
            </a:r>
          </a:p>
          <a:p>
            <a:pPr marL="0" indent="0" algn="ctr">
              <a:lnSpc>
                <a:spcPct val="100000"/>
              </a:lnSpc>
              <a:buNone/>
            </a:pPr>
            <a:r>
              <a:rPr lang="en-US" b="0" i="0" u="none" strike="noStrike" dirty="0">
                <a:solidFill>
                  <a:srgbClr val="29235C"/>
                </a:solidFill>
                <a:effectLst/>
                <a:hlinkClick r:id="rId3"/>
              </a:rPr>
              <a:t>OIAA@dcyf.wa.gov</a:t>
            </a:r>
            <a:endParaRPr lang="en-US" b="1" dirty="0"/>
          </a:p>
          <a:p>
            <a:pPr marL="0" indent="0" algn="ctr">
              <a:lnSpc>
                <a:spcPct val="100000"/>
              </a:lnSpc>
              <a:spcBef>
                <a:spcPts val="0"/>
              </a:spcBef>
              <a:buNone/>
            </a:pPr>
            <a:endParaRPr lang="en-US" dirty="0">
              <a:solidFill>
                <a:srgbClr val="0070C0"/>
              </a:solidFill>
            </a:endParaRPr>
          </a:p>
          <a:p>
            <a:pPr marL="0" indent="0" algn="ctr">
              <a:lnSpc>
                <a:spcPct val="100000"/>
              </a:lnSpc>
              <a:spcBef>
                <a:spcPts val="0"/>
              </a:spcBef>
              <a:buNone/>
            </a:pPr>
            <a:r>
              <a:rPr lang="en-US" u="sng" dirty="0"/>
              <a:t>https://www.dcyf.wa.gov/sites/default/files/pdf/reports/FSKA-EvalReport-2023.pdf</a:t>
            </a:r>
          </a:p>
          <a:p>
            <a:pPr marL="0" indent="0">
              <a:lnSpc>
                <a:spcPct val="100000"/>
              </a:lnSpc>
              <a:spcBef>
                <a:spcPts val="0"/>
              </a:spcBef>
              <a:buNone/>
            </a:pPr>
            <a:endParaRPr lang="en-US" sz="2000" dirty="0"/>
          </a:p>
          <a:p>
            <a:pPr marL="0" indent="0">
              <a:lnSpc>
                <a:spcPct val="100000"/>
              </a:lnSpc>
              <a:spcBef>
                <a:spcPts val="0"/>
              </a:spcBef>
              <a:buNone/>
            </a:pPr>
            <a:r>
              <a:rPr lang="en-US" sz="2000" dirty="0"/>
              <a:t>Suggested citation: Budrevich-Ryan, A., Ybarra, V., Seppi, J., Lothian, K., J. and Feldman, S. (2023). The Fair Start for Kids Act 2023 Evaluation Report. Washington State Department of Children, Youth, and Families – Office of Innovation, Alignment, and Accountability. </a:t>
            </a:r>
          </a:p>
        </p:txBody>
      </p:sp>
    </p:spTree>
    <p:extLst>
      <p:ext uri="{BB962C8B-B14F-4D97-AF65-F5344CB8AC3E}">
        <p14:creationId xmlns:p14="http://schemas.microsoft.com/office/powerpoint/2010/main" val="2336141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7A6CF-0177-6C32-2F65-3F40528EDBB7}"/>
              </a:ext>
            </a:extLst>
          </p:cNvPr>
          <p:cNvSpPr>
            <a:spLocks noGrp="1"/>
          </p:cNvSpPr>
          <p:nvPr>
            <p:ph type="title"/>
          </p:nvPr>
        </p:nvSpPr>
        <p:spPr>
          <a:xfrm>
            <a:off x="838200" y="0"/>
            <a:ext cx="10515600" cy="1131166"/>
          </a:xfrm>
        </p:spPr>
        <p:txBody>
          <a:bodyPr/>
          <a:lstStyle/>
          <a:p>
            <a:r>
              <a:rPr lang="en-US" dirty="0"/>
              <a:t>Background</a:t>
            </a:r>
          </a:p>
        </p:txBody>
      </p:sp>
      <p:sp>
        <p:nvSpPr>
          <p:cNvPr id="3" name="Content Placeholder 2">
            <a:extLst>
              <a:ext uri="{FF2B5EF4-FFF2-40B4-BE49-F238E27FC236}">
                <a16:creationId xmlns:a16="http://schemas.microsoft.com/office/drawing/2014/main" id="{79DE01EC-6637-DE2B-CB6B-90DF8A27D0A8}"/>
              </a:ext>
            </a:extLst>
          </p:cNvPr>
          <p:cNvSpPr>
            <a:spLocks noGrp="1"/>
          </p:cNvSpPr>
          <p:nvPr>
            <p:ph idx="1"/>
          </p:nvPr>
        </p:nvSpPr>
        <p:spPr>
          <a:xfrm>
            <a:off x="838200" y="1131166"/>
            <a:ext cx="10515600" cy="4758005"/>
          </a:xfrm>
        </p:spPr>
        <p:txBody>
          <a:bodyPr>
            <a:normAutofit fontScale="92500" lnSpcReduction="10000"/>
          </a:bodyPr>
          <a:lstStyle/>
          <a:p>
            <a:r>
              <a:rPr lang="en-US" dirty="0"/>
              <a:t>The Fair Start for Kids Act (FSKA) is historic legislation signed by Governor Inslee on May 7, 2021. </a:t>
            </a:r>
          </a:p>
          <a:p>
            <a:r>
              <a:rPr lang="en-US" dirty="0"/>
              <a:t>Washington State invested $1.1 billion to expand access to affordable, high-quality early learning and child care for Washington families and to stabilize the child care and early learning workforce.</a:t>
            </a:r>
          </a:p>
          <a:p>
            <a:r>
              <a:rPr lang="en-US" dirty="0"/>
              <a:t>Four policy objectives:</a:t>
            </a:r>
          </a:p>
          <a:p>
            <a:pPr lvl="1"/>
            <a:r>
              <a:rPr lang="en-US" dirty="0"/>
              <a:t>Advance racial equity</a:t>
            </a:r>
          </a:p>
          <a:p>
            <a:pPr lvl="1"/>
            <a:r>
              <a:rPr lang="en-US" dirty="0"/>
              <a:t>Expand access to affordable child care and early learning</a:t>
            </a:r>
          </a:p>
          <a:p>
            <a:pPr lvl="1"/>
            <a:r>
              <a:rPr lang="en-US" dirty="0"/>
              <a:t>Promote kindergarten readiness</a:t>
            </a:r>
          </a:p>
          <a:p>
            <a:pPr lvl="1"/>
            <a:r>
              <a:rPr lang="en-US" dirty="0"/>
              <a:t>Support the child care and early learning workforce</a:t>
            </a:r>
          </a:p>
          <a:p>
            <a:r>
              <a:rPr lang="en-US" dirty="0"/>
              <a:t>SB 5237 (2021): </a:t>
            </a:r>
            <a:r>
              <a:rPr lang="en-US" i="1" dirty="0"/>
              <a:t>“[DCYF]…shall submit a biennial report to the governor and legislature describing how the investments funded by the fair start for kids act have impacted the policy objectives</a:t>
            </a:r>
            <a:r>
              <a:rPr lang="en-US" dirty="0"/>
              <a:t>”. – Section 104 (3)</a:t>
            </a:r>
          </a:p>
        </p:txBody>
      </p:sp>
    </p:spTree>
    <p:extLst>
      <p:ext uri="{BB962C8B-B14F-4D97-AF65-F5344CB8AC3E}">
        <p14:creationId xmlns:p14="http://schemas.microsoft.com/office/powerpoint/2010/main" val="287044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1484-CC55-3016-2160-8A5F68C48A34}"/>
              </a:ext>
            </a:extLst>
          </p:cNvPr>
          <p:cNvSpPr>
            <a:spLocks noGrp="1"/>
          </p:cNvSpPr>
          <p:nvPr>
            <p:ph type="title"/>
          </p:nvPr>
        </p:nvSpPr>
        <p:spPr/>
        <p:txBody>
          <a:bodyPr/>
          <a:lstStyle/>
          <a:p>
            <a:r>
              <a:rPr lang="en-US" dirty="0"/>
              <a:t>Equity</a:t>
            </a:r>
          </a:p>
        </p:txBody>
      </p:sp>
    </p:spTree>
    <p:extLst>
      <p:ext uri="{BB962C8B-B14F-4D97-AF65-F5344CB8AC3E}">
        <p14:creationId xmlns:p14="http://schemas.microsoft.com/office/powerpoint/2010/main" val="3613533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45BDDE-E43E-434D-9A49-AE4D213520B1}"/>
              </a:ext>
            </a:extLst>
          </p:cNvPr>
          <p:cNvSpPr>
            <a:spLocks noGrp="1"/>
          </p:cNvSpPr>
          <p:nvPr>
            <p:ph type="title"/>
          </p:nvPr>
        </p:nvSpPr>
        <p:spPr/>
        <p:txBody>
          <a:bodyPr anchor="t"/>
          <a:lstStyle/>
          <a:p>
            <a:r>
              <a:rPr lang="en-US" dirty="0"/>
              <a:t>Child Care Expulsions</a:t>
            </a:r>
          </a:p>
        </p:txBody>
      </p:sp>
      <p:sp>
        <p:nvSpPr>
          <p:cNvPr id="2" name="TextBox 1">
            <a:extLst>
              <a:ext uri="{FF2B5EF4-FFF2-40B4-BE49-F238E27FC236}">
                <a16:creationId xmlns:a16="http://schemas.microsoft.com/office/drawing/2014/main" id="{5D337805-42C9-CC73-DAD0-40B69D6C261F}"/>
              </a:ext>
            </a:extLst>
          </p:cNvPr>
          <p:cNvSpPr txBox="1"/>
          <p:nvPr/>
        </p:nvSpPr>
        <p:spPr>
          <a:xfrm>
            <a:off x="838200" y="4973955"/>
            <a:ext cx="5257800" cy="784830"/>
          </a:xfrm>
          <a:prstGeom prst="rect">
            <a:avLst/>
          </a:prstGeom>
          <a:noFill/>
        </p:spPr>
        <p:txBody>
          <a:bodyPr wrap="square" rtlCol="0">
            <a:spAutoFit/>
          </a:bodyPr>
          <a:lstStyle/>
          <a:p>
            <a:r>
              <a:rPr lang="en-US" sz="900" i="1" dirty="0">
                <a:solidFill>
                  <a:schemeClr val="bg2">
                    <a:lumMod val="10000"/>
                  </a:schemeClr>
                </a:solidFill>
              </a:rPr>
              <a:t>Data source: Ratio numerator from </a:t>
            </a:r>
            <a:r>
              <a:rPr lang="en-US" sz="900" i="1" dirty="0" err="1">
                <a:solidFill>
                  <a:schemeClr val="bg2">
                    <a:lumMod val="10000"/>
                  </a:schemeClr>
                </a:solidFill>
              </a:rPr>
              <a:t>WaCompass</a:t>
            </a:r>
            <a:r>
              <a:rPr lang="en-US" sz="900" i="1" dirty="0">
                <a:solidFill>
                  <a:schemeClr val="bg2">
                    <a:lumMod val="10000"/>
                  </a:schemeClr>
                </a:solidFill>
              </a:rPr>
              <a:t> provider reports; Ratio denominator from Census Bureau American Community Survey</a:t>
            </a:r>
          </a:p>
          <a:p>
            <a:r>
              <a:rPr lang="en-US" sz="900" i="1" dirty="0">
                <a:solidFill>
                  <a:schemeClr val="bg2">
                    <a:lumMod val="10000"/>
                  </a:schemeClr>
                </a:solidFill>
              </a:rPr>
              <a:t>WSRDAC/M: No. Black, Indigenous, and people of color (BIPOC) category includes AI/AN, Black, Asian, NH/PI, and Hispanic. Small sample sizes prevents reporting these groups separately.</a:t>
            </a:r>
          </a:p>
          <a:p>
            <a:r>
              <a:rPr lang="en-US" sz="900" i="1" dirty="0">
                <a:solidFill>
                  <a:schemeClr val="bg2">
                    <a:lumMod val="10000"/>
                  </a:schemeClr>
                </a:solidFill>
              </a:rPr>
              <a:t>Chart source: DCYF 2023 Equity Metric Report</a:t>
            </a:r>
          </a:p>
        </p:txBody>
      </p:sp>
      <p:graphicFrame>
        <p:nvGraphicFramePr>
          <p:cNvPr id="12" name="Content Placeholder 11" descr="Line graph of child care expulsion ratios. Expulsion ratios for BIPOC children reduced in 2020, increased in 2021, and then decreased again in 2022. Expulsion ratios for white children remained fairly stable from 2019-2022.">
            <a:extLst>
              <a:ext uri="{FF2B5EF4-FFF2-40B4-BE49-F238E27FC236}">
                <a16:creationId xmlns:a16="http://schemas.microsoft.com/office/drawing/2014/main" id="{FEA14C95-1236-4255-BB7D-CFE5DD603B8D}"/>
              </a:ext>
            </a:extLst>
          </p:cNvPr>
          <p:cNvGraphicFramePr>
            <a:graphicFrameLocks noGrp="1"/>
          </p:cNvGraphicFramePr>
          <p:nvPr>
            <p:ph sz="half" idx="1"/>
            <p:extLst>
              <p:ext uri="{D42A27DB-BD31-4B8C-83A1-F6EECF244321}">
                <p14:modId xmlns:p14="http://schemas.microsoft.com/office/powerpoint/2010/main" val="3945024273"/>
              </p:ext>
            </p:extLst>
          </p:nvPr>
        </p:nvGraphicFramePr>
        <p:xfrm>
          <a:off x="838200" y="1121093"/>
          <a:ext cx="5181600" cy="3852862"/>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5">
            <a:extLst>
              <a:ext uri="{FF2B5EF4-FFF2-40B4-BE49-F238E27FC236}">
                <a16:creationId xmlns:a16="http://schemas.microsoft.com/office/drawing/2014/main" id="{2BF22E09-012A-6906-2C69-1F091C5182C7}"/>
              </a:ext>
            </a:extLst>
          </p:cNvPr>
          <p:cNvSpPr>
            <a:spLocks noGrp="1"/>
          </p:cNvSpPr>
          <p:nvPr>
            <p:ph sz="half" idx="2"/>
          </p:nvPr>
        </p:nvSpPr>
        <p:spPr/>
        <p:txBody>
          <a:bodyPr>
            <a:normAutofit/>
          </a:bodyPr>
          <a:lstStyle/>
          <a:p>
            <a:pPr algn="ctr"/>
            <a:r>
              <a:rPr lang="en-US" sz="2800" dirty="0">
                <a:effectLst/>
              </a:rPr>
              <a:t>Preliminary Disproportionality Ratio in Reported Expulsions from Child Care, Age 0-5, 2018-2022</a:t>
            </a:r>
          </a:p>
          <a:p>
            <a:pPr algn="ctr"/>
            <a:endParaRPr lang="en-US" sz="2800" dirty="0">
              <a:effectLst/>
            </a:endParaRPr>
          </a:p>
          <a:p>
            <a:pPr algn="ctr"/>
            <a:r>
              <a:rPr lang="en-US" u="sng" dirty="0"/>
              <a:t>Finding</a:t>
            </a:r>
            <a:r>
              <a:rPr lang="en-US" dirty="0"/>
              <a:t>: D</a:t>
            </a:r>
            <a:r>
              <a:rPr lang="en-US" sz="2800" dirty="0"/>
              <a:t>ecreased child care expulsion disproportionalities for BIPOC children after 2020</a:t>
            </a:r>
            <a:endParaRPr lang="en-US" dirty="0"/>
          </a:p>
        </p:txBody>
      </p:sp>
    </p:spTree>
    <p:extLst>
      <p:ext uri="{BB962C8B-B14F-4D97-AF65-F5344CB8AC3E}">
        <p14:creationId xmlns:p14="http://schemas.microsoft.com/office/powerpoint/2010/main" val="390585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1484-CC55-3016-2160-8A5F68C48A34}"/>
              </a:ext>
            </a:extLst>
          </p:cNvPr>
          <p:cNvSpPr>
            <a:spLocks noGrp="1"/>
          </p:cNvSpPr>
          <p:nvPr>
            <p:ph type="title"/>
          </p:nvPr>
        </p:nvSpPr>
        <p:spPr/>
        <p:txBody>
          <a:bodyPr/>
          <a:lstStyle/>
          <a:p>
            <a:r>
              <a:rPr lang="en-US" dirty="0"/>
              <a:t>Access</a:t>
            </a:r>
          </a:p>
        </p:txBody>
      </p:sp>
    </p:spTree>
    <p:extLst>
      <p:ext uri="{BB962C8B-B14F-4D97-AF65-F5344CB8AC3E}">
        <p14:creationId xmlns:p14="http://schemas.microsoft.com/office/powerpoint/2010/main" val="2696228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4978E-A50E-128F-BCF0-3E00A709354C}"/>
              </a:ext>
            </a:extLst>
          </p:cNvPr>
          <p:cNvSpPr txBox="1">
            <a:spLocks/>
          </p:cNvSpPr>
          <p:nvPr/>
        </p:nvSpPr>
        <p:spPr>
          <a:xfrm>
            <a:off x="94787" y="546391"/>
            <a:ext cx="5892430" cy="517320"/>
          </a:xfrm>
          <a:prstGeom prst="rect">
            <a:avLst/>
          </a:prstGeom>
        </p:spPr>
        <p:txBody>
          <a:bodyPr>
            <a:noAutofit/>
          </a:bodyPr>
          <a:lstStyle>
            <a:lvl1pPr algn="l" defTabSz="914400" rtl="0" eaLnBrk="1" latinLnBrk="0" hangingPunct="1">
              <a:lnSpc>
                <a:spcPct val="90000"/>
              </a:lnSpc>
              <a:spcBef>
                <a:spcPct val="0"/>
              </a:spcBef>
              <a:buNone/>
              <a:defRPr sz="4000" kern="1200">
                <a:solidFill>
                  <a:schemeClr val="tx1"/>
                </a:solidFill>
                <a:latin typeface="+mj-lt"/>
                <a:ea typeface="+mj-ea"/>
                <a:cs typeface="Arial" panose="020B0604020202020204" pitchFamily="34" charset="0"/>
              </a:defRPr>
            </a:lvl1pPr>
          </a:lstStyle>
          <a:p>
            <a:pPr algn="ctr"/>
            <a:r>
              <a:rPr lang="en-US" sz="3600" dirty="0"/>
              <a:t>Child Care Provider Churn</a:t>
            </a:r>
          </a:p>
        </p:txBody>
      </p:sp>
      <p:sp>
        <p:nvSpPr>
          <p:cNvPr id="3" name="Content Placeholder 2">
            <a:extLst>
              <a:ext uri="{FF2B5EF4-FFF2-40B4-BE49-F238E27FC236}">
                <a16:creationId xmlns:a16="http://schemas.microsoft.com/office/drawing/2014/main" id="{4152870B-5188-8E0C-B49D-193138CA92EC}"/>
              </a:ext>
            </a:extLst>
          </p:cNvPr>
          <p:cNvSpPr txBox="1">
            <a:spLocks/>
          </p:cNvSpPr>
          <p:nvPr/>
        </p:nvSpPr>
        <p:spPr>
          <a:xfrm>
            <a:off x="511985" y="1686005"/>
            <a:ext cx="11029981" cy="416680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10000"/>
                  </a:schemeClr>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10000"/>
                  </a:schemeClr>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10000"/>
                  </a:schemeClr>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a:p>
            <a:endParaRPr lang="en-US" dirty="0"/>
          </a:p>
        </p:txBody>
      </p:sp>
      <p:sp>
        <p:nvSpPr>
          <p:cNvPr id="4" name="Slide Number Placeholder 3">
            <a:extLst>
              <a:ext uri="{FF2B5EF4-FFF2-40B4-BE49-F238E27FC236}">
                <a16:creationId xmlns:a16="http://schemas.microsoft.com/office/drawing/2014/main" id="{DEE1BBFB-A2F9-6DF7-247B-B8BBC09CB5EE}"/>
              </a:ext>
            </a:extLst>
          </p:cNvPr>
          <p:cNvSpPr txBox="1">
            <a:spLocks/>
          </p:cNvSpPr>
          <p:nvPr/>
        </p:nvSpPr>
        <p:spPr>
          <a:xfrm>
            <a:off x="11541966" y="6170638"/>
            <a:ext cx="326215" cy="32220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5B98EBF-5D4B-45C9-9BF0-62756C318973}" type="slidenum">
              <a:rPr lang="en-US" smtClean="0"/>
              <a:pPr/>
              <a:t>6</a:t>
            </a:fld>
            <a:endParaRPr lang="en-US" dirty="0"/>
          </a:p>
        </p:txBody>
      </p:sp>
      <p:sp>
        <p:nvSpPr>
          <p:cNvPr id="5" name="TextBox 4">
            <a:extLst>
              <a:ext uri="{FF2B5EF4-FFF2-40B4-BE49-F238E27FC236}">
                <a16:creationId xmlns:a16="http://schemas.microsoft.com/office/drawing/2014/main" id="{2F5DF92B-DAE5-F23E-CB4F-02049B4A0707}"/>
              </a:ext>
            </a:extLst>
          </p:cNvPr>
          <p:cNvSpPr txBox="1"/>
          <p:nvPr/>
        </p:nvSpPr>
        <p:spPr>
          <a:xfrm>
            <a:off x="4509175" y="5490965"/>
            <a:ext cx="2861491" cy="246221"/>
          </a:xfrm>
          <a:prstGeom prst="rect">
            <a:avLst/>
          </a:prstGeom>
          <a:noFill/>
        </p:spPr>
        <p:txBody>
          <a:bodyPr wrap="square" rtlCol="0">
            <a:spAutoFit/>
          </a:bodyPr>
          <a:lstStyle/>
          <a:p>
            <a:pPr algn="ctr"/>
            <a:r>
              <a:rPr lang="en-US" sz="1000" i="1" dirty="0">
                <a:solidFill>
                  <a:schemeClr val="bg2">
                    <a:lumMod val="10000"/>
                  </a:schemeClr>
                </a:solidFill>
              </a:rPr>
              <a:t>Data source: </a:t>
            </a:r>
            <a:r>
              <a:rPr lang="en-US" sz="1000" i="1" dirty="0" err="1">
                <a:solidFill>
                  <a:schemeClr val="bg2">
                    <a:lumMod val="10000"/>
                  </a:schemeClr>
                </a:solidFill>
              </a:rPr>
              <a:t>WaCompass</a:t>
            </a:r>
            <a:r>
              <a:rPr lang="en-US" sz="1000" i="1" dirty="0">
                <a:solidFill>
                  <a:schemeClr val="bg2">
                    <a:lumMod val="10000"/>
                  </a:schemeClr>
                </a:solidFill>
              </a:rPr>
              <a:t>, July 2023</a:t>
            </a:r>
          </a:p>
        </p:txBody>
      </p:sp>
      <p:grpSp>
        <p:nvGrpSpPr>
          <p:cNvPr id="6" name="Group 5">
            <a:extLst>
              <a:ext uri="{FF2B5EF4-FFF2-40B4-BE49-F238E27FC236}">
                <a16:creationId xmlns:a16="http://schemas.microsoft.com/office/drawing/2014/main" id="{5A86C534-22C1-7BAC-9DF1-87C13CB6960B}"/>
              </a:ext>
            </a:extLst>
          </p:cNvPr>
          <p:cNvGrpSpPr/>
          <p:nvPr/>
        </p:nvGrpSpPr>
        <p:grpSpPr>
          <a:xfrm>
            <a:off x="5987217" y="3216"/>
            <a:ext cx="6362766" cy="2664791"/>
            <a:chOff x="6203432" y="345664"/>
            <a:chExt cx="6129094" cy="2664791"/>
          </a:xfrm>
        </p:grpSpPr>
        <p:graphicFrame>
          <p:nvGraphicFramePr>
            <p:cNvPr id="7" name="Chart 6">
              <a:extLst>
                <a:ext uri="{FF2B5EF4-FFF2-40B4-BE49-F238E27FC236}">
                  <a16:creationId xmlns:a16="http://schemas.microsoft.com/office/drawing/2014/main" id="{B65E9EF0-D339-0BF6-4B76-9B29B343E5A1}"/>
                </a:ext>
              </a:extLst>
            </p:cNvPr>
            <p:cNvGraphicFramePr/>
            <p:nvPr>
              <p:extLst>
                <p:ext uri="{D42A27DB-BD31-4B8C-83A1-F6EECF244321}">
                  <p14:modId xmlns:p14="http://schemas.microsoft.com/office/powerpoint/2010/main" val="3489652134"/>
                </p:ext>
              </p:extLst>
            </p:nvPr>
          </p:nvGraphicFramePr>
          <p:xfrm>
            <a:off x="6203432" y="663495"/>
            <a:ext cx="5581718" cy="23469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FF6ACE28-4748-B621-C8B2-9B598FE26F50}"/>
                </a:ext>
              </a:extLst>
            </p:cNvPr>
            <p:cNvSpPr txBox="1"/>
            <p:nvPr/>
          </p:nvSpPr>
          <p:spPr>
            <a:xfrm>
              <a:off x="6447747" y="345664"/>
              <a:ext cx="5884779" cy="307777"/>
            </a:xfrm>
            <a:prstGeom prst="rect">
              <a:avLst/>
            </a:prstGeom>
            <a:noFill/>
          </p:spPr>
          <p:txBody>
            <a:bodyPr wrap="square" rtlCol="0">
              <a:spAutoFit/>
            </a:bodyPr>
            <a:lstStyle/>
            <a:p>
              <a:r>
                <a:rPr lang="en-US" sz="1400" b="1" dirty="0">
                  <a:solidFill>
                    <a:schemeClr val="bg2">
                      <a:lumMod val="10000"/>
                    </a:schemeClr>
                  </a:solidFill>
                </a:rPr>
                <a:t>Entry and Exit Rates for Family Child Care Homes , Statewide 2019-2022</a:t>
              </a:r>
            </a:p>
          </p:txBody>
        </p:sp>
      </p:grpSp>
      <p:grpSp>
        <p:nvGrpSpPr>
          <p:cNvPr id="10" name="Group 9">
            <a:extLst>
              <a:ext uri="{FF2B5EF4-FFF2-40B4-BE49-F238E27FC236}">
                <a16:creationId xmlns:a16="http://schemas.microsoft.com/office/drawing/2014/main" id="{0366C3F6-067E-066E-9B06-FE9ED9045C85}"/>
              </a:ext>
            </a:extLst>
          </p:cNvPr>
          <p:cNvGrpSpPr/>
          <p:nvPr/>
        </p:nvGrpSpPr>
        <p:grpSpPr>
          <a:xfrm>
            <a:off x="6091103" y="2755539"/>
            <a:ext cx="5683250" cy="3097268"/>
            <a:chOff x="5940270" y="3181612"/>
            <a:chExt cx="5683250" cy="3097268"/>
          </a:xfrm>
        </p:grpSpPr>
        <p:graphicFrame>
          <p:nvGraphicFramePr>
            <p:cNvPr id="11" name="Chart 10">
              <a:extLst>
                <a:ext uri="{FF2B5EF4-FFF2-40B4-BE49-F238E27FC236}">
                  <a16:creationId xmlns:a16="http://schemas.microsoft.com/office/drawing/2014/main" id="{4E108B1E-6333-BEEE-4FB2-A0A6010326AC}"/>
                </a:ext>
              </a:extLst>
            </p:cNvPr>
            <p:cNvGraphicFramePr/>
            <p:nvPr>
              <p:extLst>
                <p:ext uri="{D42A27DB-BD31-4B8C-83A1-F6EECF244321}">
                  <p14:modId xmlns:p14="http://schemas.microsoft.com/office/powerpoint/2010/main" val="4097285849"/>
                </p:ext>
              </p:extLst>
            </p:nvPr>
          </p:nvGraphicFramePr>
          <p:xfrm>
            <a:off x="5940270" y="3429000"/>
            <a:ext cx="5683250" cy="284988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971CF000-F919-9BA0-B576-C1CA6F0061DB}"/>
                </a:ext>
              </a:extLst>
            </p:cNvPr>
            <p:cNvSpPr txBox="1"/>
            <p:nvPr/>
          </p:nvSpPr>
          <p:spPr>
            <a:xfrm>
              <a:off x="6389915" y="3181612"/>
              <a:ext cx="5152052" cy="307777"/>
            </a:xfrm>
            <a:prstGeom prst="rect">
              <a:avLst/>
            </a:prstGeom>
            <a:noFill/>
          </p:spPr>
          <p:txBody>
            <a:bodyPr wrap="square" rtlCol="0">
              <a:spAutoFit/>
            </a:bodyPr>
            <a:lstStyle/>
            <a:p>
              <a:pPr algn="ctr"/>
              <a:r>
                <a:rPr lang="en-US" sz="1400" b="1" dirty="0">
                  <a:solidFill>
                    <a:schemeClr val="bg2">
                      <a:lumMod val="10000"/>
                    </a:schemeClr>
                  </a:solidFill>
                </a:rPr>
                <a:t>Entry and Exit Rates for Child Care Centers, Statewide 2019-2022</a:t>
              </a:r>
            </a:p>
          </p:txBody>
        </p:sp>
      </p:grpSp>
      <p:grpSp>
        <p:nvGrpSpPr>
          <p:cNvPr id="13" name="Group 12">
            <a:extLst>
              <a:ext uri="{FF2B5EF4-FFF2-40B4-BE49-F238E27FC236}">
                <a16:creationId xmlns:a16="http://schemas.microsoft.com/office/drawing/2014/main" id="{D224EC10-F583-90C5-3CB5-A0F084A15738}"/>
              </a:ext>
            </a:extLst>
          </p:cNvPr>
          <p:cNvGrpSpPr/>
          <p:nvPr/>
        </p:nvGrpSpPr>
        <p:grpSpPr>
          <a:xfrm>
            <a:off x="272213" y="1304082"/>
            <a:ext cx="5343027" cy="3518468"/>
            <a:chOff x="273730" y="1653527"/>
            <a:chExt cx="5343027" cy="3518468"/>
          </a:xfrm>
        </p:grpSpPr>
        <p:graphicFrame>
          <p:nvGraphicFramePr>
            <p:cNvPr id="14" name="Chart 13">
              <a:extLst>
                <a:ext uri="{FF2B5EF4-FFF2-40B4-BE49-F238E27FC236}">
                  <a16:creationId xmlns:a16="http://schemas.microsoft.com/office/drawing/2014/main" id="{70D4C79F-2BA8-B9BA-B610-95215EF670CA}"/>
                </a:ext>
              </a:extLst>
            </p:cNvPr>
            <p:cNvGraphicFramePr/>
            <p:nvPr>
              <p:extLst>
                <p:ext uri="{D42A27DB-BD31-4B8C-83A1-F6EECF244321}">
                  <p14:modId xmlns:p14="http://schemas.microsoft.com/office/powerpoint/2010/main" val="3702355444"/>
                </p:ext>
              </p:extLst>
            </p:nvPr>
          </p:nvGraphicFramePr>
          <p:xfrm>
            <a:off x="273730" y="1836975"/>
            <a:ext cx="5302250" cy="333502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a:extLst>
                <a:ext uri="{FF2B5EF4-FFF2-40B4-BE49-F238E27FC236}">
                  <a16:creationId xmlns:a16="http://schemas.microsoft.com/office/drawing/2014/main" id="{153688B2-E710-C185-B2C5-382434A613AA}"/>
                </a:ext>
              </a:extLst>
            </p:cNvPr>
            <p:cNvSpPr txBox="1"/>
            <p:nvPr/>
          </p:nvSpPr>
          <p:spPr>
            <a:xfrm>
              <a:off x="1033871" y="1653527"/>
              <a:ext cx="4582886" cy="307777"/>
            </a:xfrm>
            <a:prstGeom prst="rect">
              <a:avLst/>
            </a:prstGeom>
            <a:noFill/>
          </p:spPr>
          <p:txBody>
            <a:bodyPr wrap="square" rtlCol="0">
              <a:spAutoFit/>
            </a:bodyPr>
            <a:lstStyle/>
            <a:p>
              <a:pPr algn="ctr"/>
              <a:r>
                <a:rPr lang="en-US" sz="1400" b="1" dirty="0">
                  <a:solidFill>
                    <a:schemeClr val="bg2">
                      <a:lumMod val="10000"/>
                    </a:schemeClr>
                  </a:solidFill>
                </a:rPr>
                <a:t>Total providers by facility type, 2019-2022</a:t>
              </a:r>
            </a:p>
          </p:txBody>
        </p:sp>
      </p:grpSp>
    </p:spTree>
    <p:extLst>
      <p:ext uri="{BB962C8B-B14F-4D97-AF65-F5344CB8AC3E}">
        <p14:creationId xmlns:p14="http://schemas.microsoft.com/office/powerpoint/2010/main" val="26807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ED353-004B-C4A9-7635-015985545405}"/>
              </a:ext>
            </a:extLst>
          </p:cNvPr>
          <p:cNvSpPr txBox="1">
            <a:spLocks/>
          </p:cNvSpPr>
          <p:nvPr/>
        </p:nvSpPr>
        <p:spPr>
          <a:xfrm>
            <a:off x="785948" y="349627"/>
            <a:ext cx="10515600" cy="1325563"/>
          </a:xfrm>
          <a:prstGeom prst="rect">
            <a:avLst/>
          </a:prstGeom>
        </p:spPr>
        <p:txBody>
          <a:bodyPr>
            <a:normAutofit fontScale="97500"/>
          </a:bodyPr>
          <a:lstStyle>
            <a:lvl1pPr algn="l" defTabSz="914400" rtl="0" eaLnBrk="1" latinLnBrk="0" hangingPunct="1">
              <a:lnSpc>
                <a:spcPct val="90000"/>
              </a:lnSpc>
              <a:spcBef>
                <a:spcPct val="0"/>
              </a:spcBef>
              <a:buNone/>
              <a:defRPr sz="4000" kern="1200">
                <a:solidFill>
                  <a:schemeClr val="tx1"/>
                </a:solidFill>
                <a:latin typeface="+mj-lt"/>
                <a:ea typeface="+mj-ea"/>
                <a:cs typeface="Arial" panose="020B0604020202020204" pitchFamily="34" charset="0"/>
              </a:defRPr>
            </a:lvl1pPr>
          </a:lstStyle>
          <a:p>
            <a:r>
              <a:rPr lang="en-US" dirty="0"/>
              <a:t>Child Care Provider Churn</a:t>
            </a:r>
          </a:p>
        </p:txBody>
      </p:sp>
      <p:sp>
        <p:nvSpPr>
          <p:cNvPr id="3" name="Slide Number Placeholder 3">
            <a:extLst>
              <a:ext uri="{FF2B5EF4-FFF2-40B4-BE49-F238E27FC236}">
                <a16:creationId xmlns:a16="http://schemas.microsoft.com/office/drawing/2014/main" id="{933393A6-6223-459C-4DA4-EE95767B8408}"/>
              </a:ext>
            </a:extLst>
          </p:cNvPr>
          <p:cNvSpPr txBox="1">
            <a:spLocks/>
          </p:cNvSpPr>
          <p:nvPr/>
        </p:nvSpPr>
        <p:spPr>
          <a:xfrm>
            <a:off x="11541966" y="6170638"/>
            <a:ext cx="326215" cy="32220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5B98EBF-5D4B-45C9-9BF0-62756C318973}" type="slidenum">
              <a:rPr lang="en-US" smtClean="0"/>
              <a:pPr/>
              <a:t>7</a:t>
            </a:fld>
            <a:endParaRPr lang="en-US" dirty="0"/>
          </a:p>
        </p:txBody>
      </p:sp>
      <p:pic>
        <p:nvPicPr>
          <p:cNvPr id="10" name="Picture 9" descr="Chart, line chart&#10;&#10;Description automatically generated">
            <a:extLst>
              <a:ext uri="{FF2B5EF4-FFF2-40B4-BE49-F238E27FC236}">
                <a16:creationId xmlns:a16="http://schemas.microsoft.com/office/drawing/2014/main" id="{ADF7EE74-4EEF-7B4D-D760-7A08378357CB}"/>
              </a:ext>
            </a:extLst>
          </p:cNvPr>
          <p:cNvPicPr>
            <a:picLocks noChangeAspect="1"/>
          </p:cNvPicPr>
          <p:nvPr/>
        </p:nvPicPr>
        <p:blipFill>
          <a:blip r:embed="rId3"/>
          <a:stretch>
            <a:fillRect/>
          </a:stretch>
        </p:blipFill>
        <p:spPr>
          <a:xfrm>
            <a:off x="6391653" y="255035"/>
            <a:ext cx="5691263" cy="5237252"/>
          </a:xfrm>
          <a:prstGeom prst="rect">
            <a:avLst/>
          </a:prstGeom>
        </p:spPr>
      </p:pic>
      <p:sp>
        <p:nvSpPr>
          <p:cNvPr id="11" name="TextBox 10">
            <a:extLst>
              <a:ext uri="{FF2B5EF4-FFF2-40B4-BE49-F238E27FC236}">
                <a16:creationId xmlns:a16="http://schemas.microsoft.com/office/drawing/2014/main" id="{9ED7E6DA-422B-1BD6-5FF3-91D04D97A3F5}"/>
              </a:ext>
            </a:extLst>
          </p:cNvPr>
          <p:cNvSpPr txBox="1"/>
          <p:nvPr/>
        </p:nvSpPr>
        <p:spPr>
          <a:xfrm>
            <a:off x="785948" y="2107770"/>
            <a:ext cx="5014401" cy="3539430"/>
          </a:xfrm>
          <a:prstGeom prst="rect">
            <a:avLst/>
          </a:prstGeom>
          <a:noFill/>
        </p:spPr>
        <p:txBody>
          <a:bodyPr wrap="square" rtlCol="0">
            <a:spAutoFit/>
          </a:bodyPr>
          <a:lstStyle/>
          <a:p>
            <a:pPr algn="ctr"/>
            <a:r>
              <a:rPr lang="en-US" sz="2800" dirty="0">
                <a:solidFill>
                  <a:schemeClr val="bg2">
                    <a:lumMod val="10000"/>
                  </a:schemeClr>
                </a:solidFill>
                <a:effectLst/>
                <a:latin typeface="Calibri" panose="020F0502020204030204" pitchFamily="34" charset="0"/>
                <a:ea typeface="Calibri" panose="020F0502020204030204" pitchFamily="34" charset="0"/>
                <a:cs typeface="Raavi" panose="020B0502040204020203" pitchFamily="34" charset="0"/>
              </a:rPr>
              <a:t>Difference-in-Difference Analysis of Provider Entry-Exit Rate Gaps in Priority Zip Code Groups Statewide, 2019-2022</a:t>
            </a:r>
          </a:p>
          <a:p>
            <a:pPr algn="ctr"/>
            <a:endParaRPr lang="en-US" sz="2800" dirty="0">
              <a:solidFill>
                <a:schemeClr val="bg2">
                  <a:lumMod val="10000"/>
                </a:schemeClr>
              </a:solidFill>
              <a:latin typeface="Calibri" panose="020F0502020204030204" pitchFamily="34" charset="0"/>
              <a:cs typeface="Raavi" panose="020B0502040204020203" pitchFamily="34" charset="0"/>
            </a:endParaRPr>
          </a:p>
          <a:p>
            <a:pPr algn="ctr"/>
            <a:r>
              <a:rPr lang="en-US" sz="2800" u="sng" dirty="0">
                <a:solidFill>
                  <a:schemeClr val="bg2">
                    <a:lumMod val="10000"/>
                  </a:schemeClr>
                </a:solidFill>
              </a:rPr>
              <a:t>Finding</a:t>
            </a:r>
            <a:r>
              <a:rPr lang="en-US" sz="2800" dirty="0">
                <a:solidFill>
                  <a:schemeClr val="bg2">
                    <a:lumMod val="10000"/>
                  </a:schemeClr>
                </a:solidFill>
              </a:rPr>
              <a:t>: Higher provider entries than exits in all FSKA priority zip code areas</a:t>
            </a:r>
          </a:p>
        </p:txBody>
      </p:sp>
      <p:sp>
        <p:nvSpPr>
          <p:cNvPr id="12" name="TextBox 11">
            <a:extLst>
              <a:ext uri="{FF2B5EF4-FFF2-40B4-BE49-F238E27FC236}">
                <a16:creationId xmlns:a16="http://schemas.microsoft.com/office/drawing/2014/main" id="{79837719-EC09-0F1D-0C2B-DA60031D378A}"/>
              </a:ext>
            </a:extLst>
          </p:cNvPr>
          <p:cNvSpPr txBox="1"/>
          <p:nvPr/>
        </p:nvSpPr>
        <p:spPr>
          <a:xfrm>
            <a:off x="7339147" y="5492287"/>
            <a:ext cx="3589796" cy="246221"/>
          </a:xfrm>
          <a:prstGeom prst="rect">
            <a:avLst/>
          </a:prstGeom>
          <a:noFill/>
        </p:spPr>
        <p:txBody>
          <a:bodyPr wrap="square" rtlCol="0">
            <a:spAutoFit/>
          </a:bodyPr>
          <a:lstStyle/>
          <a:p>
            <a:pPr algn="ctr"/>
            <a:r>
              <a:rPr lang="en-US" sz="1000" i="1" dirty="0">
                <a:solidFill>
                  <a:schemeClr val="bg2">
                    <a:lumMod val="10000"/>
                  </a:schemeClr>
                </a:solidFill>
              </a:rPr>
              <a:t>Data source: DCYF Child Care Licensing Data</a:t>
            </a:r>
          </a:p>
        </p:txBody>
      </p:sp>
    </p:spTree>
    <p:extLst>
      <p:ext uri="{BB962C8B-B14F-4D97-AF65-F5344CB8AC3E}">
        <p14:creationId xmlns:p14="http://schemas.microsoft.com/office/powerpoint/2010/main" val="2531332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1484-CC55-3016-2160-8A5F68C48A34}"/>
              </a:ext>
            </a:extLst>
          </p:cNvPr>
          <p:cNvSpPr>
            <a:spLocks noGrp="1"/>
          </p:cNvSpPr>
          <p:nvPr>
            <p:ph type="title"/>
          </p:nvPr>
        </p:nvSpPr>
        <p:spPr/>
        <p:txBody>
          <a:bodyPr/>
          <a:lstStyle/>
          <a:p>
            <a:r>
              <a:rPr lang="en-US" dirty="0"/>
              <a:t>Kindergarten Readiness</a:t>
            </a:r>
          </a:p>
        </p:txBody>
      </p:sp>
    </p:spTree>
    <p:extLst>
      <p:ext uri="{BB962C8B-B14F-4D97-AF65-F5344CB8AC3E}">
        <p14:creationId xmlns:p14="http://schemas.microsoft.com/office/powerpoint/2010/main" val="423626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8318E6-F687-FD5E-7BEE-94E1DAEBA8DB}"/>
              </a:ext>
            </a:extLst>
          </p:cNvPr>
          <p:cNvPicPr>
            <a:picLocks noChangeAspect="1"/>
          </p:cNvPicPr>
          <p:nvPr/>
        </p:nvPicPr>
        <p:blipFill rotWithShape="1">
          <a:blip r:embed="rId3"/>
          <a:srcRect t="26620"/>
          <a:stretch/>
        </p:blipFill>
        <p:spPr>
          <a:xfrm>
            <a:off x="5555934" y="1332490"/>
            <a:ext cx="6553408" cy="3500199"/>
          </a:xfrm>
          <a:prstGeom prst="rect">
            <a:avLst/>
          </a:prstGeom>
        </p:spPr>
      </p:pic>
      <p:sp>
        <p:nvSpPr>
          <p:cNvPr id="7" name="Content Placeholder 6">
            <a:extLst>
              <a:ext uri="{FF2B5EF4-FFF2-40B4-BE49-F238E27FC236}">
                <a16:creationId xmlns:a16="http://schemas.microsoft.com/office/drawing/2014/main" id="{BF0E524C-13AF-68B8-9AA5-36644D5713E2}"/>
              </a:ext>
            </a:extLst>
          </p:cNvPr>
          <p:cNvSpPr>
            <a:spLocks noGrp="1"/>
          </p:cNvSpPr>
          <p:nvPr>
            <p:ph sz="half" idx="1"/>
          </p:nvPr>
        </p:nvSpPr>
        <p:spPr>
          <a:xfrm>
            <a:off x="374334" y="799945"/>
            <a:ext cx="5181600" cy="4417788"/>
          </a:xfrm>
        </p:spPr>
        <p:txBody>
          <a:bodyPr>
            <a:normAutofit lnSpcReduction="10000"/>
          </a:bodyPr>
          <a:lstStyle/>
          <a:p>
            <a:pPr algn="ctr"/>
            <a:endParaRPr lang="en-US" dirty="0"/>
          </a:p>
          <a:p>
            <a:pPr algn="ctr"/>
            <a:endParaRPr lang="en-US" dirty="0"/>
          </a:p>
          <a:p>
            <a:pPr algn="ctr"/>
            <a:r>
              <a:rPr lang="en-US" dirty="0"/>
              <a:t>Disparity Ratio – Entering Kindergarteners Ready on Six of Six </a:t>
            </a:r>
            <a:r>
              <a:rPr lang="en-US" dirty="0" err="1"/>
              <a:t>WaKIDS</a:t>
            </a:r>
            <a:r>
              <a:rPr lang="en-US" dirty="0"/>
              <a:t> Domains by Race/Ethnicity (2017-21 SYs; excludes 2020-21 SY)</a:t>
            </a:r>
          </a:p>
          <a:p>
            <a:pPr algn="ctr"/>
            <a:endParaRPr lang="en-US" dirty="0"/>
          </a:p>
          <a:p>
            <a:pPr algn="ctr"/>
            <a:r>
              <a:rPr lang="en-US" u="sng" dirty="0"/>
              <a:t>Finding: </a:t>
            </a:r>
            <a:r>
              <a:rPr lang="en-US" dirty="0"/>
              <a:t>FSKA funding appears to have little impact on kindergarten readiness at this time</a:t>
            </a:r>
          </a:p>
        </p:txBody>
      </p:sp>
      <p:sp>
        <p:nvSpPr>
          <p:cNvPr id="6" name="Title 5">
            <a:extLst>
              <a:ext uri="{FF2B5EF4-FFF2-40B4-BE49-F238E27FC236}">
                <a16:creationId xmlns:a16="http://schemas.microsoft.com/office/drawing/2014/main" id="{87E28BDF-2E62-9037-D153-DEE15CE9FBE7}"/>
              </a:ext>
            </a:extLst>
          </p:cNvPr>
          <p:cNvSpPr>
            <a:spLocks noGrp="1"/>
          </p:cNvSpPr>
          <p:nvPr>
            <p:ph type="title"/>
          </p:nvPr>
        </p:nvSpPr>
        <p:spPr/>
        <p:txBody>
          <a:bodyPr anchor="t"/>
          <a:lstStyle/>
          <a:p>
            <a:r>
              <a:rPr lang="en-US" dirty="0"/>
              <a:t>Kindergarten Readiness</a:t>
            </a:r>
          </a:p>
        </p:txBody>
      </p:sp>
      <p:sp>
        <p:nvSpPr>
          <p:cNvPr id="2" name="TextBox 1">
            <a:extLst>
              <a:ext uri="{FF2B5EF4-FFF2-40B4-BE49-F238E27FC236}">
                <a16:creationId xmlns:a16="http://schemas.microsoft.com/office/drawing/2014/main" id="{3F7AA506-8155-CFA9-8A9D-78585FBBF334}"/>
              </a:ext>
            </a:extLst>
          </p:cNvPr>
          <p:cNvSpPr txBox="1"/>
          <p:nvPr/>
        </p:nvSpPr>
        <p:spPr>
          <a:xfrm>
            <a:off x="6462713" y="5217733"/>
            <a:ext cx="5334002" cy="307777"/>
          </a:xfrm>
          <a:prstGeom prst="rect">
            <a:avLst/>
          </a:prstGeom>
          <a:noFill/>
        </p:spPr>
        <p:txBody>
          <a:bodyPr wrap="square" rtlCol="0">
            <a:spAutoFit/>
          </a:bodyPr>
          <a:lstStyle/>
          <a:p>
            <a:pPr algn="ctr"/>
            <a:r>
              <a:rPr lang="en-US" sz="1400" i="1" dirty="0">
                <a:solidFill>
                  <a:schemeClr val="bg2">
                    <a:lumMod val="10000"/>
                  </a:schemeClr>
                </a:solidFill>
              </a:rPr>
              <a:t>Data source: 2021-22 OSPI Kindergarten Readiness Report Card</a:t>
            </a:r>
          </a:p>
        </p:txBody>
      </p:sp>
    </p:spTree>
    <p:extLst>
      <p:ext uri="{BB962C8B-B14F-4D97-AF65-F5344CB8AC3E}">
        <p14:creationId xmlns:p14="http://schemas.microsoft.com/office/powerpoint/2010/main" val="798719800"/>
      </p:ext>
    </p:extLst>
  </p:cSld>
  <p:clrMapOvr>
    <a:masterClrMapping/>
  </p:clrMapOvr>
</p:sld>
</file>

<file path=ppt/theme/theme1.xml><?xml version="1.0" encoding="utf-8"?>
<a:theme xmlns:a="http://schemas.openxmlformats.org/drawingml/2006/main" name="Office Theme">
  <a:themeElements>
    <a:clrScheme name="DCYF">
      <a:dk1>
        <a:srgbClr val="863399"/>
      </a:dk1>
      <a:lt1>
        <a:sysClr val="window" lastClr="FFFFFF"/>
      </a:lt1>
      <a:dk2>
        <a:srgbClr val="923A7F"/>
      </a:dk2>
      <a:lt2>
        <a:srgbClr val="E7E6E6"/>
      </a:lt2>
      <a:accent1>
        <a:srgbClr val="863399"/>
      </a:accent1>
      <a:accent2>
        <a:srgbClr val="E64B38"/>
      </a:accent2>
      <a:accent3>
        <a:srgbClr val="008522"/>
      </a:accent3>
      <a:accent4>
        <a:srgbClr val="006580"/>
      </a:accent4>
      <a:accent5>
        <a:srgbClr val="F5B335"/>
      </a:accent5>
      <a:accent6>
        <a:srgbClr val="6ABF4B"/>
      </a:accent6>
      <a:hlink>
        <a:srgbClr val="000000"/>
      </a:hlink>
      <a:folHlink>
        <a:srgbClr val="0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CYF">
    <a:dk1>
      <a:srgbClr val="863399"/>
    </a:dk1>
    <a:lt1>
      <a:sysClr val="window" lastClr="FFFFFF"/>
    </a:lt1>
    <a:dk2>
      <a:srgbClr val="923A7F"/>
    </a:dk2>
    <a:lt2>
      <a:srgbClr val="E7E6E6"/>
    </a:lt2>
    <a:accent1>
      <a:srgbClr val="863399"/>
    </a:accent1>
    <a:accent2>
      <a:srgbClr val="E64B38"/>
    </a:accent2>
    <a:accent3>
      <a:srgbClr val="008522"/>
    </a:accent3>
    <a:accent4>
      <a:srgbClr val="006580"/>
    </a:accent4>
    <a:accent5>
      <a:srgbClr val="F5B335"/>
    </a:accent5>
    <a:accent6>
      <a:srgbClr val="6ABF4B"/>
    </a:accent6>
    <a:hlink>
      <a:srgbClr val="000000"/>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58219</TotalTime>
  <Words>643</Words>
  <Application>Microsoft Office PowerPoint</Application>
  <PresentationFormat>Widescreen</PresentationFormat>
  <Paragraphs>101</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The Fair Start For Kids Act 2023 Evaluation </vt:lpstr>
      <vt:lpstr>Background</vt:lpstr>
      <vt:lpstr>Equity</vt:lpstr>
      <vt:lpstr>Child Care Expulsions</vt:lpstr>
      <vt:lpstr>Access</vt:lpstr>
      <vt:lpstr>PowerPoint Presentation</vt:lpstr>
      <vt:lpstr>PowerPoint Presentation</vt:lpstr>
      <vt:lpstr>Kindergarten Readiness</vt:lpstr>
      <vt:lpstr>Kindergarten Readiness</vt:lpstr>
      <vt:lpstr>Workforce Stabilization</vt:lpstr>
      <vt:lpstr>Worker Turnover</vt:lpstr>
      <vt:lpstr>Conclusion</vt:lpstr>
      <vt:lpstr>Thank you!</vt:lpstr>
    </vt:vector>
  </TitlesOfParts>
  <Company>Children's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Downing, William (DCYF)</dc:creator>
  <cp:lastModifiedBy>Fickes, Andrew (DCYF)</cp:lastModifiedBy>
  <cp:revision>521</cp:revision>
  <cp:lastPrinted>2021-08-12T22:39:16Z</cp:lastPrinted>
  <dcterms:created xsi:type="dcterms:W3CDTF">2019-04-05T22:52:32Z</dcterms:created>
  <dcterms:modified xsi:type="dcterms:W3CDTF">2024-06-10T22:15:36Z</dcterms:modified>
</cp:coreProperties>
</file>