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56" r:id="rId11"/>
    <p:sldId id="257" r:id="rId12"/>
    <p:sldId id="271" r:id="rId13"/>
    <p:sldId id="258" r:id="rId14"/>
    <p:sldId id="259" r:id="rId15"/>
    <p:sldId id="260" r:id="rId16"/>
    <p:sldId id="272" r:id="rId17"/>
    <p:sldId id="261" r:id="rId18"/>
    <p:sldId id="274" r:id="rId19"/>
    <p:sldId id="273" r:id="rId20"/>
  </p:sldIdLst>
  <p:sldSz cx="7772400" cy="10058400"/>
  <p:notesSz cx="7772400" cy="10058400"/>
  <p:defaultTextStyle>
    <a:defPPr>
      <a:defRPr lang="en-US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5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0A7"/>
    <a:srgbClr val="E1C515"/>
    <a:srgbClr val="007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2"/>
    <p:restoredTop sz="93857"/>
  </p:normalViewPr>
  <p:slideViewPr>
    <p:cSldViewPr>
      <p:cViewPr varScale="1">
        <p:scale>
          <a:sx n="64" d="100"/>
          <a:sy n="64" d="100"/>
        </p:scale>
        <p:origin x="1960" y="176"/>
      </p:cViewPr>
      <p:guideLst>
        <p:guide orient="horz" pos="2880"/>
        <p:guide pos="21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2" y="3118105"/>
            <a:ext cx="6606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5"/>
            <a:ext cx="5440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1" y="2313433"/>
            <a:ext cx="3380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3"/>
            <a:ext cx="3380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7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3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1" y="9354312"/>
            <a:ext cx="17876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9" y="9354312"/>
            <a:ext cx="17876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21">
        <a:defRPr>
          <a:latin typeface="+mn-lt"/>
          <a:ea typeface="+mn-ea"/>
          <a:cs typeface="+mn-cs"/>
        </a:defRPr>
      </a:lvl2pPr>
      <a:lvl3pPr marL="914442">
        <a:defRPr>
          <a:latin typeface="+mn-lt"/>
          <a:ea typeface="+mn-ea"/>
          <a:cs typeface="+mn-cs"/>
        </a:defRPr>
      </a:lvl3pPr>
      <a:lvl4pPr marL="1371663">
        <a:defRPr>
          <a:latin typeface="+mn-lt"/>
          <a:ea typeface="+mn-ea"/>
          <a:cs typeface="+mn-cs"/>
        </a:defRPr>
      </a:lvl4pPr>
      <a:lvl5pPr marL="1828884">
        <a:defRPr>
          <a:latin typeface="+mn-lt"/>
          <a:ea typeface="+mn-ea"/>
          <a:cs typeface="+mn-cs"/>
        </a:defRPr>
      </a:lvl5pPr>
      <a:lvl6pPr marL="2286105">
        <a:defRPr>
          <a:latin typeface="+mn-lt"/>
          <a:ea typeface="+mn-ea"/>
          <a:cs typeface="+mn-cs"/>
        </a:defRPr>
      </a:lvl6pPr>
      <a:lvl7pPr marL="2743326">
        <a:defRPr>
          <a:latin typeface="+mn-lt"/>
          <a:ea typeface="+mn-ea"/>
          <a:cs typeface="+mn-cs"/>
        </a:defRPr>
      </a:lvl7pPr>
      <a:lvl8pPr marL="3200548">
        <a:defRPr>
          <a:latin typeface="+mn-lt"/>
          <a:ea typeface="+mn-ea"/>
          <a:cs typeface="+mn-cs"/>
        </a:defRPr>
      </a:lvl8pPr>
      <a:lvl9pPr marL="36577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21">
        <a:defRPr>
          <a:latin typeface="+mn-lt"/>
          <a:ea typeface="+mn-ea"/>
          <a:cs typeface="+mn-cs"/>
        </a:defRPr>
      </a:lvl2pPr>
      <a:lvl3pPr marL="914442">
        <a:defRPr>
          <a:latin typeface="+mn-lt"/>
          <a:ea typeface="+mn-ea"/>
          <a:cs typeface="+mn-cs"/>
        </a:defRPr>
      </a:lvl3pPr>
      <a:lvl4pPr marL="1371663">
        <a:defRPr>
          <a:latin typeface="+mn-lt"/>
          <a:ea typeface="+mn-ea"/>
          <a:cs typeface="+mn-cs"/>
        </a:defRPr>
      </a:lvl4pPr>
      <a:lvl5pPr marL="1828884">
        <a:defRPr>
          <a:latin typeface="+mn-lt"/>
          <a:ea typeface="+mn-ea"/>
          <a:cs typeface="+mn-cs"/>
        </a:defRPr>
      </a:lvl5pPr>
      <a:lvl6pPr marL="2286105">
        <a:defRPr>
          <a:latin typeface="+mn-lt"/>
          <a:ea typeface="+mn-ea"/>
          <a:cs typeface="+mn-cs"/>
        </a:defRPr>
      </a:lvl6pPr>
      <a:lvl7pPr marL="2743326">
        <a:defRPr>
          <a:latin typeface="+mn-lt"/>
          <a:ea typeface="+mn-ea"/>
          <a:cs typeface="+mn-cs"/>
        </a:defRPr>
      </a:lvl7pPr>
      <a:lvl8pPr marL="3200548">
        <a:defRPr>
          <a:latin typeface="+mn-lt"/>
          <a:ea typeface="+mn-ea"/>
          <a:cs typeface="+mn-cs"/>
        </a:defRPr>
      </a:lvl8pPr>
      <a:lvl9pPr marL="36577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E07F0-944B-7242-84AD-DD441DA1C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3550"/>
            <a:ext cx="6858000" cy="65913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088CAE-50BE-FB4D-AD2B-3C50C0264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22A25-412A-D748-839C-A987D0DE9ACF}"/>
              </a:ext>
            </a:extLst>
          </p:cNvPr>
          <p:cNvSpPr txBox="1"/>
          <p:nvPr/>
        </p:nvSpPr>
        <p:spPr>
          <a:xfrm>
            <a:off x="1905000" y="8552433"/>
            <a:ext cx="464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www.wa-aimh.org</a:t>
            </a:r>
            <a:r>
              <a:rPr lang="en-US" dirty="0"/>
              <a:t>/</a:t>
            </a:r>
            <a:r>
              <a:rPr lang="en-US" dirty="0" err="1"/>
              <a:t>rs</a:t>
            </a:r>
            <a:r>
              <a:rPr lang="en-US" dirty="0"/>
              <a:t>-guidelines-project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7DE83-5BB9-DB4F-A540-6CE7F5BC2A93}"/>
              </a:ext>
            </a:extLst>
          </p:cNvPr>
          <p:cNvSpPr txBox="1"/>
          <p:nvPr/>
        </p:nvSpPr>
        <p:spPr>
          <a:xfrm>
            <a:off x="3545416" y="9093200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20875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0F8AFC-6E13-5B44-A584-7A77C461E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403350"/>
            <a:ext cx="6210300" cy="7251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5D47A5-334D-5549-BCE0-2BDF634DA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64710-4F71-9245-B080-6CCDF83F0227}"/>
              </a:ext>
            </a:extLst>
          </p:cNvPr>
          <p:cNvSpPr txBox="1"/>
          <p:nvPr/>
        </p:nvSpPr>
        <p:spPr>
          <a:xfrm>
            <a:off x="3545416" y="872386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8"/>
    </mc:Choice>
    <mc:Fallback xmlns="">
      <p:transition spd="slow" advTm="3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61E8B5-BEFC-3241-B4DF-86A68B614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587500"/>
            <a:ext cx="6019800" cy="6883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F24B9A-CD33-A544-8EF1-EEF0D0BF1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F0D1A-9895-A54D-A763-A7FC19CE6E45}"/>
              </a:ext>
            </a:extLst>
          </p:cNvPr>
          <p:cNvSpPr txBox="1"/>
          <p:nvPr/>
        </p:nvSpPr>
        <p:spPr>
          <a:xfrm>
            <a:off x="3545416" y="872386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261644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6"/>
    </mc:Choice>
    <mc:Fallback xmlns="">
      <p:transition spd="slow" advTm="4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A60B-92AB-0D42-ADEA-389AC9FF4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302000"/>
            <a:ext cx="6197600" cy="345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22821D-B763-E84D-9880-18013FAF9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ACFFC4-8FBB-154F-8A98-7953B44034F7}"/>
              </a:ext>
            </a:extLst>
          </p:cNvPr>
          <p:cNvSpPr txBox="1"/>
          <p:nvPr/>
        </p:nvSpPr>
        <p:spPr>
          <a:xfrm>
            <a:off x="2052108" y="731732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1289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8"/>
    </mc:Choice>
    <mc:Fallback xmlns="">
      <p:transition spd="slow" advTm="5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9B5CB4-F292-4C49-A855-041A1B2D5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479550"/>
            <a:ext cx="6108700" cy="70993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E39524-8396-6D48-B4A9-87178318D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006E9-9233-9244-9725-A41A1B4DE755}"/>
              </a:ext>
            </a:extLst>
          </p:cNvPr>
          <p:cNvSpPr txBox="1"/>
          <p:nvPr/>
        </p:nvSpPr>
        <p:spPr>
          <a:xfrm>
            <a:off x="3569479" y="8578850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8689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27"/>
    </mc:Choice>
    <mc:Fallback xmlns="">
      <p:transition spd="slow" advTm="3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C7EBA2-325A-9D4F-8947-196177FCB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435100"/>
            <a:ext cx="6146800" cy="7188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E294D7-6DC9-F842-A30A-4C1864CF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C1D41-11BB-864F-8AAB-32D5334BD8CE}"/>
              </a:ext>
            </a:extLst>
          </p:cNvPr>
          <p:cNvSpPr txBox="1"/>
          <p:nvPr/>
        </p:nvSpPr>
        <p:spPr>
          <a:xfrm>
            <a:off x="3323500" y="8699805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5911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9"/>
    </mc:Choice>
    <mc:Fallback xmlns="">
      <p:transition spd="slow" advTm="2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7C45DA-85F7-B149-9BAC-82B58ED64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562100"/>
            <a:ext cx="6146800" cy="693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941A03-5B57-6944-B251-84E73ECCE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35EE0-44DB-2E4D-93AB-CD8894E8DB21}"/>
              </a:ext>
            </a:extLst>
          </p:cNvPr>
          <p:cNvSpPr txBox="1"/>
          <p:nvPr/>
        </p:nvSpPr>
        <p:spPr>
          <a:xfrm>
            <a:off x="3557448" y="8747931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32197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94"/>
    </mc:Choice>
    <mc:Fallback xmlns="">
      <p:transition spd="slow" advTm="4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475742-A256-194B-B4B4-47BF53CEE8D9}"/>
              </a:ext>
            </a:extLst>
          </p:cNvPr>
          <p:cNvGrpSpPr/>
          <p:nvPr/>
        </p:nvGrpSpPr>
        <p:grpSpPr>
          <a:xfrm>
            <a:off x="457200" y="1066800"/>
            <a:ext cx="6756400" cy="7950200"/>
            <a:chOff x="457200" y="1066800"/>
            <a:chExt cx="6756400" cy="7950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0EEC5-E161-524C-8623-D177A1C7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066800"/>
              <a:ext cx="3175000" cy="7950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475A1-40D8-7E4F-AD5E-E723AA5926CE}"/>
                </a:ext>
              </a:extLst>
            </p:cNvPr>
            <p:cNvSpPr txBox="1"/>
            <p:nvPr/>
          </p:nvSpPr>
          <p:spPr>
            <a:xfrm>
              <a:off x="914400" y="1447800"/>
              <a:ext cx="207435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</a:rPr>
                <a:t>Feelings</a:t>
              </a:r>
            </a:p>
            <a:p>
              <a:r>
                <a:rPr lang="en-US" sz="4400" b="1" dirty="0">
                  <a:solidFill>
                    <a:schemeClr val="accent2">
                      <a:lumMod val="50000"/>
                    </a:schemeClr>
                  </a:solidFill>
                </a:rPr>
                <a:t>Matter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C4A7E2-CAC1-C945-874F-C34037C31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124200"/>
              <a:ext cx="3302000" cy="383540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101E81-D56B-D142-B350-3BF420174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02C7E-82D2-3E40-A94E-FB355CC90775}"/>
              </a:ext>
            </a:extLst>
          </p:cNvPr>
          <p:cNvSpPr txBox="1"/>
          <p:nvPr/>
        </p:nvSpPr>
        <p:spPr>
          <a:xfrm>
            <a:off x="2128253" y="9246850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6312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2"/>
    </mc:Choice>
    <mc:Fallback xmlns="">
      <p:transition spd="slow" advTm="2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D95DFC-6B83-E74F-B551-FBCA8C4CE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7772400" cy="9867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0037BA-26E9-E04D-A6E9-07A898790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759CC-32DC-484E-BDE9-E64268E10616}"/>
              </a:ext>
            </a:extLst>
          </p:cNvPr>
          <p:cNvSpPr txBox="1"/>
          <p:nvPr/>
        </p:nvSpPr>
        <p:spPr>
          <a:xfrm>
            <a:off x="3352800" y="866671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40917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27703-73D9-CE4C-8C89-F63F6CE4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92400"/>
            <a:ext cx="6858000" cy="4673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D0AFF7-1241-4A41-B231-C65044F18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"/>
    </mc:Choice>
    <mc:Fallback xmlns="">
      <p:transition spd="slow" advTm="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025BA-99DA-CC4C-82F7-78E473B09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8" y="2743200"/>
            <a:ext cx="6756400" cy="4114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3521D3-DC86-8F40-A957-1C03C54A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4AD50-095E-7443-B76A-B7CD5C31518B}"/>
              </a:ext>
            </a:extLst>
          </p:cNvPr>
          <p:cNvSpPr txBox="1"/>
          <p:nvPr/>
        </p:nvSpPr>
        <p:spPr>
          <a:xfrm>
            <a:off x="1752600" y="7535902"/>
            <a:ext cx="464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www.wa-aimh.org</a:t>
            </a:r>
            <a:r>
              <a:rPr lang="en-US" dirty="0"/>
              <a:t>/</a:t>
            </a:r>
            <a:r>
              <a:rPr lang="en-US" dirty="0" err="1"/>
              <a:t>rs</a:t>
            </a:r>
            <a:r>
              <a:rPr lang="en-US" dirty="0"/>
              <a:t>-guidelines-project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C98B3-0554-2D4C-88E3-EA5D058406D8}"/>
              </a:ext>
            </a:extLst>
          </p:cNvPr>
          <p:cNvSpPr txBox="1"/>
          <p:nvPr/>
        </p:nvSpPr>
        <p:spPr>
          <a:xfrm>
            <a:off x="3537395" y="8747931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266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48324-F63A-D74D-85E3-7F5EEFBC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4050"/>
            <a:ext cx="7188200" cy="36703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7472FE-9AAB-8E4E-A48B-79E05F7AE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D5980-6478-D849-BC6F-21952A33C768}"/>
              </a:ext>
            </a:extLst>
          </p:cNvPr>
          <p:cNvSpPr txBox="1"/>
          <p:nvPr/>
        </p:nvSpPr>
        <p:spPr>
          <a:xfrm>
            <a:off x="3545416" y="872386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25797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8"/>
    </mc:Choice>
    <mc:Fallback xmlns="">
      <p:transition spd="slow" advTm="1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3EAF1F-3BCF-A140-8E70-F1BC6C2930FE}"/>
              </a:ext>
            </a:extLst>
          </p:cNvPr>
          <p:cNvGrpSpPr/>
          <p:nvPr/>
        </p:nvGrpSpPr>
        <p:grpSpPr>
          <a:xfrm>
            <a:off x="0" y="2514600"/>
            <a:ext cx="7772400" cy="4891921"/>
            <a:chOff x="0" y="2514600"/>
            <a:chExt cx="7772400" cy="48919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9CCF37-CABA-E741-B8B3-A8F79A6B5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14600"/>
              <a:ext cx="7772400" cy="1496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24A23A-9A38-2140-820E-07A7CEE78970}"/>
                </a:ext>
              </a:extLst>
            </p:cNvPr>
            <p:cNvSpPr txBox="1"/>
            <p:nvPr/>
          </p:nvSpPr>
          <p:spPr>
            <a:xfrm>
              <a:off x="642812" y="4267200"/>
              <a:ext cx="6810519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Reflective Supervision Guide was developed as one part of a much</a:t>
              </a:r>
            </a:p>
            <a:p>
              <a:r>
                <a:rPr lang="en-US" dirty="0"/>
                <a:t>larger MIECHV Innovation grant awarded to HRSA Region X.</a:t>
              </a:r>
            </a:p>
            <a:p>
              <a:endParaRPr lang="en-US" dirty="0"/>
            </a:p>
            <a:p>
              <a:r>
                <a:rPr lang="en-US" dirty="0"/>
                <a:t>This Region X Project was 100% funded by the Health Resources and </a:t>
              </a:r>
            </a:p>
            <a:p>
              <a:r>
                <a:rPr lang="en-US" dirty="0"/>
                <a:t>Services Administration (HRSA)  of the US Department of Health and</a:t>
              </a:r>
            </a:p>
            <a:p>
              <a:r>
                <a:rPr lang="en-US" dirty="0"/>
                <a:t>Human Services (HHS) under the Maternal Infant and Early Childhood</a:t>
              </a:r>
            </a:p>
            <a:p>
              <a:r>
                <a:rPr lang="en-US" dirty="0"/>
                <a:t>Home Visiting Program, #UH4MC30465, total award of $3,957,620.00.</a:t>
              </a:r>
            </a:p>
            <a:p>
              <a:r>
                <a:rPr lang="en-US" dirty="0"/>
                <a:t>This information or content and conclusions are those of the author </a:t>
              </a:r>
            </a:p>
            <a:p>
              <a:r>
                <a:rPr lang="en-US" dirty="0"/>
                <a:t>and should not be construed as the official position or policy of, nor</a:t>
              </a:r>
            </a:p>
            <a:p>
              <a:r>
                <a:rPr lang="en-US" dirty="0"/>
                <a:t>should any endorsements be inferred by HRSA, HHS, or the US</a:t>
              </a:r>
            </a:p>
            <a:p>
              <a:r>
                <a:rPr lang="en-US" dirty="0"/>
                <a:t>Government.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E21CFA-07E4-1D41-BE0A-308C52473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FA85B-B056-9F42-86E3-A4EC7AA37BF7}"/>
              </a:ext>
            </a:extLst>
          </p:cNvPr>
          <p:cNvSpPr txBox="1"/>
          <p:nvPr/>
        </p:nvSpPr>
        <p:spPr>
          <a:xfrm>
            <a:off x="3139016" y="788052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559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067D4-BD41-4F4B-9430-76513092E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435350"/>
            <a:ext cx="6019800" cy="3187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786EFF-477B-D340-958E-63C262612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D8F2C-C944-454A-B8EC-0F448B2A6454}"/>
              </a:ext>
            </a:extLst>
          </p:cNvPr>
          <p:cNvSpPr txBox="1"/>
          <p:nvPr/>
        </p:nvSpPr>
        <p:spPr>
          <a:xfrm>
            <a:off x="3139016" y="6858000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8490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8"/>
    </mc:Choice>
    <mc:Fallback xmlns="">
      <p:transition spd="slow" advTm="4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BFC01-2E06-4140-B5E7-D549DE067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2654300"/>
            <a:ext cx="3746500" cy="4749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12EAAD-6C56-D34B-894B-6DFA9D835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2DE04-611D-4A4C-8D31-CCA0B90C91D3}"/>
              </a:ext>
            </a:extLst>
          </p:cNvPr>
          <p:cNvSpPr txBox="1"/>
          <p:nvPr/>
        </p:nvSpPr>
        <p:spPr>
          <a:xfrm>
            <a:off x="3124200" y="792480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MI-AIMH, 2017</a:t>
            </a:r>
            <a:r>
              <a:rPr lang="en-US" baseline="30000" dirty="0"/>
              <a:t>©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8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5"/>
    </mc:Choice>
    <mc:Fallback xmlns="">
      <p:transition spd="slow" advTm="2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F679-BB8E-BE4E-A17E-05696AD3B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4" y="1143000"/>
            <a:ext cx="6819900" cy="7454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BE5774-632D-604C-9A40-B6C9FF825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B892B-C2B5-4041-9489-1628474BD716}"/>
              </a:ext>
            </a:extLst>
          </p:cNvPr>
          <p:cNvSpPr txBox="1"/>
          <p:nvPr/>
        </p:nvSpPr>
        <p:spPr>
          <a:xfrm>
            <a:off x="3139016" y="6858000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D09AE-9F96-5945-BEC7-B2BD2CCC1676}"/>
              </a:ext>
            </a:extLst>
          </p:cNvPr>
          <p:cNvSpPr txBox="1"/>
          <p:nvPr/>
        </p:nvSpPr>
        <p:spPr>
          <a:xfrm>
            <a:off x="425784" y="8908534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25764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2"/>
    </mc:Choice>
    <mc:Fallback xmlns="">
      <p:transition spd="slow" advTm="2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9C6BD-7C84-9343-BBE5-FB5E1625D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022350"/>
            <a:ext cx="7023100" cy="8013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0440F7-F251-FA41-A8BA-F855A368F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282D-4E6A-6C42-9065-722DC2E93F0F}"/>
              </a:ext>
            </a:extLst>
          </p:cNvPr>
          <p:cNvSpPr txBox="1"/>
          <p:nvPr/>
        </p:nvSpPr>
        <p:spPr>
          <a:xfrm>
            <a:off x="3139016" y="9130268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8536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2"/>
    </mc:Choice>
    <mc:Fallback xmlns="">
      <p:transition spd="slow" advTm="2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2D140-26D9-FB48-B73E-194BEC76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717550"/>
            <a:ext cx="6832600" cy="86233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4D9816-F70C-6949-97DF-DB0D33EDF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EA77F7-8A4D-2C45-BE99-E6ED6D67727D}"/>
              </a:ext>
            </a:extLst>
          </p:cNvPr>
          <p:cNvSpPr txBox="1"/>
          <p:nvPr/>
        </p:nvSpPr>
        <p:spPr>
          <a:xfrm>
            <a:off x="481932" y="9508594"/>
            <a:ext cx="366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2018</a:t>
            </a:r>
          </a:p>
        </p:txBody>
      </p:sp>
    </p:spTree>
    <p:extLst>
      <p:ext uri="{BB962C8B-B14F-4D97-AF65-F5344CB8AC3E}">
        <p14:creationId xmlns:p14="http://schemas.microsoft.com/office/powerpoint/2010/main" val="16584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1"/>
    </mc:Choice>
    <mc:Fallback xmlns="">
      <p:transition spd="slow" advTm="2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F31C8-FF94-B143-8DF2-9139E58EF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227"/>
            <a:ext cx="7772400" cy="60059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0C11F1-F1E2-AF4A-9849-FC89E27A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200" y="90932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ABA32-CA89-9343-BC9C-F35242C8A546}"/>
              </a:ext>
            </a:extLst>
          </p:cNvPr>
          <p:cNvSpPr txBox="1"/>
          <p:nvPr/>
        </p:nvSpPr>
        <p:spPr>
          <a:xfrm>
            <a:off x="457200" y="8406094"/>
            <a:ext cx="583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Reflective Supervision: A Guide,  Self-Assessment Tools, 2018</a:t>
            </a:r>
          </a:p>
        </p:txBody>
      </p:sp>
    </p:spTree>
    <p:extLst>
      <p:ext uri="{BB962C8B-B14F-4D97-AF65-F5344CB8AC3E}">
        <p14:creationId xmlns:p14="http://schemas.microsoft.com/office/powerpoint/2010/main" val="289390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7"/>
    </mc:Choice>
    <mc:Fallback xmlns="">
      <p:transition spd="slow" advTm="2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265</Words>
  <Application>Microsoft Macintosh PowerPoint</Application>
  <PresentationFormat>Custom</PresentationFormat>
  <Paragraphs>34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Carnes</dc:creator>
  <cp:lastModifiedBy>Jacqui Van Horn</cp:lastModifiedBy>
  <cp:revision>19</cp:revision>
  <dcterms:created xsi:type="dcterms:W3CDTF">2018-11-02T17:41:21Z</dcterms:created>
  <dcterms:modified xsi:type="dcterms:W3CDTF">2018-11-28T17:09:41Z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2018-11-02T00:00:00Z</vt:filetime>
  </property>
  <property fmtid="{D5CDD505-2E9C-101B-9397-08002B2CF9AE}" pid="3" name="Creator">
    <vt:lpwstr>Microsoft® Publisher for Office 365</vt:lpwstr>
  </property>
  <property fmtid="{D5CDD505-2E9C-101B-9397-08002B2CF9AE}" pid="4" name="LastSaved">
    <vt:filetime>2018-11-02T00:00:00Z</vt:filetime>
  </property>
</Properties>
</file>