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6" r:id="rId2"/>
    <p:sldId id="268" r:id="rId3"/>
    <p:sldId id="272" r:id="rId4"/>
    <p:sldId id="273" r:id="rId5"/>
    <p:sldId id="345" r:id="rId6"/>
    <p:sldId id="309" r:id="rId7"/>
    <p:sldId id="344" r:id="rId8"/>
    <p:sldId id="310" r:id="rId9"/>
    <p:sldId id="348" r:id="rId10"/>
    <p:sldId id="311" r:id="rId11"/>
    <p:sldId id="312" r:id="rId12"/>
    <p:sldId id="313" r:id="rId13"/>
    <p:sldId id="314" r:id="rId14"/>
    <p:sldId id="352" r:id="rId15"/>
    <p:sldId id="315" r:id="rId16"/>
    <p:sldId id="347" r:id="rId17"/>
    <p:sldId id="316" r:id="rId18"/>
    <p:sldId id="346" r:id="rId19"/>
    <p:sldId id="317" r:id="rId20"/>
    <p:sldId id="318" r:id="rId21"/>
    <p:sldId id="320" r:id="rId22"/>
    <p:sldId id="321" r:id="rId23"/>
    <p:sldId id="322" r:id="rId24"/>
    <p:sldId id="323" r:id="rId25"/>
    <p:sldId id="324" r:id="rId26"/>
    <p:sldId id="325" r:id="rId27"/>
    <p:sldId id="326" r:id="rId28"/>
    <p:sldId id="327" r:id="rId29"/>
    <p:sldId id="328" r:id="rId30"/>
    <p:sldId id="329" r:id="rId31"/>
    <p:sldId id="349" r:id="rId32"/>
    <p:sldId id="331" r:id="rId33"/>
    <p:sldId id="330" r:id="rId34"/>
    <p:sldId id="332" r:id="rId35"/>
    <p:sldId id="333" r:id="rId36"/>
    <p:sldId id="334" r:id="rId37"/>
    <p:sldId id="335" r:id="rId38"/>
    <p:sldId id="336" r:id="rId39"/>
    <p:sldId id="338" r:id="rId40"/>
    <p:sldId id="337" r:id="rId41"/>
    <p:sldId id="339" r:id="rId42"/>
    <p:sldId id="340" r:id="rId43"/>
    <p:sldId id="341" r:id="rId44"/>
    <p:sldId id="343" r:id="rId45"/>
    <p:sldId id="342" r:id="rId46"/>
    <p:sldId id="264" r:id="rId47"/>
    <p:sldId id="351"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A537D0-8ADA-4DA3-9945-60609201C86F}">
          <p14:sldIdLst>
            <p14:sldId id="256"/>
            <p14:sldId id="268"/>
            <p14:sldId id="272"/>
            <p14:sldId id="273"/>
            <p14:sldId id="345"/>
            <p14:sldId id="309"/>
            <p14:sldId id="344"/>
            <p14:sldId id="310"/>
            <p14:sldId id="348"/>
            <p14:sldId id="311"/>
            <p14:sldId id="312"/>
            <p14:sldId id="313"/>
            <p14:sldId id="314"/>
            <p14:sldId id="352"/>
            <p14:sldId id="315"/>
            <p14:sldId id="347"/>
            <p14:sldId id="316"/>
            <p14:sldId id="346"/>
            <p14:sldId id="317"/>
            <p14:sldId id="318"/>
            <p14:sldId id="320"/>
            <p14:sldId id="321"/>
            <p14:sldId id="322"/>
            <p14:sldId id="323"/>
            <p14:sldId id="324"/>
            <p14:sldId id="325"/>
            <p14:sldId id="326"/>
            <p14:sldId id="327"/>
            <p14:sldId id="328"/>
            <p14:sldId id="329"/>
            <p14:sldId id="349"/>
            <p14:sldId id="331"/>
            <p14:sldId id="330"/>
            <p14:sldId id="332"/>
            <p14:sldId id="333"/>
            <p14:sldId id="334"/>
            <p14:sldId id="335"/>
            <p14:sldId id="336"/>
            <p14:sldId id="338"/>
            <p14:sldId id="337"/>
            <p14:sldId id="339"/>
            <p14:sldId id="340"/>
            <p14:sldId id="341"/>
            <p14:sldId id="343"/>
            <p14:sldId id="342"/>
            <p14:sldId id="264"/>
            <p14:sldId id="35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203" autoAdjust="0"/>
  </p:normalViewPr>
  <p:slideViewPr>
    <p:cSldViewPr snapToGrid="0">
      <p:cViewPr varScale="1">
        <p:scale>
          <a:sx n="58" d="100"/>
          <a:sy n="58" d="100"/>
        </p:scale>
        <p:origin x="522" y="6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50A3BA9-DB10-452D-9FE8-96D1400863B9}" type="datetimeFigureOut">
              <a:rPr lang="en-US" smtClean="0"/>
              <a:t>1/30/2024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DF968A3-35F5-4985-BA83-E373A3A66B01}" type="slidenum">
              <a:rPr lang="en-US" smtClean="0"/>
              <a:t>‹#›</a:t>
            </a:fld>
            <a:endParaRPr lang="en-US"/>
          </a:p>
        </p:txBody>
      </p:sp>
    </p:spTree>
    <p:extLst>
      <p:ext uri="{BB962C8B-B14F-4D97-AF65-F5344CB8AC3E}">
        <p14:creationId xmlns:p14="http://schemas.microsoft.com/office/powerpoint/2010/main" val="1463165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18B4DC-8C32-4DD3-801D-6DFC7A199313}" type="datetimeFigureOut">
              <a:rPr lang="en-US" smtClean="0"/>
              <a:t>1/30/2024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3DDD076-B8C7-440B-9518-AA4703B71545}" type="slidenum">
              <a:rPr lang="en-US" smtClean="0"/>
              <a:t>‹#›</a:t>
            </a:fld>
            <a:endParaRPr lang="en-US"/>
          </a:p>
        </p:txBody>
      </p:sp>
    </p:spTree>
    <p:extLst>
      <p:ext uri="{BB962C8B-B14F-4D97-AF65-F5344CB8AC3E}">
        <p14:creationId xmlns:p14="http://schemas.microsoft.com/office/powerpoint/2010/main" val="153026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app.leg.wa.gov/RCW/default.aspx?cite=74.13.710"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DCYF SSS= Social Service Specialist</a:t>
            </a:r>
          </a:p>
        </p:txBody>
      </p:sp>
      <p:sp>
        <p:nvSpPr>
          <p:cNvPr id="4" name="Slide Number Placeholder 3"/>
          <p:cNvSpPr>
            <a:spLocks noGrp="1"/>
          </p:cNvSpPr>
          <p:nvPr>
            <p:ph type="sldNum" sz="quarter" idx="5"/>
          </p:nvPr>
        </p:nvSpPr>
        <p:spPr/>
        <p:txBody>
          <a:bodyPr/>
          <a:lstStyle/>
          <a:p>
            <a:fld id="{E3DDD076-B8C7-440B-9518-AA4703B71545}" type="slidenum">
              <a:rPr lang="en-US" smtClean="0"/>
              <a:t>2</a:t>
            </a:fld>
            <a:endParaRPr lang="en-US"/>
          </a:p>
        </p:txBody>
      </p:sp>
    </p:spTree>
    <p:extLst>
      <p:ext uri="{BB962C8B-B14F-4D97-AF65-F5344CB8AC3E}">
        <p14:creationId xmlns:p14="http://schemas.microsoft.com/office/powerpoint/2010/main" val="22364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lumMod val="50000"/>
                  </a:schemeClr>
                </a:solidFill>
                <a:latin typeface="+mn-lt"/>
              </a:rPr>
              <a:t>At no point, should a Visit Service Worker provide a different level of support unless it is communicated in the form of an updated referral even if verbally told to change by SSS or different provider . </a:t>
            </a:r>
          </a:p>
          <a:p>
            <a:endParaRPr lang="en-US" dirty="0"/>
          </a:p>
          <a:p>
            <a:r>
              <a:rPr lang="en-US" dirty="0"/>
              <a:t>It is important to not form an opinion about what additional supports a family needs, educating about other DCYF services, and/or siding with one participant over another. </a:t>
            </a:r>
          </a:p>
          <a:p>
            <a:endParaRPr lang="en-US" dirty="0"/>
          </a:p>
          <a:p>
            <a:r>
              <a:rPr lang="en-US" dirty="0"/>
              <a:t>A simple redirection to the social worker is the most appropriate response. If concerns with social worker, encourage family to reach out to their supervisor. </a:t>
            </a:r>
          </a:p>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15</a:t>
            </a:fld>
            <a:endParaRPr lang="en-US"/>
          </a:p>
        </p:txBody>
      </p:sp>
    </p:spTree>
    <p:extLst>
      <p:ext uri="{BB962C8B-B14F-4D97-AF65-F5344CB8AC3E}">
        <p14:creationId xmlns:p14="http://schemas.microsoft.com/office/powerpoint/2010/main" val="587463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b="1" dirty="0"/>
              <a:t>Look into adding information regarding ways to document caregiver notifications (such as not accepting form)</a:t>
            </a:r>
          </a:p>
        </p:txBody>
      </p:sp>
      <p:sp>
        <p:nvSpPr>
          <p:cNvPr id="4" name="Slide Number Placeholder 3"/>
          <p:cNvSpPr>
            <a:spLocks noGrp="1"/>
          </p:cNvSpPr>
          <p:nvPr>
            <p:ph type="sldNum" sz="quarter" idx="5"/>
          </p:nvPr>
        </p:nvSpPr>
        <p:spPr/>
        <p:txBody>
          <a:bodyPr/>
          <a:lstStyle/>
          <a:p>
            <a:fld id="{E3DDD076-B8C7-440B-9518-AA4703B71545}" type="slidenum">
              <a:rPr lang="en-US" smtClean="0"/>
              <a:t>16</a:t>
            </a:fld>
            <a:endParaRPr lang="en-US"/>
          </a:p>
        </p:txBody>
      </p:sp>
    </p:spTree>
    <p:extLst>
      <p:ext uri="{BB962C8B-B14F-4D97-AF65-F5344CB8AC3E}">
        <p14:creationId xmlns:p14="http://schemas.microsoft.com/office/powerpoint/2010/main" val="937192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000000"/>
                </a:solidFill>
                <a:latin typeface="Arial" panose="020B0604020202020204" pitchFamily="34" charset="0"/>
              </a:rPr>
              <a:t>“Approved Individual” means any identified Individual at least sixteen (16) years old by DCYF or Caregiver (Prudent Parenting RCW) as approved to pick up or drop off child(ren) for visitations. </a:t>
            </a:r>
          </a:p>
          <a:p>
            <a:endParaRPr lang="en-US" sz="1800" b="0" i="0" u="none" strike="noStrike" baseline="0" dirty="0">
              <a:solidFill>
                <a:srgbClr val="000000"/>
              </a:solidFill>
              <a:latin typeface="Arial" panose="020B0604020202020204" pitchFamily="34" charset="0"/>
            </a:endParaRPr>
          </a:p>
          <a:p>
            <a:pPr algn="l"/>
            <a:r>
              <a:rPr lang="en-US" b="1" i="0" dirty="0">
                <a:solidFill>
                  <a:srgbClr val="000000"/>
                </a:solidFill>
                <a:effectLst/>
                <a:latin typeface="Open Sans" panose="020B0606030504020204" pitchFamily="34" charset="0"/>
              </a:rPr>
              <a:t>RCW </a:t>
            </a:r>
            <a:r>
              <a:rPr lang="en-US" b="1" i="0" u="none" strike="noStrike" dirty="0">
                <a:solidFill>
                  <a:srgbClr val="2B674D"/>
                </a:solidFill>
                <a:effectLst/>
                <a:latin typeface="Open Sans" panose="020B0606030504020204" pitchFamily="34" charset="0"/>
                <a:hlinkClick r:id="rId3"/>
              </a:rPr>
              <a:t>74.13.710</a:t>
            </a:r>
            <a:endParaRPr lang="en-US" b="1" i="0" dirty="0">
              <a:solidFill>
                <a:srgbClr val="000000"/>
              </a:solidFill>
              <a:effectLst/>
              <a:latin typeface="Open Sans" panose="020B0606030504020204" pitchFamily="34" charset="0"/>
            </a:endParaRPr>
          </a:p>
          <a:p>
            <a:pPr algn="l"/>
            <a:r>
              <a:rPr lang="en-US" b="1" i="0" dirty="0">
                <a:solidFill>
                  <a:srgbClr val="000000"/>
                </a:solidFill>
                <a:effectLst/>
                <a:latin typeface="Open Sans" panose="020B0606030504020204" pitchFamily="34" charset="0"/>
              </a:rPr>
              <a:t>Out-of-home care</a:t>
            </a:r>
            <a:r>
              <a:rPr lang="en-US" b="1" i="0" dirty="0">
                <a:solidFill>
                  <a:srgbClr val="000000"/>
                </a:solidFill>
                <a:effectLst/>
                <a:latin typeface="times new roman" panose="02020603050405020304" pitchFamily="18" charset="0"/>
              </a:rPr>
              <a:t>—</a:t>
            </a:r>
            <a:r>
              <a:rPr lang="en-US" b="1" i="0" dirty="0">
                <a:solidFill>
                  <a:srgbClr val="000000"/>
                </a:solidFill>
                <a:effectLst/>
                <a:latin typeface="Open Sans" panose="020B0606030504020204" pitchFamily="34" charset="0"/>
              </a:rPr>
              <a:t>Childhood activities</a:t>
            </a:r>
            <a:r>
              <a:rPr lang="en-US" b="1" i="0" dirty="0">
                <a:solidFill>
                  <a:srgbClr val="000000"/>
                </a:solidFill>
                <a:effectLst/>
                <a:latin typeface="times new roman" panose="02020603050405020304" pitchFamily="18" charset="0"/>
              </a:rPr>
              <a:t>—</a:t>
            </a:r>
            <a:r>
              <a:rPr lang="en-US" b="1" i="0" dirty="0">
                <a:solidFill>
                  <a:srgbClr val="000000"/>
                </a:solidFill>
                <a:effectLst/>
                <a:latin typeface="Open Sans" panose="020B0606030504020204" pitchFamily="34" charset="0"/>
              </a:rPr>
              <a:t>Prudent parent standard.</a:t>
            </a:r>
          </a:p>
          <a:p>
            <a:pPr indent="457200" algn="l"/>
            <a:r>
              <a:rPr lang="en-US" b="0" i="0" dirty="0">
                <a:solidFill>
                  <a:srgbClr val="000000"/>
                </a:solidFill>
                <a:effectLst/>
                <a:latin typeface="Open Sans" panose="020B0606030504020204" pitchFamily="34" charset="0"/>
              </a:rPr>
              <a:t>(1) For the purposes of this section, "caregiver" means a person with whom a child is placed in out-of-home care, or a designated official for a group care facility licensed by the department.</a:t>
            </a:r>
          </a:p>
          <a:p>
            <a:pPr indent="457200" algn="l"/>
            <a:r>
              <a:rPr lang="en-US" b="0" i="0" dirty="0">
                <a:solidFill>
                  <a:srgbClr val="000000"/>
                </a:solidFill>
                <a:effectLst/>
                <a:latin typeface="Open Sans" panose="020B0606030504020204" pitchFamily="34" charset="0"/>
              </a:rPr>
              <a:t>(2) This section applies to all caregivers providing for children in out-of-home care.</a:t>
            </a:r>
          </a:p>
          <a:p>
            <a:pPr indent="457200" algn="l"/>
            <a:r>
              <a:rPr lang="en-US" b="0" i="0" dirty="0">
                <a:solidFill>
                  <a:srgbClr val="000000"/>
                </a:solidFill>
                <a:effectLst/>
                <a:latin typeface="Open Sans" panose="020B0606030504020204" pitchFamily="34" charset="0"/>
              </a:rPr>
              <a:t>(3) Caregivers have the authority to provide or withhold permission without prior approval of the caseworker, department, or court to allow a child in their care to participate in normal childhood activities based on a reasonable and prudent parent standard.</a:t>
            </a:r>
          </a:p>
          <a:p>
            <a:pPr indent="457200" algn="l"/>
            <a:r>
              <a:rPr lang="en-US" b="0" i="0" dirty="0">
                <a:solidFill>
                  <a:srgbClr val="000000"/>
                </a:solidFill>
                <a:effectLst/>
                <a:latin typeface="Open Sans" panose="020B0606030504020204" pitchFamily="34" charset="0"/>
              </a:rPr>
              <a:t>(a) Normal childhood activities include, but are not limited to, extracurricular, enrichment, and social activities, and may include overnight activities outside the direct supervision of the caregiver for periods of over twenty-four hours and up to seventy-two hours.</a:t>
            </a:r>
          </a:p>
          <a:p>
            <a:pPr indent="457200" algn="l"/>
            <a:r>
              <a:rPr lang="en-US" b="0" i="0" dirty="0">
                <a:solidFill>
                  <a:srgbClr val="000000"/>
                </a:solidFill>
                <a:effectLst/>
                <a:latin typeface="Open Sans" panose="020B0606030504020204" pitchFamily="34" charset="0"/>
              </a:rPr>
              <a:t>(b) The reasonable and prudent parent standard means the standard of care used by a caregiver in determining whether to allow a child in his or her care to participate in extracurricular, enrichment, and social activities. This standard is characterized by careful and thoughtful parental decision making that is intended to maintain a child's health, safety, and best interest while encouraging the child's emotional and developmental growth.</a:t>
            </a:r>
          </a:p>
          <a:p>
            <a:pPr indent="457200" algn="l"/>
            <a:r>
              <a:rPr lang="en-US" b="0" i="0" dirty="0">
                <a:solidFill>
                  <a:srgbClr val="000000"/>
                </a:solidFill>
                <a:effectLst/>
                <a:latin typeface="Open Sans" panose="020B0606030504020204" pitchFamily="34" charset="0"/>
              </a:rPr>
              <a:t>(4) Any authorization provided under this section must comply with provisions included in an existing safety plan established by the department or court order.</a:t>
            </a:r>
          </a:p>
          <a:p>
            <a:pPr indent="457200" algn="l"/>
            <a:r>
              <a:rPr lang="en-US" b="0" i="0" dirty="0">
                <a:solidFill>
                  <a:srgbClr val="000000"/>
                </a:solidFill>
                <a:effectLst/>
                <a:latin typeface="Open Sans" panose="020B0606030504020204" pitchFamily="34" charset="0"/>
              </a:rPr>
              <a:t>(5)(a) Caseworkers shall discuss the child's interest in and pursuit of normal childhood activities in their monthly health and safety visits and describe the child's participation in normal childhood activities in the individual service and safety plan.</a:t>
            </a:r>
          </a:p>
          <a:p>
            <a:pPr indent="457200" algn="l"/>
            <a:r>
              <a:rPr lang="en-US" b="0" i="0" dirty="0">
                <a:solidFill>
                  <a:srgbClr val="000000"/>
                </a:solidFill>
                <a:effectLst/>
                <a:latin typeface="Open Sans" panose="020B0606030504020204" pitchFamily="34" charset="0"/>
              </a:rPr>
              <a:t>(b) Caseworkers shall also review a child's interest in and pursuit of normal childhood activities during monthly meetings with parents. Caseworkers shall communicate the opinions of parents regarding their child's participation in normal childhood activities so that the parents' wishes may be appropriately considered.</a:t>
            </a:r>
          </a:p>
          <a:p>
            <a:pPr indent="457200" algn="l"/>
            <a:r>
              <a:rPr lang="en-US" b="0" i="0" dirty="0">
                <a:solidFill>
                  <a:srgbClr val="000000"/>
                </a:solidFill>
                <a:effectLst/>
                <a:latin typeface="Open Sans" panose="020B0606030504020204" pitchFamily="34" charset="0"/>
              </a:rPr>
              <a:t>(6) Neither the caregiver nor the department may be held liable for injuries to the child that occur as a result of authority granted in this section unless the action or inaction of the caregiver or the department resulting in injury constitutes willful or wanton misconduct.</a:t>
            </a:r>
          </a:p>
          <a:p>
            <a:pPr indent="457200" algn="l"/>
            <a:r>
              <a:rPr lang="en-US" b="0" i="0" dirty="0">
                <a:solidFill>
                  <a:srgbClr val="000000"/>
                </a:solidFill>
                <a:effectLst/>
                <a:latin typeface="Open Sans" panose="020B0606030504020204" pitchFamily="34" charset="0"/>
              </a:rPr>
              <a:t>(7) This section does not remove or limit any existing liability protection afforded by law.</a:t>
            </a:r>
          </a:p>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17</a:t>
            </a:fld>
            <a:endParaRPr lang="en-US"/>
          </a:p>
        </p:txBody>
      </p:sp>
    </p:spTree>
    <p:extLst>
      <p:ext uri="{BB962C8B-B14F-4D97-AF65-F5344CB8AC3E}">
        <p14:creationId xmlns:p14="http://schemas.microsoft.com/office/powerpoint/2010/main" val="30405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consent form is needed it is essential, you work with DCYF SSS to determine who should be signing the consent form. If you do not hear back in time, do not assume that the parent can sign. </a:t>
            </a:r>
          </a:p>
        </p:txBody>
      </p:sp>
      <p:sp>
        <p:nvSpPr>
          <p:cNvPr id="4" name="Slide Number Placeholder 3"/>
          <p:cNvSpPr>
            <a:spLocks noGrp="1"/>
          </p:cNvSpPr>
          <p:nvPr>
            <p:ph type="sldNum" sz="quarter" idx="5"/>
          </p:nvPr>
        </p:nvSpPr>
        <p:spPr/>
        <p:txBody>
          <a:bodyPr/>
          <a:lstStyle/>
          <a:p>
            <a:fld id="{E3DDD076-B8C7-440B-9518-AA4703B71545}" type="slidenum">
              <a:rPr lang="en-US" smtClean="0"/>
              <a:t>18</a:t>
            </a:fld>
            <a:endParaRPr lang="en-US"/>
          </a:p>
        </p:txBody>
      </p:sp>
    </p:spTree>
    <p:extLst>
      <p:ext uri="{BB962C8B-B14F-4D97-AF65-F5344CB8AC3E}">
        <p14:creationId xmlns:p14="http://schemas.microsoft.com/office/powerpoint/2010/main" val="3331106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E3DDD076-B8C7-440B-9518-AA4703B71545}" type="slidenum">
              <a:rPr lang="en-US" smtClean="0"/>
              <a:t>19</a:t>
            </a:fld>
            <a:endParaRPr lang="en-US"/>
          </a:p>
        </p:txBody>
      </p:sp>
    </p:spTree>
    <p:extLst>
      <p:ext uri="{BB962C8B-B14F-4D97-AF65-F5344CB8AC3E}">
        <p14:creationId xmlns:p14="http://schemas.microsoft.com/office/powerpoint/2010/main" val="2759079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Medication administration is not covered under this contract. Family Time provider is only trained for CPR/First Aid. </a:t>
            </a:r>
          </a:p>
          <a:p>
            <a:endParaRPr lang="en-US" dirty="0"/>
          </a:p>
          <a:p>
            <a:r>
              <a:rPr lang="en-US" dirty="0"/>
              <a:t>Follow internal policy regarding transporting medication. For example, medication needed  for an overnight visit. </a:t>
            </a:r>
          </a:p>
        </p:txBody>
      </p:sp>
      <p:sp>
        <p:nvSpPr>
          <p:cNvPr id="4" name="Slide Number Placeholder 3"/>
          <p:cNvSpPr>
            <a:spLocks noGrp="1"/>
          </p:cNvSpPr>
          <p:nvPr>
            <p:ph type="sldNum" sz="quarter" idx="5"/>
          </p:nvPr>
        </p:nvSpPr>
        <p:spPr/>
        <p:txBody>
          <a:bodyPr/>
          <a:lstStyle/>
          <a:p>
            <a:fld id="{E3DDD076-B8C7-440B-9518-AA4703B71545}" type="slidenum">
              <a:rPr lang="en-US" smtClean="0"/>
              <a:t>21</a:t>
            </a:fld>
            <a:endParaRPr lang="en-US"/>
          </a:p>
        </p:txBody>
      </p:sp>
    </p:spTree>
    <p:extLst>
      <p:ext uri="{BB962C8B-B14F-4D97-AF65-F5344CB8AC3E}">
        <p14:creationId xmlns:p14="http://schemas.microsoft.com/office/powerpoint/2010/main" val="257542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what steps would be taken in case of an emergency.</a:t>
            </a:r>
          </a:p>
          <a:p>
            <a:r>
              <a:rPr lang="en-US" dirty="0"/>
              <a:t>Would recommend also having a secondary contact person in case you cannot get ahold of caregiver. </a:t>
            </a:r>
          </a:p>
        </p:txBody>
      </p:sp>
      <p:sp>
        <p:nvSpPr>
          <p:cNvPr id="4" name="Slide Number Placeholder 3"/>
          <p:cNvSpPr>
            <a:spLocks noGrp="1"/>
          </p:cNvSpPr>
          <p:nvPr>
            <p:ph type="sldNum" sz="quarter" idx="5"/>
          </p:nvPr>
        </p:nvSpPr>
        <p:spPr/>
        <p:txBody>
          <a:bodyPr/>
          <a:lstStyle/>
          <a:p>
            <a:fld id="{E3DDD076-B8C7-440B-9518-AA4703B71545}" type="slidenum">
              <a:rPr lang="en-US" smtClean="0"/>
              <a:t>23</a:t>
            </a:fld>
            <a:endParaRPr lang="en-US"/>
          </a:p>
        </p:txBody>
      </p:sp>
    </p:spTree>
    <p:extLst>
      <p:ext uri="{BB962C8B-B14F-4D97-AF65-F5344CB8AC3E}">
        <p14:creationId xmlns:p14="http://schemas.microsoft.com/office/powerpoint/2010/main" val="25172702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Intervene or redirect= These interventions are typically lined out in the referral. If not specifically lined out in the referral, ensure you are following contract expectations and ensuring health and safety. If safety concern is identified and not able to be resolved by re-direction, terminate the visit and follow all contract reporting requirements. </a:t>
            </a:r>
          </a:p>
        </p:txBody>
      </p:sp>
      <p:sp>
        <p:nvSpPr>
          <p:cNvPr id="4" name="Slide Number Placeholder 3"/>
          <p:cNvSpPr>
            <a:spLocks noGrp="1"/>
          </p:cNvSpPr>
          <p:nvPr>
            <p:ph type="sldNum" sz="quarter" idx="5"/>
          </p:nvPr>
        </p:nvSpPr>
        <p:spPr/>
        <p:txBody>
          <a:bodyPr/>
          <a:lstStyle/>
          <a:p>
            <a:fld id="{E3DDD076-B8C7-440B-9518-AA4703B71545}" type="slidenum">
              <a:rPr lang="en-US" smtClean="0"/>
              <a:t>24</a:t>
            </a:fld>
            <a:endParaRPr lang="en-US"/>
          </a:p>
        </p:txBody>
      </p:sp>
    </p:spTree>
    <p:extLst>
      <p:ext uri="{BB962C8B-B14F-4D97-AF65-F5344CB8AC3E}">
        <p14:creationId xmlns:p14="http://schemas.microsoft.com/office/powerpoint/2010/main" val="150809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situations where a provider would not offer a re-schedule per </a:t>
            </a:r>
            <a:r>
              <a:rPr lang="en-US"/>
              <a:t>the contract, </a:t>
            </a:r>
            <a:r>
              <a:rPr lang="en-US" dirty="0"/>
              <a:t>if the virtual visit goes for less time than the in person scheduled time, this </a:t>
            </a:r>
            <a:r>
              <a:rPr lang="en-US"/>
              <a:t>time will not be made up.</a:t>
            </a:r>
          </a:p>
        </p:txBody>
      </p:sp>
      <p:sp>
        <p:nvSpPr>
          <p:cNvPr id="4" name="Slide Number Placeholder 3"/>
          <p:cNvSpPr>
            <a:spLocks noGrp="1"/>
          </p:cNvSpPr>
          <p:nvPr>
            <p:ph type="sldNum" sz="quarter" idx="5"/>
          </p:nvPr>
        </p:nvSpPr>
        <p:spPr/>
        <p:txBody>
          <a:bodyPr/>
          <a:lstStyle/>
          <a:p>
            <a:fld id="{E3DDD076-B8C7-440B-9518-AA4703B71545}" type="slidenum">
              <a:rPr lang="en-US" smtClean="0"/>
              <a:t>26</a:t>
            </a:fld>
            <a:endParaRPr lang="en-US"/>
          </a:p>
        </p:txBody>
      </p:sp>
    </p:spTree>
    <p:extLst>
      <p:ext uri="{BB962C8B-B14F-4D97-AF65-F5344CB8AC3E}">
        <p14:creationId xmlns:p14="http://schemas.microsoft.com/office/powerpoint/2010/main" val="2140817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referral allows for switching to virtual, these can be offered for illness, weather, or car difficulty for the parent. There may be other times when a switch is appropriate. All parties must agree to the switch and understand that if the virtual visit is ended early due to any participant other than visit service worker than the time will not be re-scheduled. If all parties do not, then time needs to be made up depending on reason for cancelation. </a:t>
            </a:r>
          </a:p>
          <a:p>
            <a:endParaRPr lang="en-US" dirty="0"/>
          </a:p>
          <a:p>
            <a:r>
              <a:rPr lang="en-US" dirty="0"/>
              <a:t>Must follow contract requirements regarding adding time to a visit.</a:t>
            </a:r>
          </a:p>
        </p:txBody>
      </p:sp>
      <p:sp>
        <p:nvSpPr>
          <p:cNvPr id="4" name="Slide Number Placeholder 3"/>
          <p:cNvSpPr>
            <a:spLocks noGrp="1"/>
          </p:cNvSpPr>
          <p:nvPr>
            <p:ph type="sldNum" sz="quarter" idx="5"/>
          </p:nvPr>
        </p:nvSpPr>
        <p:spPr/>
        <p:txBody>
          <a:bodyPr/>
          <a:lstStyle/>
          <a:p>
            <a:fld id="{E3DDD076-B8C7-440B-9518-AA4703B71545}" type="slidenum">
              <a:rPr lang="en-US" smtClean="0"/>
              <a:t>27</a:t>
            </a:fld>
            <a:endParaRPr lang="en-US"/>
          </a:p>
        </p:txBody>
      </p:sp>
    </p:spTree>
    <p:extLst>
      <p:ext uri="{BB962C8B-B14F-4D97-AF65-F5344CB8AC3E}">
        <p14:creationId xmlns:p14="http://schemas.microsoft.com/office/powerpoint/2010/main" val="3472274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5</a:t>
            </a:fld>
            <a:endParaRPr lang="en-US"/>
          </a:p>
        </p:txBody>
      </p:sp>
    </p:spTree>
    <p:extLst>
      <p:ext uri="{BB962C8B-B14F-4D97-AF65-F5344CB8AC3E}">
        <p14:creationId xmlns:p14="http://schemas.microsoft.com/office/powerpoint/2010/main" val="3993197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31</a:t>
            </a:fld>
            <a:endParaRPr lang="en-US"/>
          </a:p>
        </p:txBody>
      </p:sp>
    </p:spTree>
    <p:extLst>
      <p:ext uri="{BB962C8B-B14F-4D97-AF65-F5344CB8AC3E}">
        <p14:creationId xmlns:p14="http://schemas.microsoft.com/office/powerpoint/2010/main" val="29026290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If unable to leave voicemail, call supervisor and attempt to leave voicemail. Follow-up in an email identifying that attempts were made to call and notify by phone. </a:t>
            </a:r>
          </a:p>
        </p:txBody>
      </p:sp>
      <p:sp>
        <p:nvSpPr>
          <p:cNvPr id="4" name="Slide Number Placeholder 3"/>
          <p:cNvSpPr>
            <a:spLocks noGrp="1"/>
          </p:cNvSpPr>
          <p:nvPr>
            <p:ph type="sldNum" sz="quarter" idx="5"/>
          </p:nvPr>
        </p:nvSpPr>
        <p:spPr/>
        <p:txBody>
          <a:bodyPr/>
          <a:lstStyle/>
          <a:p>
            <a:fld id="{E3DDD076-B8C7-440B-9518-AA4703B71545}" type="slidenum">
              <a:rPr lang="en-US" smtClean="0"/>
              <a:t>32</a:t>
            </a:fld>
            <a:endParaRPr lang="en-US"/>
          </a:p>
        </p:txBody>
      </p:sp>
    </p:spTree>
    <p:extLst>
      <p:ext uri="{BB962C8B-B14F-4D97-AF65-F5344CB8AC3E}">
        <p14:creationId xmlns:p14="http://schemas.microsoft.com/office/powerpoint/2010/main" val="9511053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2">
                    <a:lumMod val="50000"/>
                  </a:schemeClr>
                </a:solidFill>
                <a:latin typeface="+mn-lt"/>
              </a:rPr>
              <a:t>Depending on the situation, these incidents can also be grounds to end a family time/sibling visit early.</a:t>
            </a:r>
          </a:p>
          <a:p>
            <a:endParaRPr lang="en-US" sz="1200" dirty="0">
              <a:solidFill>
                <a:schemeClr val="tx2">
                  <a:lumMod val="50000"/>
                </a:schemeClr>
              </a:solidFill>
              <a:latin typeface="+mn-lt"/>
            </a:endParaRPr>
          </a:p>
          <a:p>
            <a:r>
              <a:rPr lang="en-US" sz="1200" dirty="0">
                <a:solidFill>
                  <a:schemeClr val="tx2">
                    <a:lumMod val="50000"/>
                  </a:schemeClr>
                </a:solidFill>
                <a:latin typeface="+mn-lt"/>
              </a:rPr>
              <a:t>Service worker needs to provide immediate notification to DCYF and a written report via Sprout within 24 hours.</a:t>
            </a:r>
          </a:p>
        </p:txBody>
      </p:sp>
      <p:sp>
        <p:nvSpPr>
          <p:cNvPr id="4" name="Slide Number Placeholder 3"/>
          <p:cNvSpPr>
            <a:spLocks noGrp="1"/>
          </p:cNvSpPr>
          <p:nvPr>
            <p:ph type="sldNum" sz="quarter" idx="5"/>
          </p:nvPr>
        </p:nvSpPr>
        <p:spPr/>
        <p:txBody>
          <a:bodyPr/>
          <a:lstStyle/>
          <a:p>
            <a:fld id="{E3DDD076-B8C7-440B-9518-AA4703B71545}" type="slidenum">
              <a:rPr lang="en-US" smtClean="0"/>
              <a:t>34</a:t>
            </a:fld>
            <a:endParaRPr lang="en-US"/>
          </a:p>
        </p:txBody>
      </p:sp>
    </p:spTree>
    <p:extLst>
      <p:ext uri="{BB962C8B-B14F-4D97-AF65-F5344CB8AC3E}">
        <p14:creationId xmlns:p14="http://schemas.microsoft.com/office/powerpoint/2010/main" val="3080947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35</a:t>
            </a:fld>
            <a:endParaRPr lang="en-US"/>
          </a:p>
        </p:txBody>
      </p:sp>
    </p:spTree>
    <p:extLst>
      <p:ext uri="{BB962C8B-B14F-4D97-AF65-F5344CB8AC3E}">
        <p14:creationId xmlns:p14="http://schemas.microsoft.com/office/powerpoint/2010/main" val="2692130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 will be entered into Sprout. DCYF will be able to access all information through their own Sprout account.</a:t>
            </a:r>
          </a:p>
          <a:p>
            <a:endParaRPr lang="en-US" dirty="0"/>
          </a:p>
          <a:p>
            <a:r>
              <a:rPr lang="en-US" dirty="0"/>
              <a:t>Any additional request such as by GAL or attorney must go through DCYF. </a:t>
            </a:r>
          </a:p>
          <a:p>
            <a:endParaRPr lang="en-US" dirty="0"/>
          </a:p>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36</a:t>
            </a:fld>
            <a:endParaRPr lang="en-US"/>
          </a:p>
        </p:txBody>
      </p:sp>
    </p:spTree>
    <p:extLst>
      <p:ext uri="{BB962C8B-B14F-4D97-AF65-F5344CB8AC3E}">
        <p14:creationId xmlns:p14="http://schemas.microsoft.com/office/powerpoint/2010/main" val="5588971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DCYF owns these reports as they were created under a DCYF contract. If someone reaches out requesting them, redirect them back to DCYF SSS and team who can assist with getting them through the appropriate channels. </a:t>
            </a:r>
          </a:p>
        </p:txBody>
      </p:sp>
      <p:sp>
        <p:nvSpPr>
          <p:cNvPr id="4" name="Slide Number Placeholder 3"/>
          <p:cNvSpPr>
            <a:spLocks noGrp="1"/>
          </p:cNvSpPr>
          <p:nvPr>
            <p:ph type="sldNum" sz="quarter" idx="5"/>
          </p:nvPr>
        </p:nvSpPr>
        <p:spPr/>
        <p:txBody>
          <a:bodyPr/>
          <a:lstStyle/>
          <a:p>
            <a:fld id="{E3DDD076-B8C7-440B-9518-AA4703B71545}" type="slidenum">
              <a:rPr lang="en-US" smtClean="0"/>
              <a:t>37</a:t>
            </a:fld>
            <a:endParaRPr lang="en-US"/>
          </a:p>
        </p:txBody>
      </p:sp>
    </p:spTree>
    <p:extLst>
      <p:ext uri="{BB962C8B-B14F-4D97-AF65-F5344CB8AC3E}">
        <p14:creationId xmlns:p14="http://schemas.microsoft.com/office/powerpoint/2010/main" val="29130749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Ensure that this documentation includes behaviorally specific language. </a:t>
            </a:r>
          </a:p>
        </p:txBody>
      </p:sp>
      <p:sp>
        <p:nvSpPr>
          <p:cNvPr id="4" name="Slide Number Placeholder 3"/>
          <p:cNvSpPr>
            <a:spLocks noGrp="1"/>
          </p:cNvSpPr>
          <p:nvPr>
            <p:ph type="sldNum" sz="quarter" idx="5"/>
          </p:nvPr>
        </p:nvSpPr>
        <p:spPr/>
        <p:txBody>
          <a:bodyPr/>
          <a:lstStyle/>
          <a:p>
            <a:fld id="{E3DDD076-B8C7-440B-9518-AA4703B71545}" type="slidenum">
              <a:rPr lang="en-US" smtClean="0"/>
              <a:t>38</a:t>
            </a:fld>
            <a:endParaRPr lang="en-US"/>
          </a:p>
        </p:txBody>
      </p:sp>
    </p:spTree>
    <p:extLst>
      <p:ext uri="{BB962C8B-B14F-4D97-AF65-F5344CB8AC3E}">
        <p14:creationId xmlns:p14="http://schemas.microsoft.com/office/powerpoint/2010/main" val="2273674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occurred during the visit? </a:t>
            </a:r>
          </a:p>
          <a:p>
            <a:r>
              <a:rPr lang="en-US" dirty="0"/>
              <a:t>How would you document this visit? </a:t>
            </a:r>
          </a:p>
        </p:txBody>
      </p:sp>
      <p:sp>
        <p:nvSpPr>
          <p:cNvPr id="4" name="Slide Number Placeholder 3"/>
          <p:cNvSpPr>
            <a:spLocks noGrp="1"/>
          </p:cNvSpPr>
          <p:nvPr>
            <p:ph type="sldNum" sz="quarter" idx="5"/>
          </p:nvPr>
        </p:nvSpPr>
        <p:spPr/>
        <p:txBody>
          <a:bodyPr/>
          <a:lstStyle/>
          <a:p>
            <a:fld id="{E3DDD076-B8C7-440B-9518-AA4703B71545}" type="slidenum">
              <a:rPr lang="en-US" smtClean="0"/>
              <a:t>39</a:t>
            </a:fld>
            <a:endParaRPr lang="en-US"/>
          </a:p>
        </p:txBody>
      </p:sp>
    </p:spTree>
    <p:extLst>
      <p:ext uri="{BB962C8B-B14F-4D97-AF65-F5344CB8AC3E}">
        <p14:creationId xmlns:p14="http://schemas.microsoft.com/office/powerpoint/2010/main" val="33259954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000000"/>
                </a:solidFill>
                <a:latin typeface="Arial" panose="020B0604020202020204" pitchFamily="34" charset="0"/>
              </a:rPr>
              <a:t>“Behaviorally Specific Language” means a narrative that uses objective, specific examples of what has occurred during an interaction. This includes but is not limited to times, quotes, and describing the behavior. </a:t>
            </a:r>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40</a:t>
            </a:fld>
            <a:endParaRPr lang="en-US"/>
          </a:p>
        </p:txBody>
      </p:sp>
    </p:spTree>
    <p:extLst>
      <p:ext uri="{BB962C8B-B14F-4D97-AF65-F5344CB8AC3E}">
        <p14:creationId xmlns:p14="http://schemas.microsoft.com/office/powerpoint/2010/main" val="16663233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changes did you notice in your observation?</a:t>
            </a:r>
          </a:p>
          <a:p>
            <a:r>
              <a:rPr lang="en-US" dirty="0"/>
              <a:t>What changes did you notice in your report?</a:t>
            </a:r>
          </a:p>
        </p:txBody>
      </p:sp>
      <p:sp>
        <p:nvSpPr>
          <p:cNvPr id="4" name="Slide Number Placeholder 3"/>
          <p:cNvSpPr>
            <a:spLocks noGrp="1"/>
          </p:cNvSpPr>
          <p:nvPr>
            <p:ph type="sldNum" sz="quarter" idx="5"/>
          </p:nvPr>
        </p:nvSpPr>
        <p:spPr/>
        <p:txBody>
          <a:bodyPr/>
          <a:lstStyle/>
          <a:p>
            <a:fld id="{E3DDD076-B8C7-440B-9518-AA4703B71545}" type="slidenum">
              <a:rPr lang="en-US" smtClean="0"/>
              <a:t>42</a:t>
            </a:fld>
            <a:endParaRPr lang="en-US"/>
          </a:p>
        </p:txBody>
      </p:sp>
    </p:spTree>
    <p:extLst>
      <p:ext uri="{BB962C8B-B14F-4D97-AF65-F5344CB8AC3E}">
        <p14:creationId xmlns:p14="http://schemas.microsoft.com/office/powerpoint/2010/main" val="1525336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6</a:t>
            </a:fld>
            <a:endParaRPr lang="en-US"/>
          </a:p>
        </p:txBody>
      </p:sp>
    </p:spTree>
    <p:extLst>
      <p:ext uri="{BB962C8B-B14F-4D97-AF65-F5344CB8AC3E}">
        <p14:creationId xmlns:p14="http://schemas.microsoft.com/office/powerpoint/2010/main" val="28555369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life sustaining medication is needed such as rescue inhaler or EpiPen, it can be carried into the facility and given to the officer who will hold onto it and will give it back if it is needed or at the end of the visit. </a:t>
            </a:r>
          </a:p>
        </p:txBody>
      </p:sp>
      <p:sp>
        <p:nvSpPr>
          <p:cNvPr id="4" name="Slide Number Placeholder 3"/>
          <p:cNvSpPr>
            <a:spLocks noGrp="1"/>
          </p:cNvSpPr>
          <p:nvPr>
            <p:ph type="sldNum" sz="quarter" idx="5"/>
          </p:nvPr>
        </p:nvSpPr>
        <p:spPr/>
        <p:txBody>
          <a:bodyPr/>
          <a:lstStyle/>
          <a:p>
            <a:fld id="{E3DDD076-B8C7-440B-9518-AA4703B71545}" type="slidenum">
              <a:rPr lang="en-US" smtClean="0"/>
              <a:t>45</a:t>
            </a:fld>
            <a:endParaRPr lang="en-US"/>
          </a:p>
        </p:txBody>
      </p:sp>
    </p:spTree>
    <p:extLst>
      <p:ext uri="{BB962C8B-B14F-4D97-AF65-F5344CB8AC3E}">
        <p14:creationId xmlns:p14="http://schemas.microsoft.com/office/powerpoint/2010/main" val="12285478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Catchment area is Region 1 and 2, Region 3 and 4, Region 5 and 6. </a:t>
            </a:r>
          </a:p>
        </p:txBody>
      </p:sp>
      <p:sp>
        <p:nvSpPr>
          <p:cNvPr id="4" name="Slide Number Placeholder 3"/>
          <p:cNvSpPr>
            <a:spLocks noGrp="1"/>
          </p:cNvSpPr>
          <p:nvPr>
            <p:ph type="sldNum" sz="quarter" idx="5"/>
          </p:nvPr>
        </p:nvSpPr>
        <p:spPr/>
        <p:txBody>
          <a:bodyPr/>
          <a:lstStyle/>
          <a:p>
            <a:fld id="{E3DDD076-B8C7-440B-9518-AA4703B71545}" type="slidenum">
              <a:rPr lang="en-US" smtClean="0"/>
              <a:t>7</a:t>
            </a:fld>
            <a:endParaRPr lang="en-US"/>
          </a:p>
        </p:txBody>
      </p:sp>
    </p:spTree>
    <p:extLst>
      <p:ext uri="{BB962C8B-B14F-4D97-AF65-F5344CB8AC3E}">
        <p14:creationId xmlns:p14="http://schemas.microsoft.com/office/powerpoint/2010/main" val="169036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supervised, if possible, parent should be the primary caregiver unless otherwise specifically stated in the referral. For example, if a parent is unable to meet a particular need due to physical limitation of an injury. </a:t>
            </a:r>
            <a:endParaRPr lang="en-US" sz="3200" b="1" dirty="0"/>
          </a:p>
          <a:p>
            <a:r>
              <a:rPr lang="en-US" dirty="0"/>
              <a:t>If monitored is identified, then a referral must include time frame of check-ins</a:t>
            </a:r>
          </a:p>
        </p:txBody>
      </p:sp>
      <p:sp>
        <p:nvSpPr>
          <p:cNvPr id="4" name="Slide Number Placeholder 3"/>
          <p:cNvSpPr>
            <a:spLocks noGrp="1"/>
          </p:cNvSpPr>
          <p:nvPr>
            <p:ph type="sldNum" sz="quarter" idx="5"/>
          </p:nvPr>
        </p:nvSpPr>
        <p:spPr/>
        <p:txBody>
          <a:bodyPr/>
          <a:lstStyle/>
          <a:p>
            <a:fld id="{E3DDD076-B8C7-440B-9518-AA4703B71545}" type="slidenum">
              <a:rPr lang="en-US" smtClean="0"/>
              <a:t>8</a:t>
            </a:fld>
            <a:endParaRPr lang="en-US"/>
          </a:p>
        </p:txBody>
      </p:sp>
    </p:spTree>
    <p:extLst>
      <p:ext uri="{BB962C8B-B14F-4D97-AF65-F5344CB8AC3E}">
        <p14:creationId xmlns:p14="http://schemas.microsoft.com/office/powerpoint/2010/main" val="101825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10</a:t>
            </a:fld>
            <a:endParaRPr lang="en-US"/>
          </a:p>
        </p:txBody>
      </p:sp>
    </p:spTree>
    <p:extLst>
      <p:ext uri="{BB962C8B-B14F-4D97-AF65-F5344CB8AC3E}">
        <p14:creationId xmlns:p14="http://schemas.microsoft.com/office/powerpoint/2010/main" val="3217740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Determining Snacks/Meals should be discussed in the intake and what is appropriate to provide during the time frame for a visit. For example, if a visit is from 10am-12pm and the child typically eats lunch at 11, the parent should provide a meal instead of a snack. There are times, such as long visits, where both might be needed. </a:t>
            </a:r>
          </a:p>
        </p:txBody>
      </p:sp>
      <p:sp>
        <p:nvSpPr>
          <p:cNvPr id="4" name="Slide Number Placeholder 3"/>
          <p:cNvSpPr>
            <a:spLocks noGrp="1"/>
          </p:cNvSpPr>
          <p:nvPr>
            <p:ph type="sldNum" sz="quarter" idx="5"/>
          </p:nvPr>
        </p:nvSpPr>
        <p:spPr/>
        <p:txBody>
          <a:bodyPr/>
          <a:lstStyle/>
          <a:p>
            <a:fld id="{E3DDD076-B8C7-440B-9518-AA4703B71545}" type="slidenum">
              <a:rPr lang="en-US" smtClean="0"/>
              <a:t>11</a:t>
            </a:fld>
            <a:endParaRPr lang="en-US"/>
          </a:p>
        </p:txBody>
      </p:sp>
    </p:spTree>
    <p:extLst>
      <p:ext uri="{BB962C8B-B14F-4D97-AF65-F5344CB8AC3E}">
        <p14:creationId xmlns:p14="http://schemas.microsoft.com/office/powerpoint/2010/main" val="90022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supervisor to service worker ratio is 1:8</a:t>
            </a:r>
          </a:p>
          <a:p>
            <a:r>
              <a:rPr lang="en-US" sz="1800" b="0" i="0" u="none" strike="noStrike" baseline="0" dirty="0">
                <a:solidFill>
                  <a:srgbClr val="000000"/>
                </a:solidFill>
                <a:latin typeface="Arial" panose="020B0604020202020204" pitchFamily="34" charset="0"/>
              </a:rPr>
              <a:t>At a minimum, the practice supervisor shall provide supervision on a hundred (100) percent of the staff’s cases each month. Supervision shall address key elements of the service, that shall include and are not limited to: </a:t>
            </a:r>
          </a:p>
          <a:p>
            <a:r>
              <a:rPr lang="en-US" sz="1800" b="0" i="0" u="none" strike="noStrike" baseline="0" dirty="0">
                <a:solidFill>
                  <a:srgbClr val="000000"/>
                </a:solidFill>
                <a:latin typeface="Arial" panose="020B0604020202020204" pitchFamily="34" charset="0"/>
              </a:rPr>
              <a:t>(1) Timely input of all reports in Sprout as required in the Statements of Work; </a:t>
            </a:r>
          </a:p>
          <a:p>
            <a:r>
              <a:rPr lang="en-US" sz="1800" b="0" i="0" u="none" strike="noStrike" baseline="0" dirty="0">
                <a:solidFill>
                  <a:srgbClr val="000000"/>
                </a:solidFill>
                <a:latin typeface="Arial" panose="020B0604020202020204" pitchFamily="34" charset="0"/>
              </a:rPr>
              <a:t>(2) Maintaining safety and proper supervision levels in visits; </a:t>
            </a:r>
          </a:p>
          <a:p>
            <a:r>
              <a:rPr lang="en-US" sz="1800" b="0" i="0" u="none" strike="noStrike" baseline="0" dirty="0">
                <a:solidFill>
                  <a:srgbClr val="000000"/>
                </a:solidFill>
                <a:latin typeface="Arial" panose="020B0604020202020204" pitchFamily="34" charset="0"/>
              </a:rPr>
              <a:t>(3) Parent, caregiver and provider confidentiality; </a:t>
            </a:r>
          </a:p>
          <a:p>
            <a:r>
              <a:rPr lang="en-US" sz="1800" b="0" i="0" u="none" strike="noStrike" baseline="0" dirty="0">
                <a:solidFill>
                  <a:srgbClr val="000000"/>
                </a:solidFill>
                <a:latin typeface="Arial" panose="020B0604020202020204" pitchFamily="34" charset="0"/>
              </a:rPr>
              <a:t>(4) The quality of the visit; </a:t>
            </a:r>
          </a:p>
          <a:p>
            <a:r>
              <a:rPr lang="en-US" sz="1800" b="0" i="0" u="none" strike="noStrike" baseline="0" dirty="0">
                <a:solidFill>
                  <a:srgbClr val="000000"/>
                </a:solidFill>
                <a:latin typeface="Arial" panose="020B0604020202020204" pitchFamily="34" charset="0"/>
              </a:rPr>
              <a:t>(5) Concerns regarding the visit; </a:t>
            </a:r>
          </a:p>
          <a:p>
            <a:r>
              <a:rPr lang="en-US" sz="1800" b="0" i="0" u="none" strike="noStrike" baseline="0" dirty="0">
                <a:solidFill>
                  <a:srgbClr val="000000"/>
                </a:solidFill>
                <a:latin typeface="Arial" panose="020B0604020202020204" pitchFamily="34" charset="0"/>
              </a:rPr>
              <a:t>(6) Appropriate response to safety and other risks; </a:t>
            </a:r>
          </a:p>
          <a:p>
            <a:r>
              <a:rPr lang="en-US" sz="1800" b="0" i="0" u="none" strike="noStrike" baseline="0" dirty="0">
                <a:solidFill>
                  <a:srgbClr val="000000"/>
                </a:solidFill>
                <a:latin typeface="Arial" panose="020B0604020202020204" pitchFamily="34" charset="0"/>
              </a:rPr>
              <a:t>(7) Trauma informed; </a:t>
            </a:r>
          </a:p>
          <a:p>
            <a:r>
              <a:rPr lang="en-US" sz="1800" b="0" i="0" u="none" strike="noStrike" baseline="0" dirty="0">
                <a:solidFill>
                  <a:srgbClr val="000000"/>
                </a:solidFill>
                <a:latin typeface="Arial" panose="020B0604020202020204" pitchFamily="34" charset="0"/>
              </a:rPr>
              <a:t>(8) Engagement strategies; </a:t>
            </a:r>
          </a:p>
          <a:p>
            <a:r>
              <a:rPr lang="en-US" sz="1800" b="0" i="0" u="none" strike="noStrike" baseline="0" dirty="0">
                <a:solidFill>
                  <a:srgbClr val="000000"/>
                </a:solidFill>
                <a:latin typeface="Arial" panose="020B0604020202020204" pitchFamily="34" charset="0"/>
              </a:rPr>
              <a:t>(9) Maintaining professional boundaries with families; </a:t>
            </a:r>
          </a:p>
          <a:p>
            <a:r>
              <a:rPr lang="en-US" sz="1800" b="0" i="0" u="none" strike="noStrike" baseline="0" dirty="0">
                <a:solidFill>
                  <a:srgbClr val="000000"/>
                </a:solidFill>
                <a:latin typeface="Arial" panose="020B0604020202020204" pitchFamily="34" charset="0"/>
              </a:rPr>
              <a:t>(10) Changes needed for the next visit; and </a:t>
            </a:r>
          </a:p>
          <a:p>
            <a:r>
              <a:rPr lang="en-US" sz="1800" b="0" i="0" u="none" strike="noStrike" baseline="0" dirty="0">
                <a:solidFill>
                  <a:srgbClr val="000000"/>
                </a:solidFill>
                <a:latin typeface="Arial" panose="020B0604020202020204" pitchFamily="34" charset="0"/>
              </a:rPr>
              <a:t>(11) Culturally responsive with the families and how these are being addressed. </a:t>
            </a:r>
          </a:p>
          <a:p>
            <a:r>
              <a:rPr lang="en-US" sz="1800" b="0" i="0" u="none" strike="noStrike" baseline="0" dirty="0">
                <a:solidFill>
                  <a:srgbClr val="000000"/>
                </a:solidFill>
                <a:latin typeface="Arial" panose="020B0604020202020204" pitchFamily="34" charset="0"/>
              </a:rPr>
              <a:t>d. Supervision shall include all elements of services delivered under Family Time. </a:t>
            </a:r>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13</a:t>
            </a:fld>
            <a:endParaRPr lang="en-US"/>
          </a:p>
        </p:txBody>
      </p:sp>
    </p:spTree>
    <p:extLst>
      <p:ext uri="{BB962C8B-B14F-4D97-AF65-F5344CB8AC3E}">
        <p14:creationId xmlns:p14="http://schemas.microsoft.com/office/powerpoint/2010/main" val="3134345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Program Manager ratio to service worker is 1:16</a:t>
            </a:r>
          </a:p>
          <a:p>
            <a:endParaRPr lang="en-US" dirty="0"/>
          </a:p>
          <a:p>
            <a:r>
              <a:rPr lang="en-US" sz="1800" b="0" i="0" u="none" strike="noStrike" baseline="0" dirty="0">
                <a:solidFill>
                  <a:srgbClr val="000000"/>
                </a:solidFill>
                <a:latin typeface="Arial" panose="020B0604020202020204" pitchFamily="34" charset="0"/>
              </a:rPr>
              <a:t>(a) Expected Service Outcomes </a:t>
            </a:r>
          </a:p>
          <a:p>
            <a:r>
              <a:rPr lang="en-US" sz="1800" b="0" i="0" u="none" strike="noStrike" baseline="0" dirty="0">
                <a:solidFill>
                  <a:srgbClr val="000000"/>
                </a:solidFill>
                <a:latin typeface="Arial" panose="020B0604020202020204" pitchFamily="34" charset="0"/>
              </a:rPr>
              <a:t>i. Client engagement with delivered service. </a:t>
            </a:r>
          </a:p>
          <a:p>
            <a:r>
              <a:rPr lang="en-US" sz="1800" b="0" i="0" u="none" strike="noStrike" baseline="0" dirty="0">
                <a:solidFill>
                  <a:srgbClr val="000000"/>
                </a:solidFill>
                <a:latin typeface="Arial" panose="020B0604020202020204" pitchFamily="34" charset="0"/>
              </a:rPr>
              <a:t>ii. Improvement of parental engagement with their child(ren) as a result of the services. </a:t>
            </a:r>
          </a:p>
          <a:p>
            <a:r>
              <a:rPr lang="en-US" sz="1800" b="0" i="0" u="none" strike="noStrike" baseline="0" dirty="0">
                <a:solidFill>
                  <a:srgbClr val="000000"/>
                </a:solidFill>
                <a:latin typeface="Arial" panose="020B0604020202020204" pitchFamily="34" charset="0"/>
              </a:rPr>
              <a:t>iii. Reduction in missed/no shows and cancelled visits. </a:t>
            </a:r>
          </a:p>
          <a:p>
            <a:r>
              <a:rPr lang="en-US" sz="1800" b="0" i="0" u="none" strike="noStrike" baseline="0" dirty="0">
                <a:solidFill>
                  <a:srgbClr val="000000"/>
                </a:solidFill>
                <a:latin typeface="Arial" panose="020B0604020202020204" pitchFamily="34" charset="0"/>
              </a:rPr>
              <a:t>(b) Trauma Informed </a:t>
            </a:r>
          </a:p>
          <a:p>
            <a:r>
              <a:rPr lang="en-US" sz="1800" b="0" i="0" u="none" strike="noStrike" baseline="0" dirty="0">
                <a:solidFill>
                  <a:srgbClr val="000000"/>
                </a:solidFill>
                <a:latin typeface="Arial" panose="020B0604020202020204" pitchFamily="34" charset="0"/>
              </a:rPr>
              <a:t>i. All services delivered under this Contract are required to use a Trauma Informed Approach that, wherever possible, focuses on the success of the families and does not define families by their failures. </a:t>
            </a:r>
          </a:p>
          <a:p>
            <a:r>
              <a:rPr lang="en-US" sz="1800" b="0" i="0" u="none" strike="noStrike" baseline="0" dirty="0">
                <a:solidFill>
                  <a:srgbClr val="000000"/>
                </a:solidFill>
                <a:latin typeface="Arial" panose="020B0604020202020204" pitchFamily="34" charset="0"/>
              </a:rPr>
              <a:t>ii. Services to families require clear culturally relevant efforts towards engagement and understanding of the family’s strengths and needs. </a:t>
            </a:r>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14</a:t>
            </a:fld>
            <a:endParaRPr lang="en-US"/>
          </a:p>
        </p:txBody>
      </p:sp>
    </p:spTree>
    <p:extLst>
      <p:ext uri="{BB962C8B-B14F-4D97-AF65-F5344CB8AC3E}">
        <p14:creationId xmlns:p14="http://schemas.microsoft.com/office/powerpoint/2010/main" val="1634109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dirty="0"/>
              <a:t>Title</a:t>
            </a:r>
          </a:p>
        </p:txBody>
      </p:sp>
      <p:sp>
        <p:nvSpPr>
          <p:cNvPr id="3" name="Subtitle 2"/>
          <p:cNvSpPr>
            <a:spLocks noGrp="1"/>
          </p:cNvSpPr>
          <p:nvPr>
            <p:ph type="subTitle" idx="1" hasCustomPrompt="1"/>
          </p:nvPr>
        </p:nvSpPr>
        <p:spPr>
          <a:xfrm>
            <a:off x="1524000" y="3602038"/>
            <a:ext cx="9144000" cy="410125"/>
          </a:xfrm>
        </p:spPr>
        <p:txBody>
          <a:bodyPr/>
          <a:lstStyle>
            <a:lvl1pPr marL="0" indent="0" algn="ctr">
              <a:buNone/>
              <a:defRPr sz="2400">
                <a:solidFill>
                  <a:schemeClr val="bg2">
                    <a:lumMod val="10000"/>
                  </a:schemeClr>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Location</a:t>
            </a:r>
          </a:p>
        </p:txBody>
      </p:sp>
      <p:sp>
        <p:nvSpPr>
          <p:cNvPr id="17" name="TextBox 16"/>
          <p:cNvSpPr txBox="1"/>
          <p:nvPr userDrawn="1"/>
        </p:nvSpPr>
        <p:spPr>
          <a:xfrm>
            <a:off x="3797559" y="4943993"/>
            <a:ext cx="4516017" cy="369332"/>
          </a:xfrm>
          <a:prstGeom prst="rect">
            <a:avLst/>
          </a:prstGeom>
          <a:noFill/>
        </p:spPr>
        <p:txBody>
          <a:bodyPr wrap="square" rtlCol="0">
            <a:spAutoFit/>
          </a:bodyPr>
          <a:lstStyle/>
          <a:p>
            <a:pPr algn="ctr"/>
            <a:r>
              <a:rPr lang="en-US" dirty="0">
                <a:solidFill>
                  <a:schemeClr val="tx2"/>
                </a:solidFill>
                <a:hlinkClick r:id="rId2"/>
              </a:rPr>
              <a:t>www.dcyf.wa.gov</a:t>
            </a:r>
            <a:endParaRPr lang="en-US" dirty="0">
              <a:solidFill>
                <a:schemeClr val="tx2"/>
              </a:solidFill>
            </a:endParaRPr>
          </a:p>
        </p:txBody>
      </p:sp>
      <p:pic>
        <p:nvPicPr>
          <p:cNvPr id="4" name="Picture 3" title="The Washington State Department of Children, Youth &amp; Familie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 y="5495731"/>
            <a:ext cx="12198096" cy="1362448"/>
          </a:xfrm>
          <a:prstGeom prst="rect">
            <a:avLst/>
          </a:prstGeom>
        </p:spPr>
      </p:pic>
    </p:spTree>
    <p:extLst>
      <p:ext uri="{BB962C8B-B14F-4D97-AF65-F5344CB8AC3E}">
        <p14:creationId xmlns:p14="http://schemas.microsoft.com/office/powerpoint/2010/main" val="225627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en-US" dirty="0"/>
              <a:t>Title</a:t>
            </a:r>
          </a:p>
        </p:txBody>
      </p:sp>
      <p:sp>
        <p:nvSpPr>
          <p:cNvPr id="3" name="Picture Placeholder 2"/>
          <p:cNvSpPr>
            <a:spLocks noGrp="1"/>
          </p:cNvSpPr>
          <p:nvPr>
            <p:ph type="pic" idx="1" hasCustomPrompt="1"/>
          </p:nvPr>
        </p:nvSpPr>
        <p:spPr>
          <a:xfrm>
            <a:off x="5183188" y="987425"/>
            <a:ext cx="6172200" cy="455495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Text</a:t>
            </a:r>
          </a:p>
        </p:txBody>
      </p:sp>
      <p:sp>
        <p:nvSpPr>
          <p:cNvPr id="4" name="Text Placeholder 3"/>
          <p:cNvSpPr>
            <a:spLocks noGrp="1"/>
          </p:cNvSpPr>
          <p:nvPr>
            <p:ph type="body" sz="half" idx="2" hasCustomPrompt="1"/>
          </p:nvPr>
        </p:nvSpPr>
        <p:spPr>
          <a:xfrm>
            <a:off x="839788" y="2057400"/>
            <a:ext cx="3932237" cy="34849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0"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317588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1663539"/>
            <a:ext cx="10515600" cy="387228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9"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309292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0" y="365125"/>
            <a:ext cx="2628900" cy="5137751"/>
          </a:xfrm>
        </p:spPr>
        <p:txBody>
          <a:bodyPr vert="eaVert"/>
          <a:lstStyle>
            <a:lvl1pPr>
              <a:defRPr/>
            </a:lvl1pPr>
          </a:lstStyle>
          <a:p>
            <a:r>
              <a:rPr lang="en-US" dirty="0"/>
              <a:t>Title</a:t>
            </a:r>
          </a:p>
        </p:txBody>
      </p:sp>
      <p:sp>
        <p:nvSpPr>
          <p:cNvPr id="3" name="Vertical Text Placeholder 2"/>
          <p:cNvSpPr>
            <a:spLocks noGrp="1"/>
          </p:cNvSpPr>
          <p:nvPr>
            <p:ph type="body" orient="vert" idx="1"/>
          </p:nvPr>
        </p:nvSpPr>
        <p:spPr>
          <a:xfrm>
            <a:off x="838200" y="365125"/>
            <a:ext cx="7734300" cy="5137751"/>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1795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NEW">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6" name="Content Placeholder 2"/>
          <p:cNvSpPr>
            <a:spLocks noGrp="1"/>
          </p:cNvSpPr>
          <p:nvPr>
            <p:ph idx="1" hasCustomPrompt="1"/>
          </p:nvPr>
        </p:nvSpPr>
        <p:spPr>
          <a:xfrm>
            <a:off x="838200" y="1649247"/>
            <a:ext cx="10515600" cy="3886580"/>
          </a:xfrm>
        </p:spPr>
        <p:txBody>
          <a:bodyPr/>
          <a:lstStyle>
            <a:lvl1pPr>
              <a:defRPr/>
            </a:lvl1pPr>
            <a:lvl2pPr>
              <a:defRPr/>
            </a:lvl2pPr>
          </a:lstStyle>
          <a:p>
            <a:pPr lvl="0"/>
            <a:r>
              <a:rPr lang="en-US" dirty="0"/>
              <a:t>Text</a:t>
            </a:r>
          </a:p>
          <a:p>
            <a:pPr lvl="1"/>
            <a:r>
              <a:rPr lang="en-US" dirty="0"/>
              <a:t>Text</a:t>
            </a:r>
          </a:p>
        </p:txBody>
      </p:sp>
      <p:sp>
        <p:nvSpPr>
          <p:cNvPr id="7"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3448721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009521"/>
            <a:ext cx="10515600" cy="2852737"/>
          </a:xfrm>
        </p:spPr>
        <p:txBody>
          <a:bodyPr anchor="b">
            <a:normAutofit/>
          </a:bodyPr>
          <a:lstStyle>
            <a:lvl1pPr algn="ctr">
              <a:defRPr sz="4000"/>
            </a:lvl1pPr>
          </a:lstStyle>
          <a:p>
            <a:r>
              <a:rPr lang="en-US" dirty="0"/>
              <a:t>Title</a:t>
            </a:r>
          </a:p>
        </p:txBody>
      </p:sp>
      <p:sp>
        <p:nvSpPr>
          <p:cNvPr id="3" name="Text Placeholder 2"/>
          <p:cNvSpPr>
            <a:spLocks noGrp="1"/>
          </p:cNvSpPr>
          <p:nvPr>
            <p:ph type="body" idx="1" hasCustomPrompt="1"/>
          </p:nvPr>
        </p:nvSpPr>
        <p:spPr>
          <a:xfrm>
            <a:off x="831850" y="3889246"/>
            <a:ext cx="10515600" cy="1500187"/>
          </a:xfrm>
        </p:spPr>
        <p:txBody>
          <a:bodyPr/>
          <a:lstStyle>
            <a:lvl1pPr marL="0" indent="0">
              <a:buNone/>
              <a:defRPr sz="2400">
                <a:solidFill>
                  <a:schemeClr val="bg2">
                    <a:lumMod val="1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Text</a:t>
            </a:r>
          </a:p>
        </p:txBody>
      </p:sp>
      <p:sp>
        <p:nvSpPr>
          <p:cNvPr id="9"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49594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838200" y="1649247"/>
            <a:ext cx="5181600" cy="3853629"/>
          </a:xfrm>
        </p:spPr>
        <p:txBody>
          <a:bodyPr/>
          <a:lstStyle>
            <a:lvl1pPr marL="0" indent="0">
              <a:buNone/>
              <a:defRPr/>
            </a:lvl1pPr>
            <a:lvl2pPr>
              <a:defRPr/>
            </a:lvl2pPr>
          </a:lstStyle>
          <a:p>
            <a:pPr lvl="0"/>
            <a:r>
              <a:rPr lang="en-US" dirty="0"/>
              <a:t>Text</a:t>
            </a:r>
          </a:p>
          <a:p>
            <a:pPr lvl="1"/>
            <a:r>
              <a:rPr lang="en-US" dirty="0"/>
              <a:t>Text</a:t>
            </a:r>
          </a:p>
        </p:txBody>
      </p:sp>
      <p:sp>
        <p:nvSpPr>
          <p:cNvPr id="4" name="Content Placeholder 3"/>
          <p:cNvSpPr>
            <a:spLocks noGrp="1"/>
          </p:cNvSpPr>
          <p:nvPr>
            <p:ph sz="half" idx="2" hasCustomPrompt="1"/>
          </p:nvPr>
        </p:nvSpPr>
        <p:spPr>
          <a:xfrm>
            <a:off x="6172200" y="1649247"/>
            <a:ext cx="5181600" cy="3853629"/>
          </a:xfrm>
        </p:spPr>
        <p:txBody>
          <a:bodyPr/>
          <a:lstStyle>
            <a:lvl1pPr marL="0" indent="0">
              <a:buFont typeface="Arial" panose="020B0604020202020204" pitchFamily="34" charset="0"/>
              <a:buNone/>
              <a:defRPr/>
            </a:lvl1pPr>
            <a:lvl2pPr>
              <a:defRPr/>
            </a:lvl2pPr>
          </a:lstStyle>
          <a:p>
            <a:pPr lvl="0"/>
            <a:r>
              <a:rPr lang="en-US" dirty="0"/>
              <a:t>Text</a:t>
            </a:r>
          </a:p>
          <a:p>
            <a:pPr lvl="1"/>
            <a:r>
              <a:rPr lang="en-US" dirty="0"/>
              <a:t>Text</a:t>
            </a:r>
          </a:p>
        </p:txBody>
      </p:sp>
      <p:sp>
        <p:nvSpPr>
          <p:cNvPr id="11"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10"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146867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839788" y="1649247"/>
            <a:ext cx="5157787" cy="855828"/>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Header</a:t>
            </a:r>
          </a:p>
        </p:txBody>
      </p:sp>
      <p:sp>
        <p:nvSpPr>
          <p:cNvPr id="4" name="Content Placeholder 3"/>
          <p:cNvSpPr>
            <a:spLocks noGrp="1"/>
          </p:cNvSpPr>
          <p:nvPr>
            <p:ph sz="half" idx="2" hasCustomPrompt="1"/>
          </p:nvPr>
        </p:nvSpPr>
        <p:spPr>
          <a:xfrm>
            <a:off x="839788" y="2505075"/>
            <a:ext cx="5157787" cy="2964849"/>
          </a:xfrm>
        </p:spPr>
        <p:txBody>
          <a:bodyPr/>
          <a:lstStyle>
            <a:lvl1pPr>
              <a:defRPr/>
            </a:lvl1pPr>
          </a:lstStyle>
          <a:p>
            <a:pPr lvl="0"/>
            <a:r>
              <a:rPr lang="en-US" dirty="0"/>
              <a:t>Text</a:t>
            </a:r>
          </a:p>
        </p:txBody>
      </p:sp>
      <p:sp>
        <p:nvSpPr>
          <p:cNvPr id="5" name="Text Placeholder 4"/>
          <p:cNvSpPr>
            <a:spLocks noGrp="1"/>
          </p:cNvSpPr>
          <p:nvPr>
            <p:ph type="body" sz="quarter" idx="3" hasCustomPrompt="1"/>
          </p:nvPr>
        </p:nvSpPr>
        <p:spPr>
          <a:xfrm>
            <a:off x="6172200" y="1649247"/>
            <a:ext cx="5183188" cy="855828"/>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Header</a:t>
            </a:r>
          </a:p>
        </p:txBody>
      </p:sp>
      <p:sp>
        <p:nvSpPr>
          <p:cNvPr id="6" name="Content Placeholder 5"/>
          <p:cNvSpPr>
            <a:spLocks noGrp="1"/>
          </p:cNvSpPr>
          <p:nvPr>
            <p:ph sz="quarter" idx="4" hasCustomPrompt="1"/>
          </p:nvPr>
        </p:nvSpPr>
        <p:spPr>
          <a:xfrm>
            <a:off x="6172200" y="2505074"/>
            <a:ext cx="5183188" cy="2964849"/>
          </a:xfrm>
        </p:spPr>
        <p:txBody>
          <a:bodyPr/>
          <a:lstStyle>
            <a:lvl1pPr>
              <a:defRPr/>
            </a:lvl1pPr>
          </a:lstStyle>
          <a:p>
            <a:pPr lvl="0"/>
            <a:r>
              <a:rPr lang="en-US" dirty="0"/>
              <a:t>Text</a:t>
            </a:r>
          </a:p>
        </p:txBody>
      </p:sp>
      <p:sp>
        <p:nvSpPr>
          <p:cNvPr id="13"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12" name="Footer Placeholder 4"/>
          <p:cNvSpPr>
            <a:spLocks noGrp="1"/>
          </p:cNvSpPr>
          <p:nvPr>
            <p:ph type="ftr" sz="quarter" idx="10"/>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586273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8"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5602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cxnSp>
        <p:nvCxnSpPr>
          <p:cNvPr id="6" name="Straight Connector 5"/>
          <p:cNvCxnSpPr/>
          <p:nvPr userDrawn="1"/>
        </p:nvCxnSpPr>
        <p:spPr>
          <a:xfrm>
            <a:off x="838200" y="5703073"/>
            <a:ext cx="10538256" cy="0"/>
          </a:xfrm>
          <a:prstGeom prst="line">
            <a:avLst/>
          </a:prstGeom>
        </p:spPr>
        <p:style>
          <a:lnRef idx="1">
            <a:schemeClr val="dk1"/>
          </a:lnRef>
          <a:fillRef idx="0">
            <a:schemeClr val="dk1"/>
          </a:fillRef>
          <a:effectRef idx="0">
            <a:schemeClr val="dk1"/>
          </a:effectRef>
          <a:fontRef idx="minor">
            <a:schemeClr val="tx1"/>
          </a:fontRef>
        </p:style>
      </p:cxnSp>
      <p:sp>
        <p:nvSpPr>
          <p:cNvPr id="9"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8"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41647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1702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181600" y="1649247"/>
            <a:ext cx="6172200" cy="37811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Text</a:t>
            </a:r>
          </a:p>
          <a:p>
            <a:pPr lvl="1"/>
            <a:r>
              <a:rPr lang="en-US" dirty="0"/>
              <a:t>Text</a:t>
            </a:r>
          </a:p>
        </p:txBody>
      </p:sp>
      <p:sp>
        <p:nvSpPr>
          <p:cNvPr id="4" name="Text Placeholder 3"/>
          <p:cNvSpPr>
            <a:spLocks noGrp="1"/>
          </p:cNvSpPr>
          <p:nvPr>
            <p:ph type="body" sz="half" idx="2" hasCustomPrompt="1"/>
          </p:nvPr>
        </p:nvSpPr>
        <p:spPr>
          <a:xfrm>
            <a:off x="839788" y="1649247"/>
            <a:ext cx="3932237" cy="37811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2"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11"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52041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dcyf.wa.gov/"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371020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4"/>
          </p:nvPr>
        </p:nvSpPr>
        <p:spPr>
          <a:xfrm>
            <a:off x="11541966" y="6170638"/>
            <a:ext cx="326215" cy="322207"/>
          </a:xfrm>
          <a:prstGeom prst="rect">
            <a:avLst/>
          </a:prstGeom>
        </p:spPr>
        <p:txBody>
          <a:bodyPr lIns="0" tIns="0" rIns="0" bIns="0" anchor="ctr" anchorCtr="0"/>
          <a:lstStyle>
            <a:lvl1pPr algn="r">
              <a:defRPr sz="1200">
                <a:solidFill>
                  <a:schemeClr val="bg1"/>
                </a:solidFill>
              </a:defRPr>
            </a:lvl1pPr>
          </a:lstStyle>
          <a:p>
            <a:fld id="{55580BBE-2B6C-4CEF-A856-D19FE1B75654}" type="slidenum">
              <a:rPr lang="en-US" smtClean="0"/>
              <a:pPr/>
              <a:t>‹#›</a:t>
            </a:fld>
            <a:endParaRPr lang="en-US" dirty="0"/>
          </a:p>
        </p:txBody>
      </p:sp>
      <p:pic>
        <p:nvPicPr>
          <p:cNvPr id="5" name="Picture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 y="5760720"/>
            <a:ext cx="12198096" cy="1097280"/>
          </a:xfrm>
          <a:prstGeom prst="rect">
            <a:avLst/>
          </a:prstGeom>
        </p:spPr>
      </p:pic>
      <p:sp>
        <p:nvSpPr>
          <p:cNvPr id="11"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15"/>
              </a:rPr>
              <a:t>www.dcyf.wa.gov</a:t>
            </a:r>
            <a:endParaRPr lang="en-US" dirty="0"/>
          </a:p>
        </p:txBody>
      </p:sp>
      <p:sp>
        <p:nvSpPr>
          <p:cNvPr id="18" name="Slide Number Placeholder 2"/>
          <p:cNvSpPr txBox="1">
            <a:spLocks/>
          </p:cNvSpPr>
          <p:nvPr userDrawn="1"/>
        </p:nvSpPr>
        <p:spPr>
          <a:xfrm>
            <a:off x="11541966" y="6192404"/>
            <a:ext cx="478615" cy="32220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5580BBE-2B6C-4CEF-A856-D19FE1B75654}" type="slidenum">
              <a:rPr lang="en-US" sz="1200" smtClean="0">
                <a:solidFill>
                  <a:schemeClr val="bg1"/>
                </a:solidFill>
              </a:rPr>
              <a:pPr algn="ctr"/>
              <a:t>‹#›</a:t>
            </a:fld>
            <a:endParaRPr lang="en-US" sz="1200" dirty="0">
              <a:solidFill>
                <a:schemeClr val="bg1"/>
              </a:solidFill>
            </a:endParaRPr>
          </a:p>
        </p:txBody>
      </p:sp>
    </p:spTree>
    <p:extLst>
      <p:ext uri="{BB962C8B-B14F-4D97-AF65-F5344CB8AC3E}">
        <p14:creationId xmlns:p14="http://schemas.microsoft.com/office/powerpoint/2010/main" val="407616461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2" r:id="rId4"/>
    <p:sldLayoutId id="2147483653" r:id="rId5"/>
    <p:sldLayoutId id="2147483654" r:id="rId6"/>
    <p:sldLayoutId id="2147483660" r:id="rId7"/>
    <p:sldLayoutId id="2147483655" r:id="rId8"/>
    <p:sldLayoutId id="2147483656" r:id="rId9"/>
    <p:sldLayoutId id="2147483657" r:id="rId10"/>
    <p:sldLayoutId id="2147483658" r:id="rId11"/>
    <p:sldLayoutId id="2147483659" r:id="rId12"/>
  </p:sldLayoutIdLst>
  <p:hf hdr="0"/>
  <p:txStyles>
    <p:titleStyle>
      <a:lvl1pPr algn="l" defTabSz="914400" rtl="0" eaLnBrk="1" latinLnBrk="0" hangingPunct="1">
        <a:lnSpc>
          <a:spcPct val="90000"/>
        </a:lnSpc>
        <a:spcBef>
          <a:spcPct val="0"/>
        </a:spcBef>
        <a:buNone/>
        <a:defRPr sz="4000" kern="1200">
          <a:solidFill>
            <a:schemeClr val="tx1"/>
          </a:solidFill>
          <a:latin typeface="+mj-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10000"/>
            </a:schemeClr>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10000"/>
            </a:schemeClr>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10000"/>
            </a:schemeClr>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apps.leg.wa.gov/RCW/default.aspx?cite=46.61.400" TargetMode="External"/><Relationship Id="rId3" Type="http://schemas.openxmlformats.org/officeDocument/2006/relationships/hyperlink" Target="http://www.dcyf.wa.gov/" TargetMode="External"/><Relationship Id="rId7" Type="http://schemas.openxmlformats.org/officeDocument/2006/relationships/hyperlink" Target="http://apps.leg.wa.gov/RCW/default.aspx?cite=46.61.685"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apps.leg.wa.gov/RCW/default.aspx?cite=46.61.687" TargetMode="External"/><Relationship Id="rId5" Type="http://schemas.openxmlformats.org/officeDocument/2006/relationships/hyperlink" Target="http://apps.leg.wa.gov/rcw/default.aspx?cite=46.61.667" TargetMode="External"/><Relationship Id="rId4" Type="http://schemas.openxmlformats.org/officeDocument/2006/relationships/hyperlink" Target="http://www.800bucklup.org/" TargetMode="External"/><Relationship Id="rId9" Type="http://schemas.openxmlformats.org/officeDocument/2006/relationships/hyperlink" Target="http://apps.leg.wa.gov/rcw/default.aspx?cite=46.61.668"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www.dcyf.wa.gov/services/child-welfare-providers/contracted-service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www.youtube.com/watch?v=lmCQUMrbmM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hyperlink" Target="http://www.youtube.com/watch?v=lmCQUMrbmMs"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dcyf.wa.gov/safety/report-abuse" TargetMode="External"/><Relationship Id="rId2" Type="http://schemas.openxmlformats.org/officeDocument/2006/relationships/hyperlink" Target="http://www.dcyf.wa.gov/" TargetMode="External"/><Relationship Id="rId1" Type="http://schemas.openxmlformats.org/officeDocument/2006/relationships/slideLayout" Target="../slideLayouts/slideLayout4.xml"/><Relationship Id="rId4" Type="http://schemas.openxmlformats.org/officeDocument/2006/relationships/hyperlink" Target="http://www.youtube.com/watch?v=wVwOmtWNsXk" TargetMode="External"/></Relationships>
</file>

<file path=ppt/slides/_rels/slide44.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 Id="rId5" Type="http://schemas.openxmlformats.org/officeDocument/2006/relationships/hyperlink" Target="https://securustech.online/#/enroll" TargetMode="External"/><Relationship Id="rId4" Type="http://schemas.openxmlformats.org/officeDocument/2006/relationships/hyperlink" Target="https://doc.wa.gov/corrections/incarceration/visiting/resources.htm#forms"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dcyf.wa.gov/"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chemeClr val="accent1">
                    <a:lumMod val="50000"/>
                  </a:schemeClr>
                </a:solidFill>
                <a:latin typeface="Arial Black" pitchFamily="34" charset="0"/>
              </a:rPr>
              <a:t>Family Time/Sibling Visit</a:t>
            </a:r>
            <a:endParaRPr lang="en-US" dirty="0"/>
          </a:p>
        </p:txBody>
      </p:sp>
      <p:sp>
        <p:nvSpPr>
          <p:cNvPr id="5" name="Subtitle 4"/>
          <p:cNvSpPr>
            <a:spLocks noGrp="1"/>
          </p:cNvSpPr>
          <p:nvPr>
            <p:ph type="subTitle" idx="1"/>
          </p:nvPr>
        </p:nvSpPr>
        <p:spPr/>
        <p:txBody>
          <a:bodyPr>
            <a:normAutofit/>
          </a:bodyPr>
          <a:lstStyle/>
          <a:p>
            <a:pPr>
              <a:lnSpc>
                <a:spcPct val="80000"/>
              </a:lnSpc>
            </a:pPr>
            <a:r>
              <a:rPr lang="en-US" b="1" dirty="0"/>
              <a:t>Pre-Service Training for Contracted Providers </a:t>
            </a:r>
          </a:p>
        </p:txBody>
      </p:sp>
      <p:sp>
        <p:nvSpPr>
          <p:cNvPr id="6" name="Subtitle 2"/>
          <p:cNvSpPr txBox="1">
            <a:spLocks/>
          </p:cNvSpPr>
          <p:nvPr/>
        </p:nvSpPr>
        <p:spPr>
          <a:xfrm>
            <a:off x="1527048" y="4114800"/>
            <a:ext cx="9144000" cy="503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j-lt"/>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j-lt"/>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j-lt"/>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j-lt"/>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endParaRPr lang="en-US" sz="1400" dirty="0"/>
          </a:p>
        </p:txBody>
      </p:sp>
    </p:spTree>
    <p:extLst>
      <p:ext uri="{BB962C8B-B14F-4D97-AF65-F5344CB8AC3E}">
        <p14:creationId xmlns:p14="http://schemas.microsoft.com/office/powerpoint/2010/main" val="2116278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4800" b="1" dirty="0"/>
              <a:t>Roles and Responsibilities</a:t>
            </a:r>
            <a:br>
              <a:rPr lang="en-US" sz="4800" b="1" dirty="0"/>
            </a:br>
            <a:endParaRPr lang="en-US" sz="4800" b="1" dirty="0"/>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a:bodyPr>
          <a:lstStyle/>
          <a:p>
            <a:pPr marL="571500" indent="-457200">
              <a:buFont typeface="Arial" panose="020B0604020202020204" pitchFamily="34" charset="0"/>
              <a:buChar char="•"/>
            </a:pPr>
            <a:r>
              <a:rPr lang="en-US" dirty="0">
                <a:solidFill>
                  <a:schemeClr val="accent1">
                    <a:lumMod val="50000"/>
                  </a:schemeClr>
                </a:solidFill>
                <a:latin typeface="+mn-lt"/>
              </a:rPr>
              <a:t>Parent</a:t>
            </a:r>
          </a:p>
          <a:p>
            <a:pPr marL="571500" indent="-457200">
              <a:buFont typeface="Arial" panose="020B0604020202020204" pitchFamily="34" charset="0"/>
              <a:buChar char="•"/>
            </a:pPr>
            <a:r>
              <a:rPr lang="en-US" dirty="0">
                <a:solidFill>
                  <a:schemeClr val="accent1">
                    <a:lumMod val="50000"/>
                  </a:schemeClr>
                </a:solidFill>
                <a:latin typeface="+mn-lt"/>
              </a:rPr>
              <a:t>DCYF Social Service Specialist</a:t>
            </a:r>
          </a:p>
          <a:p>
            <a:pPr marL="571500" indent="-457200">
              <a:buFont typeface="Arial" panose="020B0604020202020204" pitchFamily="34" charset="0"/>
              <a:buChar char="•"/>
            </a:pPr>
            <a:r>
              <a:rPr lang="en-US" dirty="0">
                <a:solidFill>
                  <a:schemeClr val="accent1">
                    <a:lumMod val="50000"/>
                  </a:schemeClr>
                </a:solidFill>
                <a:latin typeface="+mn-lt"/>
              </a:rPr>
              <a:t>Family Time Visit Service Worker </a:t>
            </a:r>
          </a:p>
          <a:p>
            <a:pPr marL="571500" indent="-457200">
              <a:buFont typeface="Arial" panose="020B0604020202020204" pitchFamily="34" charset="0"/>
              <a:buChar char="•"/>
            </a:pPr>
            <a:r>
              <a:rPr lang="en-US" dirty="0">
                <a:solidFill>
                  <a:schemeClr val="accent1">
                    <a:lumMod val="50000"/>
                  </a:schemeClr>
                </a:solidFill>
                <a:latin typeface="+mn-lt"/>
              </a:rPr>
              <a:t>Contracted Agency</a:t>
            </a:r>
          </a:p>
          <a:p>
            <a:pPr marL="571500" indent="-457200">
              <a:buFont typeface="Arial" panose="020B0604020202020204" pitchFamily="34" charset="0"/>
              <a:buChar char="•"/>
            </a:pPr>
            <a:r>
              <a:rPr lang="en-US" dirty="0">
                <a:solidFill>
                  <a:schemeClr val="accent1">
                    <a:lumMod val="50000"/>
                  </a:schemeClr>
                </a:solidFill>
                <a:latin typeface="+mn-lt"/>
              </a:rPr>
              <a:t>Caregivers</a:t>
            </a:r>
            <a:endParaRPr lang="en-US" dirty="0">
              <a:solidFill>
                <a:schemeClr val="tx2">
                  <a:lumMod val="50000"/>
                </a:schemeClr>
              </a:solidFill>
              <a:latin typeface="+mn-lt"/>
            </a:endParaRPr>
          </a:p>
        </p:txBody>
      </p:sp>
    </p:spTree>
    <p:extLst>
      <p:ext uri="{BB962C8B-B14F-4D97-AF65-F5344CB8AC3E}">
        <p14:creationId xmlns:p14="http://schemas.microsoft.com/office/powerpoint/2010/main" val="3854178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758200"/>
          </a:xfrm>
        </p:spPr>
        <p:txBody>
          <a:bodyPr>
            <a:normAutofit/>
          </a:bodyPr>
          <a:lstStyle/>
          <a:p>
            <a:r>
              <a:rPr lang="en-US" sz="4300" b="1" dirty="0"/>
              <a:t>Role of the Parent</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116886943"/>
              </p:ext>
            </p:extLst>
          </p:nvPr>
        </p:nvGraphicFramePr>
        <p:xfrm>
          <a:off x="838198" y="1203851"/>
          <a:ext cx="10562198" cy="4148350"/>
        </p:xfrm>
        <a:graphic>
          <a:graphicData uri="http://schemas.openxmlformats.org/drawingml/2006/table">
            <a:tbl>
              <a:tblPr firstRow="1" bandRow="1">
                <a:tableStyleId>{5C22544A-7EE6-4342-B048-85BDC9FD1C3A}</a:tableStyleId>
              </a:tblPr>
              <a:tblGrid>
                <a:gridCol w="5281099">
                  <a:extLst>
                    <a:ext uri="{9D8B030D-6E8A-4147-A177-3AD203B41FA5}">
                      <a16:colId xmlns:a16="http://schemas.microsoft.com/office/drawing/2014/main" val="3447572453"/>
                    </a:ext>
                  </a:extLst>
                </a:gridCol>
                <a:gridCol w="5281099">
                  <a:extLst>
                    <a:ext uri="{9D8B030D-6E8A-4147-A177-3AD203B41FA5}">
                      <a16:colId xmlns:a16="http://schemas.microsoft.com/office/drawing/2014/main" val="1368729510"/>
                    </a:ext>
                  </a:extLst>
                </a:gridCol>
              </a:tblGrid>
              <a:tr h="665283">
                <a:tc>
                  <a:txBody>
                    <a:bodyPr/>
                    <a:lstStyle/>
                    <a:p>
                      <a:r>
                        <a:rPr lang="en-US" dirty="0"/>
                        <a:t>Should:</a:t>
                      </a:r>
                    </a:p>
                  </a:txBody>
                  <a:tcPr/>
                </a:tc>
                <a:tc>
                  <a:txBody>
                    <a:bodyPr/>
                    <a:lstStyle/>
                    <a:p>
                      <a:r>
                        <a:rPr lang="en-US" dirty="0"/>
                        <a:t>Should</a:t>
                      </a:r>
                      <a:r>
                        <a:rPr lang="en-US" baseline="0" dirty="0"/>
                        <a:t> not:</a:t>
                      </a:r>
                      <a:endParaRPr lang="en-US" dirty="0"/>
                    </a:p>
                  </a:txBody>
                  <a:tcPr/>
                </a:tc>
                <a:extLst>
                  <a:ext uri="{0D108BD9-81ED-4DB2-BD59-A6C34878D82A}">
                    <a16:rowId xmlns:a16="http://schemas.microsoft.com/office/drawing/2014/main" val="2193184011"/>
                  </a:ext>
                </a:extLst>
              </a:tr>
              <a:tr h="3483067">
                <a:tc>
                  <a:txBody>
                    <a:bodyPr/>
                    <a:lstStyle/>
                    <a:p>
                      <a:pPr marL="342900" indent="-228600">
                        <a:buFont typeface="Arial" pitchFamily="34" charset="0"/>
                        <a:buChar char="•"/>
                      </a:pPr>
                      <a:r>
                        <a:rPr lang="en-US" sz="1800" dirty="0">
                          <a:solidFill>
                            <a:schemeClr val="tx2">
                              <a:lumMod val="50000"/>
                            </a:schemeClr>
                          </a:solidFill>
                        </a:rPr>
                        <a:t>Meet the child's basic physical and well-being needs.</a:t>
                      </a:r>
                    </a:p>
                    <a:p>
                      <a:pPr marL="342900" indent="-228600">
                        <a:buFont typeface="Arial" pitchFamily="34" charset="0"/>
                        <a:buChar char="•"/>
                      </a:pPr>
                      <a:r>
                        <a:rPr lang="en-US" sz="1800" dirty="0">
                          <a:solidFill>
                            <a:schemeClr val="tx2">
                              <a:lumMod val="50000"/>
                            </a:schemeClr>
                          </a:solidFill>
                        </a:rPr>
                        <a:t>Provide snacks/meals and activities</a:t>
                      </a:r>
                      <a:r>
                        <a:rPr lang="en-US" sz="1800" baseline="0" dirty="0">
                          <a:solidFill>
                            <a:schemeClr val="tx2">
                              <a:lumMod val="50000"/>
                            </a:schemeClr>
                          </a:solidFill>
                        </a:rPr>
                        <a:t> during the family time/sibling visit.</a:t>
                      </a:r>
                    </a:p>
                    <a:p>
                      <a:pPr marL="342900" indent="-228600">
                        <a:buFont typeface="Arial" pitchFamily="34" charset="0"/>
                        <a:buChar char="•"/>
                      </a:pPr>
                      <a:r>
                        <a:rPr lang="en-US" sz="1800" dirty="0">
                          <a:solidFill>
                            <a:schemeClr val="tx2">
                              <a:lumMod val="50000"/>
                            </a:schemeClr>
                          </a:solidFill>
                        </a:rPr>
                        <a:t>Redirect the child.</a:t>
                      </a:r>
                    </a:p>
                    <a:p>
                      <a:pPr marL="342900" indent="-228600">
                        <a:buFont typeface="Arial" pitchFamily="34" charset="0"/>
                        <a:buChar char="•"/>
                      </a:pPr>
                      <a:r>
                        <a:rPr lang="en-US" sz="1800" dirty="0">
                          <a:solidFill>
                            <a:schemeClr val="tx2">
                              <a:lumMod val="50000"/>
                            </a:schemeClr>
                          </a:solidFill>
                        </a:rPr>
                        <a:t>Engage the child in an activity</a:t>
                      </a:r>
                      <a:r>
                        <a:rPr lang="en-US" sz="1800" baseline="0" dirty="0">
                          <a:solidFill>
                            <a:schemeClr val="tx2">
                              <a:lumMod val="50000"/>
                            </a:schemeClr>
                          </a:solidFill>
                        </a:rPr>
                        <a:t> </a:t>
                      </a:r>
                      <a:r>
                        <a:rPr lang="en-US" sz="1800" dirty="0">
                          <a:solidFill>
                            <a:schemeClr val="tx2">
                              <a:lumMod val="50000"/>
                            </a:schemeClr>
                          </a:solidFill>
                        </a:rPr>
                        <a:t>(read, play games).</a:t>
                      </a:r>
                    </a:p>
                    <a:p>
                      <a:pPr marL="342900" indent="-228600">
                        <a:buFont typeface="Arial" pitchFamily="34" charset="0"/>
                        <a:buChar char="•"/>
                      </a:pPr>
                      <a:r>
                        <a:rPr lang="en-US" sz="1800" dirty="0">
                          <a:solidFill>
                            <a:schemeClr val="tx2">
                              <a:lumMod val="50000"/>
                            </a:schemeClr>
                          </a:solidFill>
                        </a:rPr>
                        <a:t>Give time outs or use other skills learned in DCYF provided parenting interventions.</a:t>
                      </a:r>
                    </a:p>
                    <a:p>
                      <a:pPr marL="342900" indent="-228600">
                        <a:buFont typeface="Arial" pitchFamily="34" charset="0"/>
                        <a:buChar char="•"/>
                      </a:pPr>
                      <a:r>
                        <a:rPr lang="en-US" sz="1800" dirty="0">
                          <a:solidFill>
                            <a:schemeClr val="tx2">
                              <a:lumMod val="50000"/>
                            </a:schemeClr>
                          </a:solidFill>
                        </a:rPr>
                        <a:t>Explain to the child why their behavior was wrong and give a positive alternative.  </a:t>
                      </a:r>
                    </a:p>
                    <a:p>
                      <a:endParaRPr lang="en-US" dirty="0"/>
                    </a:p>
                  </a:txBody>
                  <a:tcPr/>
                </a:tc>
                <a:tc>
                  <a:txBody>
                    <a:bodyPr/>
                    <a:lstStyle/>
                    <a:p>
                      <a:pPr marL="342900" indent="-228600">
                        <a:buFont typeface="Arial" pitchFamily="34" charset="0"/>
                        <a:buChar char="•"/>
                      </a:pPr>
                      <a:r>
                        <a:rPr lang="en-US" sz="1800" dirty="0">
                          <a:solidFill>
                            <a:schemeClr val="tx2">
                              <a:lumMod val="50000"/>
                            </a:schemeClr>
                          </a:solidFill>
                        </a:rPr>
                        <a:t>Be verbally or physically aggressive, threatening or demeaning to visit participants and/or providers.  </a:t>
                      </a:r>
                    </a:p>
                    <a:p>
                      <a:pPr marL="342900" indent="-228600">
                        <a:buFont typeface="Arial" pitchFamily="34" charset="0"/>
                        <a:buChar char="•"/>
                      </a:pPr>
                      <a:r>
                        <a:rPr lang="en-US" sz="1800" dirty="0">
                          <a:solidFill>
                            <a:schemeClr val="tx2">
                              <a:lumMod val="50000"/>
                            </a:schemeClr>
                          </a:solidFill>
                        </a:rPr>
                        <a:t>Engage</a:t>
                      </a:r>
                      <a:r>
                        <a:rPr lang="en-US" sz="1800" baseline="0" dirty="0">
                          <a:solidFill>
                            <a:schemeClr val="tx2">
                              <a:lumMod val="50000"/>
                            </a:schemeClr>
                          </a:solidFill>
                        </a:rPr>
                        <a:t> in activities that do not include the child (phone, text).</a:t>
                      </a:r>
                      <a:endParaRPr lang="en-US" sz="1800" dirty="0">
                        <a:solidFill>
                          <a:schemeClr val="tx2">
                            <a:lumMod val="50000"/>
                          </a:schemeClr>
                        </a:solidFill>
                      </a:endParaRPr>
                    </a:p>
                    <a:p>
                      <a:pPr marL="342900" marR="0"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dirty="0">
                          <a:solidFill>
                            <a:schemeClr val="tx2">
                              <a:lumMod val="50000"/>
                            </a:schemeClr>
                          </a:solidFill>
                        </a:rPr>
                        <a:t>Use physical discipline</a:t>
                      </a:r>
                      <a:r>
                        <a:rPr lang="en-US" sz="1800" baseline="0" dirty="0">
                          <a:solidFill>
                            <a:schemeClr val="tx2">
                              <a:lumMod val="50000"/>
                            </a:schemeClr>
                          </a:solidFill>
                        </a:rPr>
                        <a:t> </a:t>
                      </a:r>
                      <a:r>
                        <a:rPr lang="en-US" sz="1800" dirty="0">
                          <a:solidFill>
                            <a:schemeClr val="tx2">
                              <a:lumMod val="50000"/>
                            </a:schemeClr>
                          </a:solidFill>
                        </a:rPr>
                        <a:t>(hitting, spanking, grabbing or shaking</a:t>
                      </a:r>
                      <a:r>
                        <a:rPr lang="en-US" sz="1800" baseline="0" dirty="0">
                          <a:solidFill>
                            <a:schemeClr val="tx2">
                              <a:lumMod val="50000"/>
                            </a:schemeClr>
                          </a:solidFill>
                        </a:rPr>
                        <a:t> </a:t>
                      </a:r>
                      <a:r>
                        <a:rPr lang="en-US" sz="1800" dirty="0">
                          <a:solidFill>
                            <a:schemeClr val="tx2">
                              <a:lumMod val="50000"/>
                            </a:schemeClr>
                          </a:solidFill>
                        </a:rPr>
                        <a:t>the child).</a:t>
                      </a:r>
                    </a:p>
                    <a:p>
                      <a:pPr marL="342900" indent="-228600">
                        <a:buFont typeface="Arial" pitchFamily="34" charset="0"/>
                        <a:buChar char="•"/>
                      </a:pPr>
                      <a:r>
                        <a:rPr lang="en-US" sz="1800" dirty="0">
                          <a:solidFill>
                            <a:schemeClr val="tx2">
                              <a:lumMod val="50000"/>
                            </a:schemeClr>
                          </a:solidFill>
                        </a:rPr>
                        <a:t>Ignore potentially dangerous behaviors of the child.</a:t>
                      </a:r>
                    </a:p>
                    <a:p>
                      <a:pPr marL="342900" indent="-228600">
                        <a:buFont typeface="Arial" pitchFamily="34" charset="0"/>
                        <a:buChar char="•"/>
                      </a:pPr>
                      <a:r>
                        <a:rPr lang="en-US" sz="1800" dirty="0">
                          <a:solidFill>
                            <a:schemeClr val="tx2">
                              <a:lumMod val="50000"/>
                            </a:schemeClr>
                          </a:solidFill>
                        </a:rPr>
                        <a:t>Ignore child’s physical or well-being</a:t>
                      </a:r>
                      <a:r>
                        <a:rPr lang="en-US" sz="1800" baseline="0" dirty="0">
                          <a:solidFill>
                            <a:schemeClr val="tx2">
                              <a:lumMod val="50000"/>
                            </a:schemeClr>
                          </a:solidFill>
                        </a:rPr>
                        <a:t> needs.</a:t>
                      </a:r>
                      <a:endParaRPr lang="en-US" sz="1800" dirty="0">
                        <a:solidFill>
                          <a:schemeClr val="tx2">
                            <a:lumMod val="50000"/>
                          </a:schemeClr>
                        </a:solidFill>
                      </a:endParaRPr>
                    </a:p>
                    <a:p>
                      <a:endParaRPr lang="en-US" dirty="0"/>
                    </a:p>
                  </a:txBody>
                  <a:tcPr/>
                </a:tc>
                <a:extLst>
                  <a:ext uri="{0D108BD9-81ED-4DB2-BD59-A6C34878D82A}">
                    <a16:rowId xmlns:a16="http://schemas.microsoft.com/office/drawing/2014/main" val="724947516"/>
                  </a:ext>
                </a:extLst>
              </a:tr>
            </a:tbl>
          </a:graphicData>
        </a:graphic>
      </p:graphicFrame>
    </p:spTree>
    <p:extLst>
      <p:ext uri="{BB962C8B-B14F-4D97-AF65-F5344CB8AC3E}">
        <p14:creationId xmlns:p14="http://schemas.microsoft.com/office/powerpoint/2010/main" val="290353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845303"/>
          </a:xfrm>
        </p:spPr>
        <p:txBody>
          <a:bodyPr>
            <a:normAutofit/>
          </a:bodyPr>
          <a:lstStyle/>
          <a:p>
            <a:r>
              <a:rPr lang="en-US" sz="4800" b="1" dirty="0"/>
              <a:t>Role of the DCYF Social Service Specialist</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368311"/>
            <a:ext cx="10515598" cy="4134565"/>
          </a:xfrm>
        </p:spPr>
        <p:txBody>
          <a:bodyPr>
            <a:normAutofit fontScale="70000" lnSpcReduction="20000"/>
          </a:bodyPr>
          <a:lstStyle/>
          <a:p>
            <a:pPr marL="571500" indent="-457200">
              <a:spcBef>
                <a:spcPts val="1800"/>
              </a:spcBef>
              <a:buFont typeface="Arial" panose="020B0604020202020204" pitchFamily="34" charset="0"/>
              <a:buChar char="•"/>
            </a:pPr>
            <a:r>
              <a:rPr lang="en-US" dirty="0">
                <a:solidFill>
                  <a:schemeClr val="tx2">
                    <a:lumMod val="50000"/>
                  </a:schemeClr>
                </a:solidFill>
                <a:latin typeface="+mn-lt"/>
              </a:rPr>
              <a:t>Provides all necessary information on referral.</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Authorizes initial referral and subsequent changes by sending updated referral. </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Updates the contracted agency with new relevant information likely in the form of an updated referral. </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Reviews all reports. </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Offers additional services to parents and caregivers to support family time/sibling visits.</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Addresses areas of concern with the parent and caregiver.</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Transports child to any new placement including when a child is returning home or changing placement.</a:t>
            </a:r>
          </a:p>
          <a:p>
            <a:pPr marL="571500" indent="-457200">
              <a:spcBef>
                <a:spcPts val="1800"/>
              </a:spcBef>
              <a:buFont typeface="Arial" panose="020B0604020202020204" pitchFamily="34" charset="0"/>
              <a:buChar char="•"/>
            </a:pPr>
            <a:r>
              <a:rPr lang="en-US" dirty="0">
                <a:solidFill>
                  <a:schemeClr val="tx2">
                    <a:lumMod val="50000"/>
                  </a:schemeClr>
                </a:solidFill>
                <a:latin typeface="+mn-lt"/>
              </a:rPr>
              <a:t>Conducts the final family time between parent and child upon termination of parental rights.</a:t>
            </a:r>
          </a:p>
          <a:p>
            <a:pPr marL="457200" indent="-457200">
              <a:buFont typeface="Arial" panose="020B0604020202020204" pitchFamily="34" charset="0"/>
              <a:buChar char="•"/>
            </a:pPr>
            <a:endParaRPr lang="en-US" dirty="0">
              <a:solidFill>
                <a:schemeClr val="tx2">
                  <a:lumMod val="50000"/>
                </a:schemeClr>
              </a:solidFill>
              <a:latin typeface="+mn-lt"/>
            </a:endParaRPr>
          </a:p>
        </p:txBody>
      </p:sp>
    </p:spTree>
    <p:extLst>
      <p:ext uri="{BB962C8B-B14F-4D97-AF65-F5344CB8AC3E}">
        <p14:creationId xmlns:p14="http://schemas.microsoft.com/office/powerpoint/2010/main" val="1434254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845303"/>
          </a:xfrm>
        </p:spPr>
        <p:txBody>
          <a:bodyPr>
            <a:normAutofit/>
          </a:bodyPr>
          <a:lstStyle/>
          <a:p>
            <a:r>
              <a:rPr lang="en-US" sz="4800" b="1" dirty="0"/>
              <a:t>Role of Agency Admin/ Staff Supervisor</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368311"/>
            <a:ext cx="10515598" cy="4134565"/>
          </a:xfrm>
        </p:spPr>
        <p:txBody>
          <a:bodyPr>
            <a:normAutofit fontScale="77500" lnSpcReduction="20000"/>
          </a:bodyPr>
          <a:lstStyle/>
          <a:p>
            <a:pPr marL="571500" indent="-457200">
              <a:spcBef>
                <a:spcPts val="1200"/>
              </a:spcBef>
              <a:buFont typeface="Arial" panose="020B0604020202020204" pitchFamily="34" charset="0"/>
              <a:buChar char="•"/>
            </a:pPr>
            <a:r>
              <a:rPr lang="en-US" dirty="0">
                <a:solidFill>
                  <a:schemeClr val="tx2">
                    <a:lumMod val="50000"/>
                  </a:schemeClr>
                </a:solidFill>
                <a:latin typeface="+mn-lt"/>
              </a:rPr>
              <a:t>Provides ongoing supervision at minimum every month.</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Ensures employees meet all training requirements to begin employment and as they continue with the agency.</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Reviews and approves all family time/sibling visit narratives, incident reports and other documentation before submission to DCYF.  </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Maintains all reports in agency file.</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Immediately addresses the contractor’s performance.</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Ensures accurate and appropriate billing</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Ensure appropriate referral assignment based on individual family need and contract requirements. </a:t>
            </a:r>
          </a:p>
          <a:p>
            <a:pPr marL="571500" indent="-457200">
              <a:spcBef>
                <a:spcPts val="1200"/>
              </a:spcBef>
              <a:buFont typeface="Arial" panose="020B0604020202020204" pitchFamily="34" charset="0"/>
              <a:buChar char="•"/>
            </a:pPr>
            <a:r>
              <a:rPr lang="en-US" dirty="0">
                <a:solidFill>
                  <a:schemeClr val="tx2">
                    <a:lumMod val="50000"/>
                  </a:schemeClr>
                </a:solidFill>
                <a:latin typeface="+mn-lt"/>
              </a:rPr>
              <a:t>Any exception needs to be in writing by Regional Lead or NA and reviewed every 90 days for any mileage exceptions. </a:t>
            </a:r>
          </a:p>
          <a:p>
            <a:pPr marL="571500" indent="-457200">
              <a:spcBef>
                <a:spcPts val="1200"/>
              </a:spcBef>
              <a:buFont typeface="Arial" panose="020B0604020202020204" pitchFamily="34" charset="0"/>
              <a:buChar char="•"/>
            </a:pPr>
            <a:endParaRPr lang="en-US" dirty="0">
              <a:solidFill>
                <a:schemeClr val="tx2">
                  <a:lumMod val="50000"/>
                </a:schemeClr>
              </a:solidFill>
              <a:latin typeface="+mn-lt"/>
            </a:endParaRPr>
          </a:p>
        </p:txBody>
      </p:sp>
    </p:spTree>
    <p:extLst>
      <p:ext uri="{BB962C8B-B14F-4D97-AF65-F5344CB8AC3E}">
        <p14:creationId xmlns:p14="http://schemas.microsoft.com/office/powerpoint/2010/main" val="3781287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6EAF95-32EB-4492-2D8C-B7B0730B96EE}"/>
              </a:ext>
            </a:extLst>
          </p:cNvPr>
          <p:cNvSpPr>
            <a:spLocks noGrp="1"/>
          </p:cNvSpPr>
          <p:nvPr>
            <p:ph type="title"/>
          </p:nvPr>
        </p:nvSpPr>
        <p:spPr/>
        <p:txBody>
          <a:bodyPr/>
          <a:lstStyle/>
          <a:p>
            <a:r>
              <a:rPr lang="en-US" dirty="0"/>
              <a:t>Role of Program Manager</a:t>
            </a:r>
          </a:p>
        </p:txBody>
      </p:sp>
      <p:sp>
        <p:nvSpPr>
          <p:cNvPr id="7" name="Content Placeholder 6">
            <a:extLst>
              <a:ext uri="{FF2B5EF4-FFF2-40B4-BE49-F238E27FC236}">
                <a16:creationId xmlns:a16="http://schemas.microsoft.com/office/drawing/2014/main" id="{687D5FB3-D705-230F-F7D1-45075ECFF91C}"/>
              </a:ext>
            </a:extLst>
          </p:cNvPr>
          <p:cNvSpPr>
            <a:spLocks noGrp="1"/>
          </p:cNvSpPr>
          <p:nvPr>
            <p:ph idx="1"/>
          </p:nvPr>
        </p:nvSpPr>
        <p:spPr/>
        <p:txBody>
          <a:bodyPr/>
          <a:lstStyle/>
          <a:p>
            <a:r>
              <a:rPr lang="en-US" dirty="0">
                <a:latin typeface="+mn-lt"/>
              </a:rPr>
              <a:t>Are responsible for reporting required data</a:t>
            </a:r>
          </a:p>
          <a:p>
            <a:r>
              <a:rPr lang="en-US" dirty="0">
                <a:latin typeface="+mn-lt"/>
              </a:rPr>
              <a:t>Quality Assurance activities are completed as required by the Statement of Work</a:t>
            </a:r>
          </a:p>
          <a:p>
            <a:r>
              <a:rPr lang="en-US" dirty="0">
                <a:latin typeface="+mn-lt"/>
              </a:rPr>
              <a:t>Training Requirements are met</a:t>
            </a:r>
          </a:p>
          <a:p>
            <a:r>
              <a:rPr lang="en-US" dirty="0">
                <a:latin typeface="+mn-lt"/>
              </a:rPr>
              <a:t>Expected to accomplish the following in providing case oversight on the following services.</a:t>
            </a:r>
          </a:p>
          <a:p>
            <a:pPr lvl="1"/>
            <a:r>
              <a:rPr lang="en-US" dirty="0">
                <a:latin typeface="+mn-lt"/>
              </a:rPr>
              <a:t>Expected Service Outcomes</a:t>
            </a:r>
          </a:p>
          <a:p>
            <a:pPr lvl="1"/>
            <a:r>
              <a:rPr lang="en-US" dirty="0">
                <a:latin typeface="+mn-lt"/>
              </a:rPr>
              <a:t>Trauma informed</a:t>
            </a:r>
          </a:p>
        </p:txBody>
      </p:sp>
      <p:sp>
        <p:nvSpPr>
          <p:cNvPr id="5" name="Footer Placeholder 4">
            <a:extLst>
              <a:ext uri="{FF2B5EF4-FFF2-40B4-BE49-F238E27FC236}">
                <a16:creationId xmlns:a16="http://schemas.microsoft.com/office/drawing/2014/main" id="{E21B2C0F-E21B-0800-BDBD-D017CEF8E2AC}"/>
              </a:ext>
            </a:extLst>
          </p:cNvPr>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Tree>
    <p:extLst>
      <p:ext uri="{BB962C8B-B14F-4D97-AF65-F5344CB8AC3E}">
        <p14:creationId xmlns:p14="http://schemas.microsoft.com/office/powerpoint/2010/main" val="3447724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1223317"/>
          </a:xfrm>
        </p:spPr>
        <p:txBody>
          <a:bodyPr>
            <a:normAutofit fontScale="90000"/>
          </a:bodyPr>
          <a:lstStyle/>
          <a:p>
            <a:r>
              <a:rPr lang="en-US" sz="4800" b="1" dirty="0"/>
              <a:t>Role of the Family Time/Sibling visit Service Worker</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a:p>
            <a:endParaRPr lang="en-US" dirty="0"/>
          </a:p>
        </p:txBody>
      </p:sp>
      <p:sp>
        <p:nvSpPr>
          <p:cNvPr id="3" name="Content Placeholder 2"/>
          <p:cNvSpPr>
            <a:spLocks noGrp="1"/>
          </p:cNvSpPr>
          <p:nvPr>
            <p:ph sz="half" idx="1"/>
          </p:nvPr>
        </p:nvSpPr>
        <p:spPr>
          <a:xfrm>
            <a:off x="838200" y="1682496"/>
            <a:ext cx="10515598" cy="3820380"/>
          </a:xfrm>
        </p:spPr>
        <p:txBody>
          <a:bodyPr>
            <a:normAutofit fontScale="70000" lnSpcReduction="20000"/>
          </a:bodyPr>
          <a:lstStyle/>
          <a:p>
            <a:pPr marL="342900" lvl="1" indent="-171450"/>
            <a:r>
              <a:rPr lang="en-US" dirty="0">
                <a:solidFill>
                  <a:schemeClr val="tx2">
                    <a:lumMod val="50000"/>
                  </a:schemeClr>
                </a:solidFill>
                <a:latin typeface="+mn-lt"/>
              </a:rPr>
              <a:t>Be on time.</a:t>
            </a:r>
          </a:p>
          <a:p>
            <a:pPr marL="342900" lvl="1" indent="-171450">
              <a:spcBef>
                <a:spcPts val="700"/>
              </a:spcBef>
            </a:pPr>
            <a:r>
              <a:rPr lang="en-US" dirty="0">
                <a:solidFill>
                  <a:schemeClr val="tx2">
                    <a:lumMod val="50000"/>
                  </a:schemeClr>
                </a:solidFill>
                <a:latin typeface="+mn-lt"/>
              </a:rPr>
              <a:t>No personal cell phone use unless it is an emergency.</a:t>
            </a:r>
          </a:p>
          <a:p>
            <a:pPr marL="342900" lvl="1" indent="-171450">
              <a:spcBef>
                <a:spcPts val="700"/>
              </a:spcBef>
            </a:pPr>
            <a:r>
              <a:rPr lang="en-US" dirty="0">
                <a:solidFill>
                  <a:schemeClr val="tx2">
                    <a:lumMod val="50000"/>
                  </a:schemeClr>
                </a:solidFill>
                <a:latin typeface="+mn-lt"/>
              </a:rPr>
              <a:t>Follow the family time/sibling visit referral requirements. </a:t>
            </a:r>
          </a:p>
          <a:p>
            <a:pPr marL="342900" lvl="1" indent="-171450">
              <a:spcBef>
                <a:spcPts val="700"/>
              </a:spcBef>
            </a:pPr>
            <a:r>
              <a:rPr lang="en-US" dirty="0">
                <a:solidFill>
                  <a:schemeClr val="tx2">
                    <a:lumMod val="50000"/>
                  </a:schemeClr>
                </a:solidFill>
                <a:latin typeface="+mn-lt"/>
              </a:rPr>
              <a:t>Give the family your full attention during the family time/sibling visit.</a:t>
            </a:r>
          </a:p>
          <a:p>
            <a:pPr marL="342900" lvl="1" indent="-171450">
              <a:spcBef>
                <a:spcPts val="700"/>
              </a:spcBef>
            </a:pPr>
            <a:r>
              <a:rPr lang="en-US" dirty="0">
                <a:solidFill>
                  <a:schemeClr val="tx2">
                    <a:lumMod val="50000"/>
                  </a:schemeClr>
                </a:solidFill>
                <a:latin typeface="+mn-lt"/>
              </a:rPr>
              <a:t>Supervise for child safety and well-being throughout the transport and family time/sibling visit period. </a:t>
            </a:r>
          </a:p>
          <a:p>
            <a:pPr marL="342900" lvl="1" indent="-171450">
              <a:spcBef>
                <a:spcPts val="700"/>
              </a:spcBef>
            </a:pPr>
            <a:r>
              <a:rPr lang="en-US" dirty="0">
                <a:solidFill>
                  <a:schemeClr val="tx2">
                    <a:lumMod val="50000"/>
                  </a:schemeClr>
                </a:solidFill>
                <a:latin typeface="+mn-lt"/>
              </a:rPr>
              <a:t>Intervene or end visit if needed. This includes, but is not limited to ensuring positive interactions, bonding, trauma informed interventions, and/or de-escalation strategies as needed. </a:t>
            </a:r>
          </a:p>
          <a:p>
            <a:pPr marL="342900" lvl="1" indent="-171450">
              <a:spcBef>
                <a:spcPts val="700"/>
              </a:spcBef>
            </a:pPr>
            <a:r>
              <a:rPr lang="en-US" dirty="0">
                <a:solidFill>
                  <a:schemeClr val="tx2">
                    <a:lumMod val="50000"/>
                  </a:schemeClr>
                </a:solidFill>
                <a:latin typeface="+mn-lt"/>
              </a:rPr>
              <a:t>Document interaction between the parent and child during the family time/sibling visit using the format prescribed by DCYF.</a:t>
            </a:r>
          </a:p>
          <a:p>
            <a:pPr marL="342900" lvl="1" indent="-171450">
              <a:spcBef>
                <a:spcPts val="700"/>
              </a:spcBef>
            </a:pPr>
            <a:r>
              <a:rPr lang="en-US" dirty="0">
                <a:solidFill>
                  <a:schemeClr val="tx2">
                    <a:lumMod val="50000"/>
                  </a:schemeClr>
                </a:solidFill>
                <a:latin typeface="+mn-lt"/>
              </a:rPr>
              <a:t>Maintain professional boundaries. This includes remaining a neutral participant before, during and after visits. </a:t>
            </a:r>
          </a:p>
          <a:p>
            <a:pPr marL="342900" lvl="1" indent="-171450">
              <a:spcBef>
                <a:spcPts val="700"/>
              </a:spcBef>
            </a:pPr>
            <a:r>
              <a:rPr lang="en-US" dirty="0">
                <a:solidFill>
                  <a:schemeClr val="tx2">
                    <a:lumMod val="50000"/>
                  </a:schemeClr>
                </a:solidFill>
                <a:latin typeface="+mn-lt"/>
              </a:rPr>
              <a:t>Communicate health and safety information about the child to the caregiver.  </a:t>
            </a:r>
          </a:p>
          <a:p>
            <a:pPr marL="342900" lvl="1" indent="-171450">
              <a:spcBef>
                <a:spcPts val="700"/>
              </a:spcBef>
            </a:pPr>
            <a:r>
              <a:rPr lang="en-US" dirty="0">
                <a:solidFill>
                  <a:schemeClr val="tx2">
                    <a:lumMod val="50000"/>
                  </a:schemeClr>
                </a:solidFill>
                <a:latin typeface="+mn-lt"/>
              </a:rPr>
              <a:t>Maintain confidentiality.</a:t>
            </a:r>
          </a:p>
          <a:p>
            <a:pPr marL="342900" lvl="1" indent="-171450">
              <a:spcBef>
                <a:spcPts val="700"/>
              </a:spcBef>
            </a:pPr>
            <a:r>
              <a:rPr lang="en-US" dirty="0">
                <a:solidFill>
                  <a:schemeClr val="tx2">
                    <a:lumMod val="50000"/>
                  </a:schemeClr>
                </a:solidFill>
                <a:latin typeface="+mn-lt"/>
              </a:rPr>
              <a:t>Submit the family time/sibling visit narrative, Incident Report and No-show reports to staff supervisor.</a:t>
            </a:r>
          </a:p>
          <a:p>
            <a:pPr marL="342900" lvl="1" indent="-171450">
              <a:spcBef>
                <a:spcPts val="700"/>
              </a:spcBef>
            </a:pPr>
            <a:r>
              <a:rPr lang="en-US" dirty="0">
                <a:solidFill>
                  <a:schemeClr val="tx2">
                    <a:lumMod val="50000"/>
                  </a:schemeClr>
                </a:solidFill>
                <a:latin typeface="+mn-lt"/>
              </a:rPr>
              <a:t>Ensure all contract expectations are followed including, but not limited to 75 mile to first pickup, workday, and timely reports are followed.  </a:t>
            </a:r>
          </a:p>
          <a:p>
            <a:pPr marL="171450" lvl="1" indent="0">
              <a:spcBef>
                <a:spcPts val="700"/>
              </a:spcBef>
              <a:buNone/>
            </a:pPr>
            <a:endParaRPr lang="en-US" dirty="0">
              <a:solidFill>
                <a:schemeClr val="tx2">
                  <a:lumMod val="50000"/>
                </a:schemeClr>
              </a:solidFill>
              <a:latin typeface="+mn-lt"/>
            </a:endParaRPr>
          </a:p>
        </p:txBody>
      </p:sp>
    </p:spTree>
    <p:extLst>
      <p:ext uri="{BB962C8B-B14F-4D97-AF65-F5344CB8AC3E}">
        <p14:creationId xmlns:p14="http://schemas.microsoft.com/office/powerpoint/2010/main" val="3631259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081D80D-6823-A947-A943-88CFDDCDF8DB}"/>
              </a:ext>
            </a:extLst>
          </p:cNvPr>
          <p:cNvSpPr>
            <a:spLocks noGrp="1"/>
          </p:cNvSpPr>
          <p:nvPr>
            <p:ph type="title"/>
          </p:nvPr>
        </p:nvSpPr>
        <p:spPr/>
        <p:txBody>
          <a:bodyPr/>
          <a:lstStyle/>
          <a:p>
            <a:r>
              <a:rPr lang="en-US" dirty="0"/>
              <a:t>Role of the Caregiver</a:t>
            </a:r>
          </a:p>
        </p:txBody>
      </p:sp>
      <p:sp>
        <p:nvSpPr>
          <p:cNvPr id="7" name="Content Placeholder 6">
            <a:extLst>
              <a:ext uri="{FF2B5EF4-FFF2-40B4-BE49-F238E27FC236}">
                <a16:creationId xmlns:a16="http://schemas.microsoft.com/office/drawing/2014/main" id="{5C6EC872-77F6-057F-C247-6CF4C9D82AD4}"/>
              </a:ext>
            </a:extLst>
          </p:cNvPr>
          <p:cNvSpPr>
            <a:spLocks noGrp="1"/>
          </p:cNvSpPr>
          <p:nvPr>
            <p:ph idx="1"/>
          </p:nvPr>
        </p:nvSpPr>
        <p:spPr/>
        <p:txBody>
          <a:bodyPr/>
          <a:lstStyle/>
          <a:p>
            <a:r>
              <a:rPr lang="en-US" dirty="0">
                <a:latin typeface="+mn-lt"/>
              </a:rPr>
              <a:t>Work with visit service worker to identify the best time for visit to ensure child is not missing school, doctors' appointments or other significant events. </a:t>
            </a:r>
          </a:p>
          <a:p>
            <a:r>
              <a:rPr lang="en-US" dirty="0">
                <a:latin typeface="+mn-lt"/>
              </a:rPr>
              <a:t>Communicate any additional information that the visit service worker needs, or the parent needs to have to make visit successful such as changes in dietary needs or preferences. </a:t>
            </a:r>
          </a:p>
          <a:p>
            <a:r>
              <a:rPr lang="en-US" dirty="0">
                <a:latin typeface="+mn-lt"/>
              </a:rPr>
              <a:t>Ensure a pick-up and drop-off plan is arranged. </a:t>
            </a:r>
          </a:p>
        </p:txBody>
      </p:sp>
      <p:sp>
        <p:nvSpPr>
          <p:cNvPr id="5" name="Footer Placeholder 4">
            <a:extLst>
              <a:ext uri="{FF2B5EF4-FFF2-40B4-BE49-F238E27FC236}">
                <a16:creationId xmlns:a16="http://schemas.microsoft.com/office/drawing/2014/main" id="{A9DC630F-A46B-43A3-CA54-9E8533611492}"/>
              </a:ext>
            </a:extLst>
          </p:cNvPr>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Tree>
    <p:extLst>
      <p:ext uri="{BB962C8B-B14F-4D97-AF65-F5344CB8AC3E}">
        <p14:creationId xmlns:p14="http://schemas.microsoft.com/office/powerpoint/2010/main" val="1999713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1223317"/>
          </a:xfrm>
        </p:spPr>
        <p:txBody>
          <a:bodyPr>
            <a:normAutofit fontScale="90000"/>
          </a:bodyPr>
          <a:lstStyle/>
          <a:p>
            <a:r>
              <a:rPr lang="en-US" sz="4800" b="1" dirty="0"/>
              <a:t>Family Time/Sibling V</a:t>
            </a:r>
            <a:r>
              <a:rPr lang="en-US" sz="4800" b="1" dirty="0">
                <a:latin typeface="Arial" charset="0"/>
              </a:rPr>
              <a:t>isit</a:t>
            </a:r>
            <a:r>
              <a:rPr lang="en-US" sz="4800" b="1" dirty="0"/>
              <a:t> </a:t>
            </a:r>
            <a:br>
              <a:rPr lang="en-US" sz="4800" b="1" dirty="0"/>
            </a:br>
            <a:r>
              <a:rPr lang="en-US" sz="4800" b="1" dirty="0"/>
              <a:t>Transportation Information</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82496"/>
            <a:ext cx="10515598" cy="3820380"/>
          </a:xfrm>
        </p:spPr>
        <p:txBody>
          <a:bodyPr>
            <a:normAutofit fontScale="92500" lnSpcReduction="20000"/>
          </a:bodyPr>
          <a:lstStyle/>
          <a:p>
            <a:pPr marL="342900" lvl="1" indent="-342900">
              <a:spcBef>
                <a:spcPct val="30000"/>
              </a:spcBef>
              <a:buClrTx/>
              <a:buSzTx/>
              <a:buNone/>
              <a:defRPr/>
            </a:pPr>
            <a:r>
              <a:rPr lang="en-US" b="1" dirty="0">
                <a:solidFill>
                  <a:schemeClr val="tx2">
                    <a:lumMod val="50000"/>
                  </a:schemeClr>
                </a:solidFill>
                <a:latin typeface="+mn-lt"/>
              </a:rPr>
              <a:t>Transportation Requirements: </a:t>
            </a:r>
          </a:p>
          <a:p>
            <a:pPr marL="342900" lvl="1" indent="-342900">
              <a:spcBef>
                <a:spcPct val="30000"/>
              </a:spcBef>
              <a:buClrTx/>
              <a:buSzTx/>
              <a:buNone/>
              <a:defRPr/>
            </a:pPr>
            <a:r>
              <a:rPr lang="en-US" dirty="0">
                <a:solidFill>
                  <a:schemeClr val="tx2">
                    <a:lumMod val="50000"/>
                  </a:schemeClr>
                </a:solidFill>
                <a:latin typeface="+mn-lt"/>
              </a:rPr>
              <a:t>Follow all the Rules of the Road</a:t>
            </a:r>
          </a:p>
          <a:p>
            <a:pPr marL="342900" lvl="1" indent="-342900">
              <a:spcBef>
                <a:spcPct val="30000"/>
              </a:spcBef>
              <a:buClrTx/>
              <a:buSzTx/>
              <a:defRPr/>
            </a:pPr>
            <a:r>
              <a:rPr lang="en-US" dirty="0">
                <a:solidFill>
                  <a:schemeClr val="tx2">
                    <a:lumMod val="50000"/>
                  </a:schemeClr>
                </a:solidFill>
                <a:latin typeface="+mn-lt"/>
              </a:rPr>
              <a:t>Car seats and seat belt laws: </a:t>
            </a:r>
            <a:r>
              <a:rPr lang="en-US" dirty="0">
                <a:solidFill>
                  <a:schemeClr val="tx2">
                    <a:lumMod val="50000"/>
                  </a:schemeClr>
                </a:solidFill>
                <a:latin typeface="+mn-lt"/>
                <a:hlinkClick r:id="rId4"/>
              </a:rPr>
              <a:t>http://www.800bucklup.org/</a:t>
            </a:r>
            <a:r>
              <a:rPr lang="en-US" dirty="0">
                <a:solidFill>
                  <a:schemeClr val="tx2">
                    <a:lumMod val="50000"/>
                  </a:schemeClr>
                </a:solidFill>
                <a:latin typeface="+mn-lt"/>
              </a:rPr>
              <a:t>  </a:t>
            </a:r>
          </a:p>
          <a:p>
            <a:pPr marL="342900" lvl="1" indent="-342900">
              <a:spcBef>
                <a:spcPct val="30000"/>
              </a:spcBef>
              <a:buClrTx/>
              <a:buSzTx/>
              <a:defRPr/>
            </a:pPr>
            <a:r>
              <a:rPr lang="en-US" dirty="0">
                <a:solidFill>
                  <a:schemeClr val="tx2">
                    <a:lumMod val="50000"/>
                  </a:schemeClr>
                </a:solidFill>
                <a:latin typeface="+mn-lt"/>
              </a:rPr>
              <a:t>No cell phones – Hands Free Law: </a:t>
            </a:r>
            <a:r>
              <a:rPr lang="en-US" dirty="0">
                <a:solidFill>
                  <a:schemeClr val="tx2">
                    <a:lumMod val="50000"/>
                  </a:schemeClr>
                </a:solidFill>
                <a:latin typeface="+mn-lt"/>
                <a:hlinkClick r:id="rId5"/>
              </a:rPr>
              <a:t>RCW 46.61.667</a:t>
            </a:r>
            <a:r>
              <a:rPr lang="en-US" dirty="0">
                <a:solidFill>
                  <a:schemeClr val="tx2">
                    <a:lumMod val="50000"/>
                  </a:schemeClr>
                </a:solidFill>
                <a:latin typeface="+mn-lt"/>
              </a:rPr>
              <a:t> </a:t>
            </a:r>
          </a:p>
          <a:p>
            <a:pPr marL="342900" lvl="1" indent="-342900">
              <a:spcBef>
                <a:spcPct val="30000"/>
              </a:spcBef>
              <a:buClrTx/>
              <a:buSzTx/>
              <a:defRPr/>
            </a:pPr>
            <a:r>
              <a:rPr lang="en-US" dirty="0">
                <a:solidFill>
                  <a:schemeClr val="tx2">
                    <a:lumMod val="50000"/>
                  </a:schemeClr>
                </a:solidFill>
                <a:latin typeface="+mn-lt"/>
              </a:rPr>
              <a:t>Child passenger restraints and penalties: </a:t>
            </a:r>
            <a:r>
              <a:rPr lang="en-US" dirty="0">
                <a:solidFill>
                  <a:schemeClr val="tx2">
                    <a:lumMod val="50000"/>
                  </a:schemeClr>
                </a:solidFill>
                <a:latin typeface="+mn-lt"/>
                <a:hlinkClick r:id="rId6"/>
              </a:rPr>
              <a:t>RCW 46.61.687</a:t>
            </a:r>
            <a:endParaRPr lang="en-US" dirty="0">
              <a:solidFill>
                <a:schemeClr val="tx2">
                  <a:lumMod val="50000"/>
                </a:schemeClr>
              </a:solidFill>
              <a:latin typeface="+mn-lt"/>
            </a:endParaRPr>
          </a:p>
          <a:p>
            <a:pPr marL="342900" lvl="1" indent="-342900">
              <a:spcBef>
                <a:spcPct val="30000"/>
              </a:spcBef>
              <a:buClrTx/>
              <a:buSzTx/>
              <a:defRPr/>
            </a:pPr>
            <a:r>
              <a:rPr lang="en-US" dirty="0">
                <a:solidFill>
                  <a:schemeClr val="tx2">
                    <a:lumMod val="50000"/>
                  </a:schemeClr>
                </a:solidFill>
                <a:latin typeface="+mn-lt"/>
              </a:rPr>
              <a:t>Children unattended in vehicle: </a:t>
            </a:r>
            <a:r>
              <a:rPr lang="en-US" dirty="0">
                <a:solidFill>
                  <a:schemeClr val="tx2">
                    <a:lumMod val="50000"/>
                  </a:schemeClr>
                </a:solidFill>
                <a:latin typeface="+mn-lt"/>
                <a:hlinkClick r:id="rId7"/>
              </a:rPr>
              <a:t>RCW 46.61.685</a:t>
            </a:r>
            <a:r>
              <a:rPr lang="en-US" dirty="0">
                <a:solidFill>
                  <a:schemeClr val="tx2">
                    <a:lumMod val="50000"/>
                  </a:schemeClr>
                </a:solidFill>
                <a:latin typeface="+mn-lt"/>
              </a:rPr>
              <a:t> </a:t>
            </a:r>
          </a:p>
          <a:p>
            <a:pPr marL="342900" lvl="1" indent="-342900">
              <a:spcBef>
                <a:spcPct val="30000"/>
              </a:spcBef>
              <a:buClrTx/>
              <a:buSzTx/>
              <a:defRPr/>
            </a:pPr>
            <a:r>
              <a:rPr lang="en-US" dirty="0">
                <a:solidFill>
                  <a:schemeClr val="tx2">
                    <a:lumMod val="50000"/>
                  </a:schemeClr>
                </a:solidFill>
                <a:latin typeface="+mn-lt"/>
              </a:rPr>
              <a:t>Speeding and maximum speed limits:</a:t>
            </a:r>
            <a:r>
              <a:rPr lang="en-US" b="1" dirty="0">
                <a:solidFill>
                  <a:schemeClr val="tx2">
                    <a:lumMod val="50000"/>
                  </a:schemeClr>
                </a:solidFill>
                <a:latin typeface="+mn-lt"/>
              </a:rPr>
              <a:t> </a:t>
            </a:r>
            <a:r>
              <a:rPr lang="en-US" dirty="0">
                <a:solidFill>
                  <a:schemeClr val="tx2">
                    <a:lumMod val="50000"/>
                  </a:schemeClr>
                </a:solidFill>
                <a:latin typeface="+mn-lt"/>
                <a:hlinkClick r:id="rId8"/>
              </a:rPr>
              <a:t>RCW 46.61.400</a:t>
            </a:r>
            <a:r>
              <a:rPr lang="en-US" dirty="0">
                <a:solidFill>
                  <a:schemeClr val="tx2">
                    <a:lumMod val="50000"/>
                  </a:schemeClr>
                </a:solidFill>
                <a:latin typeface="+mn-lt"/>
              </a:rPr>
              <a:t> </a:t>
            </a:r>
          </a:p>
          <a:p>
            <a:pPr marL="342900" lvl="1" indent="-342900">
              <a:spcBef>
                <a:spcPct val="30000"/>
              </a:spcBef>
              <a:buClrTx/>
              <a:buSzTx/>
              <a:defRPr/>
            </a:pPr>
            <a:r>
              <a:rPr lang="en-US" dirty="0">
                <a:solidFill>
                  <a:schemeClr val="tx2">
                    <a:lumMod val="50000"/>
                  </a:schemeClr>
                </a:solidFill>
                <a:latin typeface="+mn-lt"/>
              </a:rPr>
              <a:t>Texting while driving: </a:t>
            </a:r>
            <a:r>
              <a:rPr lang="en-US" dirty="0">
                <a:solidFill>
                  <a:schemeClr val="tx2">
                    <a:lumMod val="50000"/>
                  </a:schemeClr>
                </a:solidFill>
                <a:latin typeface="+mn-lt"/>
                <a:hlinkClick r:id="rId9"/>
              </a:rPr>
              <a:t>RCW 46.61.668</a:t>
            </a:r>
            <a:r>
              <a:rPr lang="en-US" dirty="0">
                <a:solidFill>
                  <a:schemeClr val="tx2">
                    <a:lumMod val="50000"/>
                  </a:schemeClr>
                </a:solidFill>
                <a:latin typeface="+mn-lt"/>
              </a:rPr>
              <a:t> </a:t>
            </a:r>
          </a:p>
          <a:p>
            <a:pPr marL="342900" lvl="1" indent="-342900">
              <a:spcBef>
                <a:spcPct val="30000"/>
              </a:spcBef>
              <a:buClrTx/>
              <a:buSzTx/>
              <a:defRPr/>
            </a:pPr>
            <a:r>
              <a:rPr lang="en-US" dirty="0">
                <a:solidFill>
                  <a:schemeClr val="tx2">
                    <a:lumMod val="50000"/>
                  </a:schemeClr>
                </a:solidFill>
                <a:latin typeface="+mn-lt"/>
              </a:rPr>
              <a:t>Do not transport any adults or unauthorized children.</a:t>
            </a:r>
          </a:p>
          <a:p>
            <a:pPr marL="342900" lvl="1" indent="-342900">
              <a:spcBef>
                <a:spcPct val="30000"/>
              </a:spcBef>
              <a:buClrTx/>
              <a:buSzTx/>
              <a:defRPr/>
            </a:pPr>
            <a:r>
              <a:rPr lang="en-US" dirty="0">
                <a:solidFill>
                  <a:schemeClr val="tx2">
                    <a:lumMod val="50000"/>
                  </a:schemeClr>
                </a:solidFill>
                <a:latin typeface="+mn-lt"/>
              </a:rPr>
              <a:t>Do not transport a child to any other service.</a:t>
            </a:r>
          </a:p>
          <a:p>
            <a:pPr marL="342900" lvl="1" indent="-342900">
              <a:spcBef>
                <a:spcPct val="30000"/>
              </a:spcBef>
              <a:buClrTx/>
              <a:buSzTx/>
              <a:defRPr/>
            </a:pPr>
            <a:r>
              <a:rPr lang="en-US" dirty="0">
                <a:solidFill>
                  <a:schemeClr val="tx2">
                    <a:lumMod val="50000"/>
                  </a:schemeClr>
                </a:solidFill>
                <a:latin typeface="+mn-lt"/>
              </a:rPr>
              <a:t>Get authorized caregiver’s signatures at pick up and drop off of a child.</a:t>
            </a:r>
          </a:p>
        </p:txBody>
      </p:sp>
    </p:spTree>
    <p:extLst>
      <p:ext uri="{BB962C8B-B14F-4D97-AF65-F5344CB8AC3E}">
        <p14:creationId xmlns:p14="http://schemas.microsoft.com/office/powerpoint/2010/main" val="2443029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1223317"/>
          </a:xfrm>
        </p:spPr>
        <p:txBody>
          <a:bodyPr>
            <a:normAutofit fontScale="90000"/>
          </a:bodyPr>
          <a:lstStyle/>
          <a:p>
            <a:r>
              <a:rPr lang="en-US" sz="4800" b="1" dirty="0"/>
              <a:t>Family Time/Sibling V</a:t>
            </a:r>
            <a:r>
              <a:rPr lang="en-US" sz="4800" b="1" dirty="0">
                <a:latin typeface="Arial" charset="0"/>
              </a:rPr>
              <a:t>isit</a:t>
            </a:r>
            <a:r>
              <a:rPr lang="en-US" sz="4800" b="1" dirty="0"/>
              <a:t> </a:t>
            </a:r>
            <a:br>
              <a:rPr lang="en-US" sz="4800" b="1" dirty="0"/>
            </a:br>
            <a:r>
              <a:rPr lang="en-US" sz="4800" b="1" dirty="0"/>
              <a:t> Location of Visit</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82496"/>
            <a:ext cx="10515598" cy="3820380"/>
          </a:xfrm>
        </p:spPr>
        <p:txBody>
          <a:bodyPr>
            <a:normAutofit/>
          </a:bodyPr>
          <a:lstStyle/>
          <a:p>
            <a:pPr marL="342900" lvl="1" indent="-342900">
              <a:spcBef>
                <a:spcPct val="30000"/>
              </a:spcBef>
              <a:buClrTx/>
              <a:buSzTx/>
              <a:buFontTx/>
              <a:buChar char="-"/>
              <a:defRPr/>
            </a:pPr>
            <a:r>
              <a:rPr lang="en-US" dirty="0">
                <a:solidFill>
                  <a:schemeClr val="tx2">
                    <a:lumMod val="50000"/>
                  </a:schemeClr>
                </a:solidFill>
                <a:latin typeface="+mn-lt"/>
              </a:rPr>
              <a:t>Follow any requirements as outlined in the referral</a:t>
            </a:r>
          </a:p>
          <a:p>
            <a:pPr marL="342900" lvl="1" indent="-342900">
              <a:spcBef>
                <a:spcPct val="30000"/>
              </a:spcBef>
              <a:buClrTx/>
              <a:buSzTx/>
              <a:buFontTx/>
              <a:buChar char="-"/>
              <a:defRPr/>
            </a:pPr>
            <a:r>
              <a:rPr lang="en-US" dirty="0">
                <a:solidFill>
                  <a:schemeClr val="tx2">
                    <a:lumMod val="50000"/>
                  </a:schemeClr>
                </a:solidFill>
                <a:latin typeface="+mn-lt"/>
              </a:rPr>
              <a:t>Ensure the visit location allows for the appropriate level of supervision</a:t>
            </a:r>
          </a:p>
          <a:p>
            <a:pPr marL="342900" lvl="1" indent="-342900">
              <a:spcBef>
                <a:spcPct val="30000"/>
              </a:spcBef>
              <a:buClrTx/>
              <a:buSzTx/>
              <a:buFontTx/>
              <a:buChar char="-"/>
              <a:defRPr/>
            </a:pPr>
            <a:r>
              <a:rPr lang="en-US" dirty="0">
                <a:solidFill>
                  <a:schemeClr val="tx2">
                    <a:lumMod val="50000"/>
                  </a:schemeClr>
                </a:solidFill>
                <a:latin typeface="+mn-lt"/>
              </a:rPr>
              <a:t>Visit service worker cannot sign any consent forms for activities.  </a:t>
            </a:r>
          </a:p>
          <a:p>
            <a:pPr marL="342900" lvl="1" indent="-342900">
              <a:spcBef>
                <a:spcPct val="30000"/>
              </a:spcBef>
              <a:buClrTx/>
              <a:buSzTx/>
              <a:buFontTx/>
              <a:buChar char="-"/>
              <a:defRPr/>
            </a:pPr>
            <a:r>
              <a:rPr lang="en-US" dirty="0">
                <a:solidFill>
                  <a:schemeClr val="tx2">
                    <a:lumMod val="50000"/>
                  </a:schemeClr>
                </a:solidFill>
                <a:latin typeface="+mn-lt"/>
              </a:rPr>
              <a:t>List of potential locations are on the DCYF contracted services website </a:t>
            </a:r>
            <a:r>
              <a:rPr lang="en-US" dirty="0">
                <a:hlinkClick r:id="rId4"/>
              </a:rPr>
              <a:t>Contracted Services | Washington State Department of Children, Youth, and Families</a:t>
            </a:r>
            <a:endParaRPr lang="en-US" dirty="0">
              <a:solidFill>
                <a:schemeClr val="tx2">
                  <a:lumMod val="50000"/>
                </a:schemeClr>
              </a:solidFill>
              <a:latin typeface="+mn-lt"/>
            </a:endParaRPr>
          </a:p>
        </p:txBody>
      </p:sp>
    </p:spTree>
    <p:extLst>
      <p:ext uri="{BB962C8B-B14F-4D97-AF65-F5344CB8AC3E}">
        <p14:creationId xmlns:p14="http://schemas.microsoft.com/office/powerpoint/2010/main" val="1454359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1223317"/>
          </a:xfrm>
        </p:spPr>
        <p:txBody>
          <a:bodyPr>
            <a:normAutofit fontScale="90000"/>
          </a:bodyPr>
          <a:lstStyle/>
          <a:p>
            <a:r>
              <a:rPr lang="en-US" sz="4800" b="1" dirty="0"/>
              <a:t>Family Time/Sibling Visit Services with Evidence-Based Practice (EBP) Providers</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82496"/>
            <a:ext cx="10515598" cy="3820380"/>
          </a:xfrm>
        </p:spPr>
        <p:txBody>
          <a:bodyPr>
            <a:normAutofit fontScale="92500" lnSpcReduction="10000"/>
          </a:bodyPr>
          <a:lstStyle/>
          <a:p>
            <a:pPr lvl="0"/>
            <a:r>
              <a:rPr lang="en-US" sz="2000" dirty="0">
                <a:solidFill>
                  <a:schemeClr val="accent1">
                    <a:lumMod val="50000"/>
                  </a:schemeClr>
                </a:solidFill>
                <a:latin typeface="+mn-lt"/>
              </a:rPr>
              <a:t>The contractor may be asked to provide services for a family receiving a therapeutic intervention during the family time/sibling visit, in these cases your role is to:</a:t>
            </a:r>
          </a:p>
          <a:p>
            <a:pPr lvl="1">
              <a:lnSpc>
                <a:spcPct val="150000"/>
              </a:lnSpc>
            </a:pPr>
            <a:r>
              <a:rPr lang="en-US" sz="2000" dirty="0">
                <a:solidFill>
                  <a:schemeClr val="accent1">
                    <a:lumMod val="50000"/>
                  </a:schemeClr>
                </a:solidFill>
                <a:latin typeface="+mn-lt"/>
              </a:rPr>
              <a:t> Transport the child to and from the family time. </a:t>
            </a:r>
          </a:p>
          <a:p>
            <a:pPr lvl="1">
              <a:lnSpc>
                <a:spcPct val="150000"/>
              </a:lnSpc>
            </a:pPr>
            <a:r>
              <a:rPr lang="en-US" sz="2000" dirty="0">
                <a:solidFill>
                  <a:schemeClr val="accent1">
                    <a:lumMod val="50000"/>
                  </a:schemeClr>
                </a:solidFill>
                <a:latin typeface="+mn-lt"/>
              </a:rPr>
              <a:t>EBP provider needs to be an approved visit participant(s). </a:t>
            </a:r>
          </a:p>
          <a:p>
            <a:pPr lvl="1">
              <a:lnSpc>
                <a:spcPct val="150000"/>
              </a:lnSpc>
            </a:pPr>
            <a:r>
              <a:rPr lang="en-US" sz="2000" dirty="0">
                <a:solidFill>
                  <a:schemeClr val="accent1">
                    <a:lumMod val="50000"/>
                  </a:schemeClr>
                </a:solidFill>
                <a:latin typeface="+mn-lt"/>
              </a:rPr>
              <a:t>This time should be in addition to the Court ordered Family Time schedule and not in replacement  of this time. </a:t>
            </a:r>
          </a:p>
          <a:p>
            <a:pPr lvl="1">
              <a:lnSpc>
                <a:spcPct val="100000"/>
              </a:lnSpc>
              <a:spcBef>
                <a:spcPts val="0"/>
              </a:spcBef>
            </a:pPr>
            <a:r>
              <a:rPr lang="en-US" sz="2000" dirty="0">
                <a:solidFill>
                  <a:schemeClr val="accent1">
                    <a:lumMod val="50000"/>
                  </a:schemeClr>
                </a:solidFill>
                <a:latin typeface="+mn-lt"/>
              </a:rPr>
              <a:t>Expectations of what is expected shall be clearly identified in the referral by the DCYF SSS. </a:t>
            </a:r>
          </a:p>
          <a:p>
            <a:pPr lvl="1">
              <a:lnSpc>
                <a:spcPct val="100000"/>
              </a:lnSpc>
              <a:spcBef>
                <a:spcPts val="0"/>
              </a:spcBef>
            </a:pPr>
            <a:r>
              <a:rPr lang="en-US" sz="2000" dirty="0">
                <a:solidFill>
                  <a:schemeClr val="accent1">
                    <a:lumMod val="50000"/>
                  </a:schemeClr>
                </a:solidFill>
                <a:latin typeface="+mn-lt"/>
              </a:rPr>
              <a:t>Visit Service Worker is expected to follow what is in the referral and not what is verbally told to them by EBP provider.</a:t>
            </a:r>
          </a:p>
          <a:p>
            <a:pPr lvl="1">
              <a:lnSpc>
                <a:spcPct val="100000"/>
              </a:lnSpc>
              <a:spcBef>
                <a:spcPts val="0"/>
              </a:spcBef>
            </a:pPr>
            <a:r>
              <a:rPr lang="en-US" sz="2000" dirty="0">
                <a:solidFill>
                  <a:schemeClr val="accent1">
                    <a:lumMod val="50000"/>
                  </a:schemeClr>
                </a:solidFill>
                <a:latin typeface="+mn-lt"/>
              </a:rPr>
              <a:t>If one agency is doing both services, the EBP and Family Time work needs to be done by two different agency staff/sub-contractor. </a:t>
            </a:r>
          </a:p>
        </p:txBody>
      </p:sp>
    </p:spTree>
    <p:extLst>
      <p:ext uri="{BB962C8B-B14F-4D97-AF65-F5344CB8AC3E}">
        <p14:creationId xmlns:p14="http://schemas.microsoft.com/office/powerpoint/2010/main" val="2890327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647950"/>
          </a:xfrm>
        </p:spPr>
        <p:txBody>
          <a:bodyPr>
            <a:noAutofit/>
          </a:bodyPr>
          <a:lstStyle/>
          <a:p>
            <a:r>
              <a:rPr lang="en-US" sz="4300" b="1" dirty="0"/>
              <a:t>Training Goals</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190695"/>
            <a:ext cx="10515598" cy="4312182"/>
          </a:xfrm>
        </p:spPr>
        <p:txBody>
          <a:bodyPr>
            <a:normAutofit fontScale="92500" lnSpcReduction="20000"/>
          </a:bodyPr>
          <a:lstStyle/>
          <a:p>
            <a:r>
              <a:rPr lang="en-US" dirty="0">
                <a:solidFill>
                  <a:schemeClr val="accent1">
                    <a:lumMod val="50000"/>
                  </a:schemeClr>
                </a:solidFill>
                <a:latin typeface="+mn-lt"/>
              </a:rPr>
              <a:t>By the end of this training, you will understand:</a:t>
            </a:r>
          </a:p>
          <a:p>
            <a:pPr marL="571500" indent="-457200">
              <a:buFont typeface="Arial" panose="020B0604020202020204" pitchFamily="34" charset="0"/>
              <a:buChar char="•"/>
            </a:pPr>
            <a:r>
              <a:rPr lang="en-US" dirty="0">
                <a:solidFill>
                  <a:schemeClr val="accent1">
                    <a:lumMod val="50000"/>
                  </a:schemeClr>
                </a:solidFill>
                <a:latin typeface="+mn-lt"/>
              </a:rPr>
              <a:t>The purpose of family time/sibling visits</a:t>
            </a:r>
          </a:p>
          <a:p>
            <a:pPr marL="571500" indent="-457200">
              <a:buFont typeface="Arial" panose="020B0604020202020204" pitchFamily="34" charset="0"/>
              <a:buChar char="•"/>
            </a:pPr>
            <a:r>
              <a:rPr lang="en-US" dirty="0">
                <a:solidFill>
                  <a:schemeClr val="accent1">
                    <a:lumMod val="50000"/>
                  </a:schemeClr>
                </a:solidFill>
                <a:latin typeface="+mn-lt"/>
              </a:rPr>
              <a:t>The levels of supervision</a:t>
            </a:r>
          </a:p>
          <a:p>
            <a:pPr marL="571500" indent="-457200">
              <a:buFont typeface="Arial" panose="020B0604020202020204" pitchFamily="34" charset="0"/>
              <a:buChar char="•"/>
            </a:pPr>
            <a:r>
              <a:rPr lang="en-US" dirty="0">
                <a:solidFill>
                  <a:schemeClr val="accent1">
                    <a:lumMod val="50000"/>
                  </a:schemeClr>
                </a:solidFill>
                <a:latin typeface="+mn-lt"/>
              </a:rPr>
              <a:t>The roles and responsibilities of the parent, DCYF SSS, family time/sibling visit service worker and contracted agency supervisor</a:t>
            </a:r>
          </a:p>
          <a:p>
            <a:pPr marL="571500" indent="-457200">
              <a:buFont typeface="Arial" panose="020B0604020202020204" pitchFamily="34" charset="0"/>
              <a:buChar char="•"/>
            </a:pPr>
            <a:r>
              <a:rPr lang="en-US" dirty="0">
                <a:solidFill>
                  <a:schemeClr val="accent1">
                    <a:lumMod val="50000"/>
                  </a:schemeClr>
                </a:solidFill>
                <a:latin typeface="+mn-lt"/>
              </a:rPr>
              <a:t>How to set up a family time/sibling visit based on the information in the referral</a:t>
            </a:r>
          </a:p>
          <a:p>
            <a:pPr marL="571500" indent="-457200">
              <a:buFont typeface="Arial" panose="020B0604020202020204" pitchFamily="34" charset="0"/>
              <a:buChar char="•"/>
            </a:pPr>
            <a:r>
              <a:rPr lang="en-US" dirty="0">
                <a:solidFill>
                  <a:schemeClr val="accent1">
                    <a:lumMod val="50000"/>
                  </a:schemeClr>
                </a:solidFill>
                <a:latin typeface="+mn-lt"/>
              </a:rPr>
              <a:t>When to consider intervening or ending a family time/sibling visit early</a:t>
            </a:r>
          </a:p>
          <a:p>
            <a:pPr marL="571500" indent="-457200">
              <a:buFont typeface="Arial" panose="020B0604020202020204" pitchFamily="34" charset="0"/>
              <a:buChar char="•"/>
            </a:pPr>
            <a:r>
              <a:rPr lang="en-US" dirty="0">
                <a:solidFill>
                  <a:schemeClr val="accent1">
                    <a:lumMod val="50000"/>
                  </a:schemeClr>
                </a:solidFill>
                <a:latin typeface="+mn-lt"/>
              </a:rPr>
              <a:t>How to write reports using behaviorally specific language.</a:t>
            </a:r>
          </a:p>
          <a:p>
            <a:pPr marL="571500" indent="-457200">
              <a:buFont typeface="Arial" panose="020B0604020202020204" pitchFamily="34" charset="0"/>
              <a:buChar char="•"/>
            </a:pPr>
            <a:r>
              <a:rPr lang="en-US" dirty="0">
                <a:solidFill>
                  <a:schemeClr val="accent1">
                    <a:lumMod val="50000"/>
                  </a:schemeClr>
                </a:solidFill>
                <a:latin typeface="+mn-lt"/>
              </a:rPr>
              <a:t>How to communicate with DCYF SSS and caregivers</a:t>
            </a:r>
          </a:p>
          <a:p>
            <a:pPr marL="571500" indent="-457200">
              <a:buFont typeface="Arial" panose="020B0604020202020204" pitchFamily="34" charset="0"/>
              <a:buChar char="•"/>
            </a:pPr>
            <a:r>
              <a:rPr lang="en-US" dirty="0">
                <a:solidFill>
                  <a:schemeClr val="accent1">
                    <a:lumMod val="50000"/>
                  </a:schemeClr>
                </a:solidFill>
                <a:latin typeface="+mn-lt"/>
              </a:rPr>
              <a:t>The resources available to support you</a:t>
            </a:r>
          </a:p>
          <a:p>
            <a:endParaRPr lang="en-US" dirty="0">
              <a:latin typeface="+mn-lt"/>
            </a:endParaRPr>
          </a:p>
        </p:txBody>
      </p:sp>
    </p:spTree>
    <p:extLst>
      <p:ext uri="{BB962C8B-B14F-4D97-AF65-F5344CB8AC3E}">
        <p14:creationId xmlns:p14="http://schemas.microsoft.com/office/powerpoint/2010/main" val="647065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763506"/>
          </a:xfrm>
        </p:spPr>
        <p:txBody>
          <a:bodyPr>
            <a:normAutofit fontScale="90000"/>
          </a:bodyPr>
          <a:lstStyle/>
          <a:p>
            <a:r>
              <a:rPr lang="en-US" sz="4800" b="1" dirty="0"/>
              <a:t>How to Set Up a Family Time/Sibling Visit</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405563"/>
            <a:ext cx="10515598" cy="4097313"/>
          </a:xfrm>
        </p:spPr>
        <p:txBody>
          <a:bodyPr>
            <a:normAutofit/>
          </a:bodyPr>
          <a:lstStyle/>
          <a:p>
            <a:pPr marL="457200" indent="-342900">
              <a:buFont typeface="Arial" panose="020B0604020202020204" pitchFamily="34" charset="0"/>
              <a:buChar char="•"/>
            </a:pPr>
            <a:r>
              <a:rPr lang="en-US" sz="2000" dirty="0">
                <a:solidFill>
                  <a:schemeClr val="tx2">
                    <a:lumMod val="50000"/>
                  </a:schemeClr>
                </a:solidFill>
                <a:latin typeface="+mn-lt"/>
              </a:rPr>
              <a:t>Review, understand and follow the terms and conditions of the family time/sibling visit service contract.</a:t>
            </a:r>
          </a:p>
          <a:p>
            <a:pPr marL="457200" indent="-342900">
              <a:buFont typeface="Arial" panose="020B0604020202020204" pitchFamily="34" charset="0"/>
              <a:buChar char="•"/>
            </a:pPr>
            <a:r>
              <a:rPr lang="en-US" sz="2000" dirty="0">
                <a:solidFill>
                  <a:schemeClr val="tx2">
                    <a:lumMod val="50000"/>
                  </a:schemeClr>
                </a:solidFill>
                <a:latin typeface="+mn-lt"/>
              </a:rPr>
              <a:t>Review each referral for all of the necessary information. </a:t>
            </a:r>
          </a:p>
          <a:p>
            <a:pPr marL="457200" indent="-342900">
              <a:buFont typeface="Arial" panose="020B0604020202020204" pitchFamily="34" charset="0"/>
              <a:buChar char="•"/>
            </a:pPr>
            <a:r>
              <a:rPr lang="en-US" sz="2000" dirty="0">
                <a:solidFill>
                  <a:schemeClr val="tx2">
                    <a:lumMod val="50000"/>
                  </a:schemeClr>
                </a:solidFill>
                <a:latin typeface="+mn-lt"/>
              </a:rPr>
              <a:t>Determine the agency’s ability to facilitate the family time/sibling visits.</a:t>
            </a:r>
          </a:p>
          <a:p>
            <a:pPr marL="457200" indent="-342900">
              <a:buFont typeface="Arial" panose="020B0604020202020204" pitchFamily="34" charset="0"/>
              <a:buChar char="•"/>
            </a:pPr>
            <a:r>
              <a:rPr lang="en-US" sz="2000" dirty="0">
                <a:solidFill>
                  <a:schemeClr val="tx2">
                    <a:lumMod val="50000"/>
                  </a:schemeClr>
                </a:solidFill>
                <a:latin typeface="+mn-lt"/>
              </a:rPr>
              <a:t>Complete Intake Process including contacting all visit participants and gathering required additional information such as medical needs, transportation plan, and any other safety information</a:t>
            </a:r>
          </a:p>
          <a:p>
            <a:pPr marL="457200" indent="-342900">
              <a:buFont typeface="Arial" panose="020B0604020202020204" pitchFamily="34" charset="0"/>
              <a:buChar char="•"/>
            </a:pPr>
            <a:r>
              <a:rPr lang="en-US" sz="2000" dirty="0">
                <a:solidFill>
                  <a:schemeClr val="tx2">
                    <a:lumMod val="50000"/>
                  </a:schemeClr>
                </a:solidFill>
                <a:latin typeface="+mn-lt"/>
              </a:rPr>
              <a:t>Assignment to service worker whose skills and abilities meet the request.</a:t>
            </a:r>
          </a:p>
          <a:p>
            <a:pPr marL="457200" indent="-342900">
              <a:buFont typeface="Arial" panose="020B0604020202020204" pitchFamily="34" charset="0"/>
              <a:buChar char="•"/>
            </a:pPr>
            <a:r>
              <a:rPr lang="en-US" sz="2000" dirty="0">
                <a:solidFill>
                  <a:schemeClr val="tx2">
                    <a:lumMod val="50000"/>
                  </a:schemeClr>
                </a:solidFill>
                <a:latin typeface="+mn-lt"/>
              </a:rPr>
              <a:t>Communicate with the assigned social worker about family time/sibling visit details.</a:t>
            </a:r>
          </a:p>
          <a:p>
            <a:pPr marL="457200" indent="-342900">
              <a:buFont typeface="Arial" panose="020B0604020202020204" pitchFamily="34" charset="0"/>
              <a:buChar char="•"/>
            </a:pPr>
            <a:r>
              <a:rPr lang="en-US" sz="2000" dirty="0">
                <a:solidFill>
                  <a:schemeClr val="tx2">
                    <a:lumMod val="50000"/>
                  </a:schemeClr>
                </a:solidFill>
                <a:latin typeface="+mn-lt"/>
              </a:rPr>
              <a:t>Sends the Provider Notification form to social worker.</a:t>
            </a:r>
          </a:p>
          <a:p>
            <a:pPr marL="457200" indent="-342900">
              <a:buFont typeface="Arial" panose="020B0604020202020204" pitchFamily="34" charset="0"/>
              <a:buChar char="•"/>
            </a:pPr>
            <a:r>
              <a:rPr lang="en-US" sz="2000" dirty="0">
                <a:solidFill>
                  <a:schemeClr val="tx2">
                    <a:lumMod val="50000"/>
                  </a:schemeClr>
                </a:solidFill>
                <a:latin typeface="+mn-lt"/>
              </a:rPr>
              <a:t>Notify all parties at least 24 hours in advance to confirm the first family time/sibling visit.</a:t>
            </a:r>
          </a:p>
        </p:txBody>
      </p:sp>
    </p:spTree>
    <p:extLst>
      <p:ext uri="{BB962C8B-B14F-4D97-AF65-F5344CB8AC3E}">
        <p14:creationId xmlns:p14="http://schemas.microsoft.com/office/powerpoint/2010/main" val="1797899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763506"/>
          </a:xfrm>
        </p:spPr>
        <p:txBody>
          <a:bodyPr>
            <a:normAutofit/>
          </a:bodyPr>
          <a:lstStyle/>
          <a:p>
            <a:r>
              <a:rPr lang="en-US" sz="4800" b="1" dirty="0"/>
              <a:t>Scheduling Considerations </a:t>
            </a:r>
            <a:endParaRPr lang="en-US" sz="48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a:p>
            <a:endParaRPr lang="en-US" dirty="0"/>
          </a:p>
        </p:txBody>
      </p:sp>
      <p:sp>
        <p:nvSpPr>
          <p:cNvPr id="3" name="Content Placeholder 2"/>
          <p:cNvSpPr>
            <a:spLocks noGrp="1"/>
          </p:cNvSpPr>
          <p:nvPr>
            <p:ph sz="half" idx="1"/>
          </p:nvPr>
        </p:nvSpPr>
        <p:spPr>
          <a:xfrm>
            <a:off x="838200" y="1405563"/>
            <a:ext cx="10515598" cy="4097313"/>
          </a:xfrm>
        </p:spPr>
        <p:txBody>
          <a:bodyPr>
            <a:normAutofit/>
          </a:bodyPr>
          <a:lstStyle/>
          <a:p>
            <a:pPr marL="457200" indent="-342900">
              <a:buFont typeface="Arial" panose="020B0604020202020204" pitchFamily="34" charset="0"/>
              <a:buChar char="•"/>
            </a:pPr>
            <a:r>
              <a:rPr lang="en-US" sz="2000" dirty="0">
                <a:solidFill>
                  <a:schemeClr val="tx2">
                    <a:lumMod val="50000"/>
                  </a:schemeClr>
                </a:solidFill>
                <a:latin typeface="+mn-lt"/>
              </a:rPr>
              <a:t>Mealtime</a:t>
            </a:r>
          </a:p>
          <a:p>
            <a:pPr marL="457200" indent="-342900">
              <a:buFont typeface="Arial" panose="020B0604020202020204" pitchFamily="34" charset="0"/>
              <a:buChar char="•"/>
            </a:pPr>
            <a:r>
              <a:rPr lang="en-US" sz="2000" dirty="0">
                <a:solidFill>
                  <a:schemeClr val="tx2">
                    <a:lumMod val="50000"/>
                  </a:schemeClr>
                </a:solidFill>
                <a:latin typeface="+mn-lt"/>
              </a:rPr>
              <a:t>Nap or Bedtime</a:t>
            </a:r>
          </a:p>
          <a:p>
            <a:pPr marL="457200" indent="-342900">
              <a:buFont typeface="Arial" panose="020B0604020202020204" pitchFamily="34" charset="0"/>
              <a:buChar char="•"/>
            </a:pPr>
            <a:r>
              <a:rPr lang="en-US" sz="2000" dirty="0">
                <a:solidFill>
                  <a:schemeClr val="tx2">
                    <a:lumMod val="50000"/>
                  </a:schemeClr>
                </a:solidFill>
                <a:latin typeface="+mn-lt"/>
              </a:rPr>
              <a:t>School Time</a:t>
            </a:r>
          </a:p>
          <a:p>
            <a:pPr marL="457200" indent="-342900">
              <a:buFont typeface="Arial" panose="020B0604020202020204" pitchFamily="34" charset="0"/>
              <a:buChar char="•"/>
            </a:pPr>
            <a:r>
              <a:rPr lang="en-US" sz="2000" dirty="0">
                <a:solidFill>
                  <a:schemeClr val="tx2">
                    <a:lumMod val="50000"/>
                  </a:schemeClr>
                </a:solidFill>
                <a:latin typeface="+mn-lt"/>
              </a:rPr>
              <a:t>Appointment Time</a:t>
            </a:r>
          </a:p>
          <a:p>
            <a:pPr marL="457200" indent="-342900">
              <a:buFont typeface="Arial" panose="020B0604020202020204" pitchFamily="34" charset="0"/>
              <a:buChar char="•"/>
            </a:pPr>
            <a:r>
              <a:rPr lang="en-US" sz="2000" dirty="0">
                <a:solidFill>
                  <a:schemeClr val="tx2">
                    <a:lumMod val="50000"/>
                  </a:schemeClr>
                </a:solidFill>
                <a:latin typeface="+mn-lt"/>
              </a:rPr>
              <a:t>Activity Time</a:t>
            </a:r>
          </a:p>
          <a:p>
            <a:pPr marL="457200" indent="-342900">
              <a:buFont typeface="Arial" panose="020B0604020202020204" pitchFamily="34" charset="0"/>
              <a:buChar char="•"/>
            </a:pPr>
            <a:r>
              <a:rPr lang="en-US" sz="2000" dirty="0">
                <a:solidFill>
                  <a:schemeClr val="tx2">
                    <a:lumMod val="50000"/>
                  </a:schemeClr>
                </a:solidFill>
                <a:latin typeface="+mn-lt"/>
              </a:rPr>
              <a:t>Parent’s Court Ordered Services</a:t>
            </a:r>
          </a:p>
          <a:p>
            <a:pPr marL="457200" indent="-342900">
              <a:buFont typeface="Arial" panose="020B0604020202020204" pitchFamily="34" charset="0"/>
              <a:buChar char="•"/>
            </a:pPr>
            <a:r>
              <a:rPr lang="en-US" sz="2000" dirty="0">
                <a:solidFill>
                  <a:schemeClr val="tx2">
                    <a:lumMod val="50000"/>
                  </a:schemeClr>
                </a:solidFill>
                <a:latin typeface="+mn-lt"/>
              </a:rPr>
              <a:t>Cultural Considerations</a:t>
            </a:r>
          </a:p>
          <a:p>
            <a:pPr marL="457200" indent="-342900">
              <a:buFont typeface="Arial" panose="020B0604020202020204" pitchFamily="34" charset="0"/>
              <a:buChar char="•"/>
            </a:pPr>
            <a:r>
              <a:rPr lang="en-US" sz="2000" dirty="0">
                <a:solidFill>
                  <a:schemeClr val="tx2">
                    <a:lumMod val="50000"/>
                  </a:schemeClr>
                </a:solidFill>
                <a:latin typeface="+mn-lt"/>
              </a:rPr>
              <a:t>Medication Administration</a:t>
            </a:r>
          </a:p>
        </p:txBody>
      </p:sp>
    </p:spTree>
    <p:extLst>
      <p:ext uri="{BB962C8B-B14F-4D97-AF65-F5344CB8AC3E}">
        <p14:creationId xmlns:p14="http://schemas.microsoft.com/office/powerpoint/2010/main" val="2250418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1223317"/>
          </a:xfrm>
        </p:spPr>
        <p:txBody>
          <a:bodyPr>
            <a:normAutofit fontScale="90000"/>
          </a:bodyPr>
          <a:lstStyle/>
          <a:p>
            <a:r>
              <a:rPr lang="en-US" sz="4800" b="1" dirty="0"/>
              <a:t>Family Time/Sibling Visit </a:t>
            </a:r>
            <a:br>
              <a:rPr lang="en-US" sz="4800" b="1" dirty="0"/>
            </a:br>
            <a:r>
              <a:rPr lang="en-US" sz="4800" b="1" dirty="0"/>
              <a:t>Preparation Checklist</a:t>
            </a:r>
            <a:endParaRPr lang="en-US" sz="48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a:p>
            <a:endParaRPr lang="en-US" dirty="0"/>
          </a:p>
        </p:txBody>
      </p:sp>
      <p:sp>
        <p:nvSpPr>
          <p:cNvPr id="3" name="Content Placeholder 2"/>
          <p:cNvSpPr>
            <a:spLocks noGrp="1"/>
          </p:cNvSpPr>
          <p:nvPr>
            <p:ph sz="half" idx="1"/>
          </p:nvPr>
        </p:nvSpPr>
        <p:spPr>
          <a:xfrm>
            <a:off x="838200" y="1771323"/>
            <a:ext cx="10515598" cy="3731553"/>
          </a:xfrm>
        </p:spPr>
        <p:txBody>
          <a:bodyPr>
            <a:normAutofit/>
          </a:bodyPr>
          <a:lstStyle/>
          <a:p>
            <a:pPr marL="457200" indent="-342900">
              <a:buFont typeface="Arial" panose="020B0604020202020204" pitchFamily="34" charset="0"/>
              <a:buChar char="•"/>
            </a:pPr>
            <a:r>
              <a:rPr lang="en-US" sz="2000" dirty="0">
                <a:solidFill>
                  <a:schemeClr val="tx2">
                    <a:lumMod val="50000"/>
                  </a:schemeClr>
                </a:solidFill>
                <a:latin typeface="+mn-lt"/>
              </a:rPr>
              <a:t>Agency badge</a:t>
            </a:r>
          </a:p>
          <a:p>
            <a:pPr marL="457200" indent="-342900">
              <a:buFont typeface="Arial" panose="020B0604020202020204" pitchFamily="34" charset="0"/>
              <a:buChar char="•"/>
            </a:pPr>
            <a:r>
              <a:rPr lang="en-US" sz="2000" dirty="0">
                <a:solidFill>
                  <a:schemeClr val="tx2">
                    <a:lumMod val="50000"/>
                  </a:schemeClr>
                </a:solidFill>
                <a:latin typeface="+mn-lt"/>
              </a:rPr>
              <a:t>Gas in car</a:t>
            </a:r>
          </a:p>
          <a:p>
            <a:pPr marL="457200" indent="-342900">
              <a:buFont typeface="Arial" panose="020B0604020202020204" pitchFamily="34" charset="0"/>
              <a:buChar char="•"/>
            </a:pPr>
            <a:r>
              <a:rPr lang="en-US" sz="2000" dirty="0">
                <a:solidFill>
                  <a:schemeClr val="tx2">
                    <a:lumMod val="50000"/>
                  </a:schemeClr>
                </a:solidFill>
                <a:latin typeface="+mn-lt"/>
              </a:rPr>
              <a:t>Age/weight/height appropriate car seats</a:t>
            </a:r>
          </a:p>
          <a:p>
            <a:pPr marL="457200" indent="-342900">
              <a:buFont typeface="Arial" panose="020B0604020202020204" pitchFamily="34" charset="0"/>
              <a:buChar char="•"/>
            </a:pPr>
            <a:r>
              <a:rPr lang="en-US" sz="2000" dirty="0">
                <a:solidFill>
                  <a:schemeClr val="tx2">
                    <a:lumMod val="50000"/>
                  </a:schemeClr>
                </a:solidFill>
                <a:latin typeface="+mn-lt"/>
              </a:rPr>
              <a:t>Charged cell phone and back-up charger if needed</a:t>
            </a:r>
          </a:p>
          <a:p>
            <a:pPr marL="457200" indent="-342900">
              <a:buFont typeface="Arial" panose="020B0604020202020204" pitchFamily="34" charset="0"/>
              <a:buChar char="•"/>
            </a:pPr>
            <a:r>
              <a:rPr lang="en-US" sz="2000" dirty="0">
                <a:solidFill>
                  <a:schemeClr val="tx2">
                    <a:lumMod val="50000"/>
                  </a:schemeClr>
                </a:solidFill>
                <a:latin typeface="+mn-lt"/>
              </a:rPr>
              <a:t>Access to Family Time/Sibling Visit Referral with contact information</a:t>
            </a:r>
          </a:p>
          <a:p>
            <a:pPr marL="457200" indent="-342900">
              <a:buFont typeface="Arial" panose="020B0604020202020204" pitchFamily="34" charset="0"/>
              <a:buChar char="•"/>
            </a:pPr>
            <a:r>
              <a:rPr lang="en-US" sz="2000" dirty="0">
                <a:solidFill>
                  <a:schemeClr val="tx2">
                    <a:lumMod val="50000"/>
                  </a:schemeClr>
                </a:solidFill>
                <a:latin typeface="+mn-lt"/>
              </a:rPr>
              <a:t>Caregiver signature form (pick-up and drop off log)</a:t>
            </a:r>
          </a:p>
          <a:p>
            <a:pPr marL="457200" indent="-342900">
              <a:buFont typeface="Arial" panose="020B0604020202020204" pitchFamily="34" charset="0"/>
              <a:buChar char="•"/>
            </a:pPr>
            <a:r>
              <a:rPr lang="en-US" sz="2000" dirty="0">
                <a:solidFill>
                  <a:schemeClr val="tx2">
                    <a:lumMod val="50000"/>
                  </a:schemeClr>
                </a:solidFill>
                <a:latin typeface="+mn-lt"/>
              </a:rPr>
              <a:t>Directions</a:t>
            </a:r>
          </a:p>
          <a:p>
            <a:pPr marL="457200" indent="-342900">
              <a:buFont typeface="Arial" panose="020B0604020202020204" pitchFamily="34" charset="0"/>
              <a:buChar char="•"/>
            </a:pPr>
            <a:r>
              <a:rPr lang="en-US" sz="2000" dirty="0">
                <a:solidFill>
                  <a:schemeClr val="tx2">
                    <a:lumMod val="50000"/>
                  </a:schemeClr>
                </a:solidFill>
                <a:latin typeface="+mn-lt"/>
              </a:rPr>
              <a:t>A list of phone numbers for your agency staff</a:t>
            </a:r>
          </a:p>
          <a:p>
            <a:pPr marL="457200" indent="-342900">
              <a:buFont typeface="Arial" panose="020B0604020202020204" pitchFamily="34" charset="0"/>
              <a:buChar char="•"/>
            </a:pPr>
            <a:r>
              <a:rPr lang="en-US" sz="2000" dirty="0">
                <a:solidFill>
                  <a:schemeClr val="tx2">
                    <a:lumMod val="50000"/>
                  </a:schemeClr>
                </a:solidFill>
                <a:latin typeface="+mn-lt"/>
              </a:rPr>
              <a:t>First aid kit</a:t>
            </a:r>
            <a:endParaRPr lang="en-US" dirty="0">
              <a:solidFill>
                <a:schemeClr val="tx2">
                  <a:lumMod val="50000"/>
                </a:schemeClr>
              </a:solidFill>
              <a:latin typeface="+mn-lt"/>
            </a:endParaRPr>
          </a:p>
        </p:txBody>
      </p:sp>
    </p:spTree>
    <p:extLst>
      <p:ext uri="{BB962C8B-B14F-4D97-AF65-F5344CB8AC3E}">
        <p14:creationId xmlns:p14="http://schemas.microsoft.com/office/powerpoint/2010/main" val="989798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10515600" cy="789632"/>
          </a:xfrm>
        </p:spPr>
        <p:txBody>
          <a:bodyPr>
            <a:normAutofit/>
          </a:bodyPr>
          <a:lstStyle/>
          <a:p>
            <a:r>
              <a:rPr lang="en-US" sz="4300" b="1" dirty="0"/>
              <a:t>Safety is Critical</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442139"/>
            <a:ext cx="10515598" cy="4060737"/>
          </a:xfrm>
        </p:spPr>
        <p:txBody>
          <a:bodyPr>
            <a:normAutofit/>
          </a:bodyPr>
          <a:lstStyle/>
          <a:p>
            <a:pPr>
              <a:spcBef>
                <a:spcPts val="1200"/>
              </a:spcBef>
            </a:pPr>
            <a:r>
              <a:rPr lang="en-US" b="1" dirty="0">
                <a:solidFill>
                  <a:schemeClr val="tx2">
                    <a:lumMod val="50000"/>
                  </a:schemeClr>
                </a:solidFill>
                <a:latin typeface="+mn-lt"/>
              </a:rPr>
              <a:t>Have a plan:</a:t>
            </a:r>
            <a:r>
              <a:rPr lang="en-US" dirty="0">
                <a:solidFill>
                  <a:schemeClr val="tx2">
                    <a:lumMod val="50000"/>
                  </a:schemeClr>
                </a:solidFill>
                <a:latin typeface="+mn-lt"/>
              </a:rPr>
              <a:t>  </a:t>
            </a:r>
          </a:p>
          <a:p>
            <a:pPr indent="-341313"/>
            <a:r>
              <a:rPr lang="en-US" sz="2400" dirty="0">
                <a:solidFill>
                  <a:schemeClr val="tx2">
                    <a:lumMod val="50000"/>
                  </a:schemeClr>
                </a:solidFill>
                <a:latin typeface="+mn-lt"/>
              </a:rPr>
              <a:t>Know who to call</a:t>
            </a:r>
          </a:p>
          <a:p>
            <a:pPr marL="963295" lvl="2" indent="-344488"/>
            <a:r>
              <a:rPr lang="en-US" sz="2400" dirty="0">
                <a:solidFill>
                  <a:schemeClr val="tx2">
                    <a:lumMod val="50000"/>
                  </a:schemeClr>
                </a:solidFill>
                <a:latin typeface="+mn-lt"/>
              </a:rPr>
              <a:t>If the caregiver is not home</a:t>
            </a:r>
          </a:p>
          <a:p>
            <a:pPr marL="963295" lvl="2" indent="-344488"/>
            <a:r>
              <a:rPr lang="en-US" sz="2400" dirty="0">
                <a:solidFill>
                  <a:schemeClr val="tx2">
                    <a:lumMod val="50000"/>
                  </a:schemeClr>
                </a:solidFill>
                <a:latin typeface="+mn-lt"/>
              </a:rPr>
              <a:t>If a family time/sibling visit ends early</a:t>
            </a:r>
          </a:p>
          <a:p>
            <a:pPr marL="963295" lvl="2" indent="-344488"/>
            <a:r>
              <a:rPr lang="en-US" sz="2400" dirty="0">
                <a:solidFill>
                  <a:schemeClr val="tx2">
                    <a:lumMod val="50000"/>
                  </a:schemeClr>
                </a:solidFill>
                <a:latin typeface="+mn-lt"/>
              </a:rPr>
              <a:t>When serious incident or safety and health concerns occur</a:t>
            </a:r>
          </a:p>
          <a:p>
            <a:pPr indent="-524193"/>
            <a:r>
              <a:rPr lang="en-US" sz="2400" dirty="0">
                <a:solidFill>
                  <a:schemeClr val="tx2">
                    <a:lumMod val="50000"/>
                  </a:schemeClr>
                </a:solidFill>
                <a:latin typeface="+mn-lt"/>
              </a:rPr>
              <a:t>Know where you can go</a:t>
            </a:r>
          </a:p>
          <a:p>
            <a:pPr indent="-524193"/>
            <a:r>
              <a:rPr lang="en-US" sz="2400" dirty="0">
                <a:solidFill>
                  <a:schemeClr val="tx2">
                    <a:lumMod val="50000"/>
                  </a:schemeClr>
                </a:solidFill>
                <a:latin typeface="+mn-lt"/>
              </a:rPr>
              <a:t>Develop an exit strategy</a:t>
            </a:r>
          </a:p>
          <a:p>
            <a:pPr indent="-524193"/>
            <a:r>
              <a:rPr lang="en-US" sz="2400" dirty="0">
                <a:solidFill>
                  <a:schemeClr val="tx2">
                    <a:lumMod val="50000"/>
                  </a:schemeClr>
                </a:solidFill>
                <a:latin typeface="+mn-lt"/>
              </a:rPr>
              <a:t>Ensure all plans and safety process are shared during the intake process</a:t>
            </a:r>
          </a:p>
        </p:txBody>
      </p:sp>
    </p:spTree>
    <p:extLst>
      <p:ext uri="{BB962C8B-B14F-4D97-AF65-F5344CB8AC3E}">
        <p14:creationId xmlns:p14="http://schemas.microsoft.com/office/powerpoint/2010/main" val="2266047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732155"/>
          </a:xfrm>
        </p:spPr>
        <p:txBody>
          <a:bodyPr>
            <a:normAutofit/>
          </a:bodyPr>
          <a:lstStyle/>
          <a:p>
            <a:r>
              <a:rPr lang="en-US" sz="4300" b="1" dirty="0"/>
              <a:t>Family Time/Sibling Visit Session</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280161"/>
            <a:ext cx="10515598" cy="4222716"/>
          </a:xfrm>
        </p:spPr>
        <p:txBody>
          <a:bodyPr>
            <a:normAutofit/>
          </a:bodyPr>
          <a:lstStyle/>
          <a:p>
            <a:pPr marL="342900" indent="-342900">
              <a:buFont typeface="Arial" panose="020B0604020202020204" pitchFamily="34" charset="0"/>
              <a:buChar char="•"/>
            </a:pPr>
            <a:r>
              <a:rPr lang="en-US" sz="2000" dirty="0">
                <a:solidFill>
                  <a:schemeClr val="tx2">
                    <a:lumMod val="50000"/>
                  </a:schemeClr>
                </a:solidFill>
                <a:latin typeface="+mn-lt"/>
              </a:rPr>
              <a:t>Verify participants</a:t>
            </a:r>
          </a:p>
          <a:p>
            <a:pPr marL="342900" indent="-342900">
              <a:buFont typeface="Arial" panose="020B0604020202020204" pitchFamily="34" charset="0"/>
              <a:buChar char="•"/>
            </a:pPr>
            <a:r>
              <a:rPr lang="en-US" sz="2000" dirty="0">
                <a:solidFill>
                  <a:schemeClr val="tx2">
                    <a:lumMod val="50000"/>
                  </a:schemeClr>
                </a:solidFill>
                <a:latin typeface="+mn-lt"/>
              </a:rPr>
              <a:t>Review contracted agency family time/sibling visit guidelines</a:t>
            </a:r>
          </a:p>
          <a:p>
            <a:pPr marL="342900" indent="-342900">
              <a:buFont typeface="Arial" panose="020B0604020202020204" pitchFamily="34" charset="0"/>
              <a:buChar char="•"/>
            </a:pPr>
            <a:r>
              <a:rPr lang="en-US" sz="2000" dirty="0">
                <a:solidFill>
                  <a:schemeClr val="tx2">
                    <a:lumMod val="50000"/>
                  </a:schemeClr>
                </a:solidFill>
                <a:latin typeface="+mn-lt"/>
              </a:rPr>
              <a:t>Survey room and sit in direct line of sight and sound in least intrusive location</a:t>
            </a:r>
          </a:p>
          <a:p>
            <a:pPr marL="342900" indent="-342900">
              <a:buFont typeface="Arial" panose="020B0604020202020204" pitchFamily="34" charset="0"/>
              <a:buChar char="•"/>
            </a:pPr>
            <a:r>
              <a:rPr lang="en-US" sz="2000" dirty="0">
                <a:solidFill>
                  <a:schemeClr val="tx2">
                    <a:lumMod val="50000"/>
                  </a:schemeClr>
                </a:solidFill>
                <a:latin typeface="+mn-lt"/>
              </a:rPr>
              <a:t>Supervise family time/sibling visit as directed in the referral</a:t>
            </a:r>
          </a:p>
          <a:p>
            <a:pPr marL="342900" indent="-342900">
              <a:buFont typeface="Arial" panose="020B0604020202020204" pitchFamily="34" charset="0"/>
              <a:buChar char="•"/>
            </a:pPr>
            <a:r>
              <a:rPr lang="en-US" sz="2000" dirty="0">
                <a:solidFill>
                  <a:schemeClr val="tx2">
                    <a:lumMod val="50000"/>
                  </a:schemeClr>
                </a:solidFill>
                <a:latin typeface="+mn-lt"/>
              </a:rPr>
              <a:t>Remain focused on safety and well-being of the child</a:t>
            </a:r>
          </a:p>
          <a:p>
            <a:pPr marL="342900" indent="-342900">
              <a:buFont typeface="Arial" panose="020B0604020202020204" pitchFamily="34" charset="0"/>
              <a:buChar char="•"/>
            </a:pPr>
            <a:r>
              <a:rPr lang="en-US" sz="2000" dirty="0">
                <a:solidFill>
                  <a:schemeClr val="tx2">
                    <a:lumMod val="50000"/>
                  </a:schemeClr>
                </a:solidFill>
                <a:latin typeface="+mn-lt"/>
              </a:rPr>
              <a:t>Document observed behaviors using behaviorally specific language</a:t>
            </a:r>
          </a:p>
          <a:p>
            <a:pPr marL="342900" indent="-342900">
              <a:buFont typeface="Arial" panose="020B0604020202020204" pitchFamily="34" charset="0"/>
              <a:buChar char="•"/>
            </a:pPr>
            <a:r>
              <a:rPr lang="en-US" sz="2000" dirty="0">
                <a:solidFill>
                  <a:schemeClr val="tx2">
                    <a:lumMod val="50000"/>
                  </a:schemeClr>
                </a:solidFill>
                <a:latin typeface="+mn-lt"/>
              </a:rPr>
              <a:t>Intervene or redirect as needed, could include terminating visit, as last resort, if needed. </a:t>
            </a:r>
          </a:p>
          <a:p>
            <a:pPr marL="342900" indent="-342900">
              <a:buFont typeface="Arial" panose="020B0604020202020204" pitchFamily="34" charset="0"/>
              <a:buChar char="•"/>
            </a:pPr>
            <a:r>
              <a:rPr lang="en-US" sz="2000" dirty="0">
                <a:solidFill>
                  <a:schemeClr val="tx2">
                    <a:lumMod val="50000"/>
                  </a:schemeClr>
                </a:solidFill>
                <a:latin typeface="+mn-lt"/>
              </a:rPr>
              <a:t>Follow bathroom guidelines</a:t>
            </a:r>
          </a:p>
          <a:p>
            <a:pPr marL="342900" indent="-342900">
              <a:buFont typeface="Arial" panose="020B0604020202020204" pitchFamily="34" charset="0"/>
              <a:buChar char="•"/>
            </a:pPr>
            <a:r>
              <a:rPr lang="en-US" sz="2000" dirty="0">
                <a:solidFill>
                  <a:schemeClr val="tx2">
                    <a:lumMod val="50000"/>
                  </a:schemeClr>
                </a:solidFill>
                <a:latin typeface="+mn-lt"/>
              </a:rPr>
              <a:t>Allow time for transition and closure</a:t>
            </a:r>
          </a:p>
        </p:txBody>
      </p:sp>
    </p:spTree>
    <p:extLst>
      <p:ext uri="{BB962C8B-B14F-4D97-AF65-F5344CB8AC3E}">
        <p14:creationId xmlns:p14="http://schemas.microsoft.com/office/powerpoint/2010/main" val="2834260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1003228"/>
          </a:xfrm>
        </p:spPr>
        <p:txBody>
          <a:bodyPr>
            <a:noAutofit/>
          </a:bodyPr>
          <a:lstStyle/>
          <a:p>
            <a:r>
              <a:rPr lang="en-US" sz="4300" b="1" dirty="0"/>
              <a:t>Bathroom Guidelines for Supervised Family Time/Sibling Visits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766098"/>
            <a:ext cx="10515598" cy="3736778"/>
          </a:xfrm>
        </p:spPr>
        <p:txBody>
          <a:bodyPr>
            <a:normAutofit/>
          </a:bodyPr>
          <a:lstStyle/>
          <a:p>
            <a:pPr marL="342900" indent="-342900">
              <a:buFont typeface="Arial" panose="020B0604020202020204" pitchFamily="34" charset="0"/>
              <a:buChar char="•"/>
            </a:pPr>
            <a:r>
              <a:rPr lang="en-US" sz="2000" dirty="0">
                <a:solidFill>
                  <a:schemeClr val="tx2">
                    <a:lumMod val="50000"/>
                  </a:schemeClr>
                </a:solidFill>
                <a:latin typeface="+mn-lt"/>
              </a:rPr>
              <a:t>Supervised family time require that the parent is supervised while they take all children into the bathroom due to requiring line of sight supervision.</a:t>
            </a:r>
          </a:p>
          <a:p>
            <a:pPr marL="342900" indent="-342900">
              <a:buFont typeface="Arial" panose="020B0604020202020204" pitchFamily="34" charset="0"/>
              <a:buChar char="•"/>
            </a:pPr>
            <a:r>
              <a:rPr lang="en-US" sz="2000" dirty="0">
                <a:solidFill>
                  <a:schemeClr val="tx2">
                    <a:lumMod val="50000"/>
                  </a:schemeClr>
                </a:solidFill>
                <a:latin typeface="+mn-lt"/>
              </a:rPr>
              <a:t>The parent assists the child who needs to be changed/use the toilet.</a:t>
            </a:r>
          </a:p>
          <a:p>
            <a:pPr marL="342900" indent="-342900">
              <a:buFont typeface="Arial" panose="020B0604020202020204" pitchFamily="34" charset="0"/>
              <a:buChar char="•"/>
            </a:pPr>
            <a:r>
              <a:rPr lang="en-US" sz="2000" dirty="0">
                <a:solidFill>
                  <a:schemeClr val="tx2">
                    <a:lumMod val="50000"/>
                  </a:schemeClr>
                </a:solidFill>
                <a:latin typeface="+mn-lt"/>
              </a:rPr>
              <a:t>Sibling Visits require that the Visit Service Worker take all the children to the bathroom following referral supervision expectations. </a:t>
            </a:r>
          </a:p>
          <a:p>
            <a:pPr marL="342900" indent="-342900">
              <a:buFont typeface="Arial" panose="020B0604020202020204" pitchFamily="34" charset="0"/>
              <a:buChar char="•"/>
            </a:pPr>
            <a:endParaRPr lang="en-US" sz="2000" dirty="0">
              <a:solidFill>
                <a:schemeClr val="tx2">
                  <a:lumMod val="50000"/>
                </a:schemeClr>
              </a:solidFill>
              <a:latin typeface="+mn-lt"/>
            </a:endParaRPr>
          </a:p>
          <a:p>
            <a:pPr marL="342900" indent="-342900">
              <a:buFont typeface="Arial" panose="020B0604020202020204" pitchFamily="34" charset="0"/>
              <a:buChar char="•"/>
            </a:pPr>
            <a:endParaRPr lang="en-US" sz="2000" dirty="0">
              <a:solidFill>
                <a:schemeClr val="tx2">
                  <a:lumMod val="50000"/>
                </a:schemeClr>
              </a:solidFill>
              <a:latin typeface="+mn-lt"/>
            </a:endParaRPr>
          </a:p>
          <a:p>
            <a:pPr marL="342900" indent="-342900">
              <a:buFont typeface="Arial" panose="020B0604020202020204" pitchFamily="34" charset="0"/>
              <a:buChar char="•"/>
            </a:pPr>
            <a:endParaRPr lang="en-US" sz="2000" dirty="0">
              <a:solidFill>
                <a:schemeClr val="tx2">
                  <a:lumMod val="50000"/>
                </a:schemeClr>
              </a:solidFill>
              <a:latin typeface="+mn-lt"/>
            </a:endParaRPr>
          </a:p>
          <a:p>
            <a:endParaRPr lang="en-US" sz="2000" dirty="0">
              <a:solidFill>
                <a:schemeClr val="tx2">
                  <a:lumMod val="50000"/>
                </a:schemeClr>
              </a:solidFill>
              <a:latin typeface="+mn-lt"/>
            </a:endParaRPr>
          </a:p>
          <a:p>
            <a:endParaRPr lang="en-US" sz="2000" dirty="0">
              <a:solidFill>
                <a:schemeClr val="tx2">
                  <a:lumMod val="50000"/>
                </a:schemeClr>
              </a:solidFill>
              <a:latin typeface="+mn-lt"/>
            </a:endParaRPr>
          </a:p>
        </p:txBody>
      </p:sp>
    </p:spTree>
    <p:extLst>
      <p:ext uri="{BB962C8B-B14F-4D97-AF65-F5344CB8AC3E}">
        <p14:creationId xmlns:p14="http://schemas.microsoft.com/office/powerpoint/2010/main" val="311922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1003228"/>
          </a:xfrm>
        </p:spPr>
        <p:txBody>
          <a:bodyPr>
            <a:noAutofit/>
          </a:bodyPr>
          <a:lstStyle/>
          <a:p>
            <a:r>
              <a:rPr lang="en-US" sz="4300" b="1" dirty="0"/>
              <a:t>Cancelled-Missed-No Shows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766098"/>
            <a:ext cx="10515598" cy="3736778"/>
          </a:xfrm>
        </p:spPr>
        <p:txBody>
          <a:bodyPr>
            <a:normAutofit fontScale="77500" lnSpcReduction="20000"/>
          </a:bodyPr>
          <a:lstStyle/>
          <a:p>
            <a:r>
              <a:rPr lang="en-US" sz="2000" dirty="0">
                <a:solidFill>
                  <a:schemeClr val="tx2">
                    <a:lumMod val="50000"/>
                  </a:schemeClr>
                </a:solidFill>
                <a:latin typeface="+mn-lt"/>
              </a:rPr>
              <a:t>The goal is to avoid transporting a child unnecessarily.</a:t>
            </a:r>
          </a:p>
          <a:p>
            <a:r>
              <a:rPr lang="en-US" sz="2000" b="1" dirty="0">
                <a:solidFill>
                  <a:schemeClr val="tx2">
                    <a:lumMod val="50000"/>
                  </a:schemeClr>
                </a:solidFill>
                <a:latin typeface="+mn-lt"/>
              </a:rPr>
              <a:t>PARENTS</a:t>
            </a:r>
            <a:r>
              <a:rPr lang="en-US" sz="2000" dirty="0">
                <a:solidFill>
                  <a:schemeClr val="tx2">
                    <a:lumMod val="50000"/>
                  </a:schemeClr>
                </a:solidFill>
                <a:latin typeface="+mn-lt"/>
              </a:rPr>
              <a:t> must notify the DCYF SSS and contracted provider within 24 hours before a family time/sibling visit if they are going to cancel, or it will count against them.</a:t>
            </a:r>
          </a:p>
          <a:p>
            <a:pPr marL="342900" indent="-342900">
              <a:buFont typeface="Arial" panose="020B0604020202020204" pitchFamily="34" charset="0"/>
              <a:buChar char="•"/>
            </a:pPr>
            <a:r>
              <a:rPr lang="en-US" sz="2000" dirty="0">
                <a:solidFill>
                  <a:schemeClr val="tx2">
                    <a:lumMod val="50000"/>
                  </a:schemeClr>
                </a:solidFill>
                <a:latin typeface="+mn-lt"/>
              </a:rPr>
              <a:t>The maximum wait time is defined by the contract. SSS may identify a shorter wait time in the referral which will be followed. </a:t>
            </a:r>
          </a:p>
          <a:p>
            <a:pPr marL="342900" indent="-228600">
              <a:spcBef>
                <a:spcPts val="1200"/>
              </a:spcBef>
            </a:pPr>
            <a:endParaRPr lang="en-US" sz="2000" dirty="0">
              <a:solidFill>
                <a:schemeClr val="tx2">
                  <a:lumMod val="50000"/>
                </a:schemeClr>
              </a:solidFill>
              <a:latin typeface="+mn-lt"/>
            </a:endParaRPr>
          </a:p>
          <a:p>
            <a:r>
              <a:rPr lang="en-US" sz="2000" b="1" dirty="0">
                <a:solidFill>
                  <a:schemeClr val="tx2">
                    <a:lumMod val="50000"/>
                  </a:schemeClr>
                </a:solidFill>
                <a:latin typeface="+mn-lt"/>
              </a:rPr>
              <a:t>CAREGIVERS</a:t>
            </a:r>
            <a:r>
              <a:rPr lang="en-US" sz="2000" dirty="0">
                <a:solidFill>
                  <a:schemeClr val="tx2">
                    <a:lumMod val="50000"/>
                  </a:schemeClr>
                </a:solidFill>
                <a:latin typeface="+mn-lt"/>
              </a:rPr>
              <a:t> must notify the DCYF SSS and contractor as soon as they know a child will not be available to visit.  </a:t>
            </a:r>
          </a:p>
          <a:p>
            <a:endParaRPr lang="en-US" sz="2000" dirty="0">
              <a:solidFill>
                <a:schemeClr val="tx2">
                  <a:lumMod val="50000"/>
                </a:schemeClr>
              </a:solidFill>
              <a:latin typeface="+mn-lt"/>
            </a:endParaRPr>
          </a:p>
          <a:p>
            <a:r>
              <a:rPr lang="en-US" sz="2000" b="1" dirty="0">
                <a:solidFill>
                  <a:schemeClr val="tx2">
                    <a:lumMod val="50000"/>
                  </a:schemeClr>
                </a:solidFill>
                <a:latin typeface="+mn-lt"/>
              </a:rPr>
              <a:t>CONTRACTOR</a:t>
            </a:r>
            <a:r>
              <a:rPr lang="en-US" sz="2000" dirty="0">
                <a:solidFill>
                  <a:schemeClr val="tx2">
                    <a:lumMod val="50000"/>
                  </a:schemeClr>
                </a:solidFill>
                <a:latin typeface="+mn-lt"/>
              </a:rPr>
              <a:t> cannot cancel a family time/sibling visit unless there is an emergency, and no agency backup is available. Immediately notify all parties and coordinate with the DCYF SSS to schedule a make up for the family time/sibling visit.</a:t>
            </a:r>
          </a:p>
          <a:p>
            <a:endParaRPr lang="en-US" sz="2000" dirty="0">
              <a:solidFill>
                <a:schemeClr val="tx2">
                  <a:lumMod val="50000"/>
                </a:schemeClr>
              </a:solidFill>
              <a:latin typeface="+mn-lt"/>
            </a:endParaRPr>
          </a:p>
          <a:p>
            <a:endParaRPr lang="en-US" sz="2000" dirty="0">
              <a:solidFill>
                <a:schemeClr val="tx2">
                  <a:lumMod val="50000"/>
                </a:schemeClr>
              </a:solidFill>
              <a:latin typeface="+mn-lt"/>
            </a:endParaRPr>
          </a:p>
          <a:p>
            <a:r>
              <a:rPr lang="en-US" sz="2000" dirty="0">
                <a:solidFill>
                  <a:schemeClr val="tx2">
                    <a:lumMod val="50000"/>
                  </a:schemeClr>
                </a:solidFill>
                <a:latin typeface="+mn-lt"/>
              </a:rPr>
              <a:t>Depending on the reason of the needing to miss a visit such as illness or weather, an in-person can be switched to a virtual if allowed in the referral. </a:t>
            </a:r>
          </a:p>
        </p:txBody>
      </p:sp>
    </p:spTree>
    <p:extLst>
      <p:ext uri="{BB962C8B-B14F-4D97-AF65-F5344CB8AC3E}">
        <p14:creationId xmlns:p14="http://schemas.microsoft.com/office/powerpoint/2010/main" val="1532293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1003228"/>
          </a:xfrm>
        </p:spPr>
        <p:txBody>
          <a:bodyPr>
            <a:noAutofit/>
          </a:bodyPr>
          <a:lstStyle/>
          <a:p>
            <a:r>
              <a:rPr lang="en-US" sz="4400" b="1" dirty="0"/>
              <a:t>Re-scheduling Guidelines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766098"/>
            <a:ext cx="10515598" cy="3736778"/>
          </a:xfrm>
        </p:spPr>
        <p:txBody>
          <a:bodyPr>
            <a:normAutofit fontScale="85000" lnSpcReduction="20000"/>
          </a:bodyPr>
          <a:lstStyle/>
          <a:p>
            <a:r>
              <a:rPr lang="en-US" sz="2000" b="1" dirty="0">
                <a:solidFill>
                  <a:schemeClr val="tx2">
                    <a:lumMod val="50000"/>
                  </a:schemeClr>
                </a:solidFill>
                <a:latin typeface="+mn-lt"/>
              </a:rPr>
              <a:t>Family Time/Sibling Visits will be made up when:  </a:t>
            </a:r>
          </a:p>
          <a:p>
            <a:pPr marL="342900" indent="-228600">
              <a:buFont typeface="Arial" charset="0"/>
              <a:buChar char="•"/>
            </a:pPr>
            <a:r>
              <a:rPr lang="en-US" sz="2000" dirty="0">
                <a:solidFill>
                  <a:schemeClr val="tx2">
                    <a:lumMod val="50000"/>
                  </a:schemeClr>
                </a:solidFill>
                <a:latin typeface="+mn-lt"/>
              </a:rPr>
              <a:t>Provider emergency </a:t>
            </a:r>
          </a:p>
          <a:p>
            <a:pPr marL="342900" indent="-228600">
              <a:buFont typeface="Arial" charset="0"/>
              <a:buChar char="•"/>
            </a:pPr>
            <a:r>
              <a:rPr lang="en-US" sz="2000" dirty="0">
                <a:solidFill>
                  <a:schemeClr val="tx2">
                    <a:lumMod val="50000"/>
                  </a:schemeClr>
                </a:solidFill>
                <a:latin typeface="+mn-lt"/>
              </a:rPr>
              <a:t>Child is unexpectedly unavailable</a:t>
            </a:r>
          </a:p>
          <a:p>
            <a:pPr marL="342900" indent="-228600">
              <a:buFont typeface="Arial" charset="0"/>
              <a:buChar char="•"/>
            </a:pPr>
            <a:r>
              <a:rPr lang="en-US" sz="2000" dirty="0">
                <a:solidFill>
                  <a:schemeClr val="tx2">
                    <a:lumMod val="50000"/>
                  </a:schemeClr>
                </a:solidFill>
                <a:latin typeface="+mn-lt"/>
              </a:rPr>
              <a:t>Court hearing interferes with scheduled visit time</a:t>
            </a:r>
          </a:p>
          <a:p>
            <a:pPr marL="342900" indent="-228600">
              <a:buFont typeface="Arial" charset="0"/>
              <a:buChar char="•"/>
            </a:pPr>
            <a:r>
              <a:rPr lang="en-US" sz="2000" dirty="0">
                <a:solidFill>
                  <a:schemeClr val="tx2">
                    <a:lumMod val="50000"/>
                  </a:schemeClr>
                </a:solidFill>
                <a:latin typeface="+mn-lt"/>
              </a:rPr>
              <a:t>Caregiver takes the child on a planned vacation</a:t>
            </a:r>
          </a:p>
          <a:p>
            <a:pPr marL="342900" indent="-228600">
              <a:buFont typeface="Arial" charset="0"/>
              <a:buChar char="•"/>
            </a:pPr>
            <a:r>
              <a:rPr lang="en-US" sz="2000" dirty="0">
                <a:solidFill>
                  <a:schemeClr val="tx2">
                    <a:lumMod val="50000"/>
                  </a:schemeClr>
                </a:solidFill>
                <a:latin typeface="+mn-lt"/>
              </a:rPr>
              <a:t>Bad weather</a:t>
            </a:r>
          </a:p>
          <a:p>
            <a:pPr marL="342900" indent="-228600">
              <a:buFont typeface="Arial" charset="0"/>
              <a:buChar char="•"/>
            </a:pPr>
            <a:r>
              <a:rPr lang="en-US" sz="2000" dirty="0">
                <a:solidFill>
                  <a:schemeClr val="tx2">
                    <a:lumMod val="50000"/>
                  </a:schemeClr>
                </a:solidFill>
                <a:latin typeface="+mn-lt"/>
              </a:rPr>
              <a:t>Illness of any visit participant </a:t>
            </a:r>
          </a:p>
          <a:p>
            <a:endParaRPr lang="en-US" sz="2000" dirty="0">
              <a:solidFill>
                <a:schemeClr val="tx2">
                  <a:lumMod val="50000"/>
                </a:schemeClr>
              </a:solidFill>
              <a:latin typeface="+mn-lt"/>
            </a:endParaRPr>
          </a:p>
          <a:p>
            <a:r>
              <a:rPr lang="en-US" sz="2000" b="1" dirty="0">
                <a:solidFill>
                  <a:schemeClr val="tx2">
                    <a:lumMod val="50000"/>
                  </a:schemeClr>
                </a:solidFill>
                <a:latin typeface="+mn-lt"/>
              </a:rPr>
              <a:t>Family Time will not be made up when:</a:t>
            </a:r>
          </a:p>
          <a:p>
            <a:pPr marL="342900" indent="-228600">
              <a:buFont typeface="Arial" charset="0"/>
              <a:buChar char="•"/>
            </a:pPr>
            <a:r>
              <a:rPr lang="en-US" sz="2000" dirty="0">
                <a:solidFill>
                  <a:schemeClr val="tx2">
                    <a:lumMod val="50000"/>
                  </a:schemeClr>
                </a:solidFill>
                <a:latin typeface="+mn-lt"/>
              </a:rPr>
              <a:t>Parent is a no-show or cancelled with less than 24 hours notice</a:t>
            </a:r>
          </a:p>
          <a:p>
            <a:pPr marL="342900" indent="-228600">
              <a:buFont typeface="Arial" charset="0"/>
              <a:buChar char="•"/>
            </a:pPr>
            <a:r>
              <a:rPr lang="en-US" sz="2000" dirty="0">
                <a:solidFill>
                  <a:schemeClr val="tx2">
                    <a:lumMod val="50000"/>
                  </a:schemeClr>
                </a:solidFill>
                <a:latin typeface="+mn-lt"/>
              </a:rPr>
              <a:t>Family time ended early because of the parent’s behavior</a:t>
            </a:r>
          </a:p>
          <a:p>
            <a:pPr marL="342900" indent="-228600">
              <a:buFont typeface="Arial" charset="0"/>
              <a:buChar char="•"/>
            </a:pPr>
            <a:r>
              <a:rPr lang="en-US" sz="2000" dirty="0">
                <a:solidFill>
                  <a:schemeClr val="tx2">
                    <a:lumMod val="50000"/>
                  </a:schemeClr>
                </a:solidFill>
                <a:latin typeface="+mn-lt"/>
              </a:rPr>
              <a:t>Time will not be added to another visit due to parent(s) being late to the visit</a:t>
            </a:r>
          </a:p>
        </p:txBody>
      </p:sp>
    </p:spTree>
    <p:extLst>
      <p:ext uri="{BB962C8B-B14F-4D97-AF65-F5344CB8AC3E}">
        <p14:creationId xmlns:p14="http://schemas.microsoft.com/office/powerpoint/2010/main" val="3358324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300" b="1" dirty="0"/>
              <a:t>Parent’s Intervention </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766098"/>
            <a:ext cx="10515598" cy="3736778"/>
          </a:xfrm>
        </p:spPr>
        <p:txBody>
          <a:bodyPr>
            <a:normAutofit/>
          </a:bodyPr>
          <a:lstStyle/>
          <a:p>
            <a:r>
              <a:rPr lang="en-US" sz="2000" b="1" dirty="0">
                <a:solidFill>
                  <a:schemeClr val="tx2">
                    <a:lumMod val="50000"/>
                  </a:schemeClr>
                </a:solidFill>
                <a:latin typeface="+mn-lt"/>
              </a:rPr>
              <a:t>Parents Can:</a:t>
            </a:r>
          </a:p>
          <a:p>
            <a:pPr marL="342900" indent="-228600">
              <a:buFont typeface="Arial" pitchFamily="34" charset="0"/>
              <a:buChar char="•"/>
            </a:pPr>
            <a:r>
              <a:rPr lang="en-US" sz="2000" dirty="0">
                <a:solidFill>
                  <a:schemeClr val="tx2">
                    <a:lumMod val="50000"/>
                  </a:schemeClr>
                </a:solidFill>
                <a:latin typeface="+mn-lt"/>
              </a:rPr>
              <a:t>Redirect the child to another activity. </a:t>
            </a:r>
          </a:p>
          <a:p>
            <a:pPr marL="342900" indent="-228600">
              <a:buFont typeface="Arial" pitchFamily="34" charset="0"/>
              <a:buChar char="•"/>
            </a:pPr>
            <a:r>
              <a:rPr lang="en-US" sz="2000" dirty="0">
                <a:solidFill>
                  <a:schemeClr val="tx2">
                    <a:lumMod val="50000"/>
                  </a:schemeClr>
                </a:solidFill>
                <a:latin typeface="+mn-lt"/>
              </a:rPr>
              <a:t>Give time outs or use other skills learned in DCYF-provided parenting interventions.</a:t>
            </a:r>
          </a:p>
          <a:p>
            <a:pPr marL="342900" indent="-228600">
              <a:buFont typeface="Arial" pitchFamily="34" charset="0"/>
              <a:buChar char="•"/>
            </a:pPr>
            <a:r>
              <a:rPr lang="en-US" sz="2000" dirty="0">
                <a:solidFill>
                  <a:schemeClr val="tx2">
                    <a:lumMod val="50000"/>
                  </a:schemeClr>
                </a:solidFill>
                <a:latin typeface="+mn-lt"/>
              </a:rPr>
              <a:t>Explain to the child why their behavior was wrong and give a positive alternative.  </a:t>
            </a:r>
          </a:p>
          <a:p>
            <a:pPr marL="457200" indent="-457200">
              <a:spcBef>
                <a:spcPts val="1200"/>
              </a:spcBef>
            </a:pPr>
            <a:r>
              <a:rPr lang="en-US" sz="2000" b="1" dirty="0">
                <a:solidFill>
                  <a:schemeClr val="tx2">
                    <a:lumMod val="50000"/>
                  </a:schemeClr>
                </a:solidFill>
                <a:latin typeface="+mn-lt"/>
              </a:rPr>
              <a:t>Parents Cannot:</a:t>
            </a:r>
          </a:p>
          <a:p>
            <a:pPr marL="342900" indent="-342900">
              <a:spcBef>
                <a:spcPts val="1200"/>
              </a:spcBef>
              <a:buFont typeface="Arial" panose="020B0604020202020204" pitchFamily="34" charset="0"/>
              <a:buChar char="•"/>
            </a:pPr>
            <a:r>
              <a:rPr lang="en-US" sz="2000" dirty="0">
                <a:solidFill>
                  <a:schemeClr val="tx2">
                    <a:lumMod val="50000"/>
                  </a:schemeClr>
                </a:solidFill>
                <a:latin typeface="+mn-lt"/>
              </a:rPr>
              <a:t>Use physical discipline (hitting, spanking, grabbing or shaking the child).</a:t>
            </a:r>
          </a:p>
          <a:p>
            <a:pPr marL="342900" indent="-342900">
              <a:spcBef>
                <a:spcPts val="1200"/>
              </a:spcBef>
              <a:buFont typeface="Arial" panose="020B0604020202020204" pitchFamily="34" charset="0"/>
              <a:buChar char="•"/>
            </a:pPr>
            <a:r>
              <a:rPr lang="en-US" sz="2000" dirty="0">
                <a:solidFill>
                  <a:schemeClr val="tx2">
                    <a:lumMod val="50000"/>
                  </a:schemeClr>
                </a:solidFill>
                <a:latin typeface="+mn-lt"/>
              </a:rPr>
              <a:t>Be verbally or physically aggressive, threatening or demeaning to visit participants and/or providers.  </a:t>
            </a:r>
          </a:p>
          <a:p>
            <a:pPr marL="342900" indent="-342900">
              <a:spcBef>
                <a:spcPts val="1200"/>
              </a:spcBef>
              <a:buFont typeface="Arial" panose="020B0604020202020204" pitchFamily="34" charset="0"/>
              <a:buChar char="•"/>
            </a:pPr>
            <a:r>
              <a:rPr lang="en-US" sz="2000" dirty="0">
                <a:solidFill>
                  <a:schemeClr val="tx2">
                    <a:lumMod val="50000"/>
                  </a:schemeClr>
                </a:solidFill>
                <a:latin typeface="+mn-lt"/>
              </a:rPr>
              <a:t>Ignore potentially dangerous behaviors of the child.</a:t>
            </a:r>
          </a:p>
          <a:p>
            <a:endParaRPr lang="en-US" sz="2000" dirty="0">
              <a:solidFill>
                <a:schemeClr val="tx2">
                  <a:lumMod val="50000"/>
                </a:schemeClr>
              </a:solidFill>
              <a:latin typeface="+mn-lt"/>
            </a:endParaRPr>
          </a:p>
        </p:txBody>
      </p:sp>
    </p:spTree>
    <p:extLst>
      <p:ext uri="{BB962C8B-B14F-4D97-AF65-F5344CB8AC3E}">
        <p14:creationId xmlns:p14="http://schemas.microsoft.com/office/powerpoint/2010/main" val="1194771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300" b="1" dirty="0"/>
              <a:t>Visit Service Worker Intervention</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473490"/>
            <a:ext cx="10515598" cy="4029386"/>
          </a:xfrm>
        </p:spPr>
        <p:txBody>
          <a:bodyPr>
            <a:normAutofit fontScale="40000" lnSpcReduction="20000"/>
          </a:bodyPr>
          <a:lstStyle/>
          <a:p>
            <a:r>
              <a:rPr lang="en-US" sz="3100" b="1" dirty="0">
                <a:solidFill>
                  <a:schemeClr val="tx2">
                    <a:lumMod val="50000"/>
                  </a:schemeClr>
                </a:solidFill>
                <a:latin typeface="+mn-lt"/>
              </a:rPr>
              <a:t>Intervene when a parent:</a:t>
            </a:r>
          </a:p>
          <a:p>
            <a:pPr marL="457200" indent="-342900">
              <a:buFont typeface="Arial" panose="020B0604020202020204" pitchFamily="34" charset="0"/>
              <a:buChar char="•"/>
            </a:pPr>
            <a:r>
              <a:rPr lang="en-US" sz="3100" dirty="0">
                <a:solidFill>
                  <a:schemeClr val="tx2">
                    <a:lumMod val="50000"/>
                  </a:schemeClr>
                </a:solidFill>
                <a:latin typeface="+mn-lt"/>
              </a:rPr>
              <a:t>Does not notice or does not address a safety issue for the child.</a:t>
            </a:r>
          </a:p>
          <a:p>
            <a:pPr marL="457200" indent="-342900">
              <a:spcBef>
                <a:spcPts val="1200"/>
              </a:spcBef>
              <a:buFont typeface="Arial" panose="020B0604020202020204" pitchFamily="34" charset="0"/>
              <a:buChar char="•"/>
            </a:pPr>
            <a:r>
              <a:rPr lang="en-US" sz="3100" dirty="0">
                <a:solidFill>
                  <a:schemeClr val="tx2">
                    <a:lumMod val="50000"/>
                  </a:schemeClr>
                </a:solidFill>
                <a:latin typeface="+mn-lt"/>
              </a:rPr>
              <a:t>Does not meet the basic needs of the child. </a:t>
            </a:r>
          </a:p>
          <a:p>
            <a:pPr marL="457200" indent="-342900">
              <a:spcBef>
                <a:spcPts val="1200"/>
              </a:spcBef>
              <a:buFont typeface="Arial" panose="020B0604020202020204" pitchFamily="34" charset="0"/>
              <a:buChar char="•"/>
            </a:pPr>
            <a:r>
              <a:rPr lang="en-US" sz="3100" dirty="0">
                <a:solidFill>
                  <a:schemeClr val="tx2">
                    <a:lumMod val="50000"/>
                  </a:schemeClr>
                </a:solidFill>
                <a:latin typeface="+mn-lt"/>
              </a:rPr>
              <a:t>Is not giving the child their full attention.</a:t>
            </a:r>
          </a:p>
          <a:p>
            <a:pPr marL="457200" indent="-342900">
              <a:spcBef>
                <a:spcPts val="1200"/>
              </a:spcBef>
              <a:buFont typeface="Arial" panose="020B0604020202020204" pitchFamily="34" charset="0"/>
              <a:buChar char="•"/>
            </a:pPr>
            <a:r>
              <a:rPr lang="en-US" sz="3100" dirty="0">
                <a:solidFill>
                  <a:schemeClr val="tx2">
                    <a:lumMod val="50000"/>
                  </a:schemeClr>
                </a:solidFill>
                <a:latin typeface="+mn-lt"/>
              </a:rPr>
              <a:t>Is not aware or ignoring the child’s well-being.</a:t>
            </a:r>
          </a:p>
          <a:p>
            <a:pPr marL="457200" indent="-342900">
              <a:spcBef>
                <a:spcPts val="1200"/>
              </a:spcBef>
              <a:buFont typeface="Arial" panose="020B0604020202020204" pitchFamily="34" charset="0"/>
              <a:buChar char="•"/>
            </a:pPr>
            <a:r>
              <a:rPr lang="en-US" sz="3100" dirty="0">
                <a:solidFill>
                  <a:schemeClr val="tx2">
                    <a:lumMod val="50000"/>
                  </a:schemeClr>
                </a:solidFill>
                <a:latin typeface="+mn-lt"/>
              </a:rPr>
              <a:t>Needs support in managing child's behaviors </a:t>
            </a:r>
          </a:p>
          <a:p>
            <a:pPr marL="457200" indent="-342900">
              <a:spcBef>
                <a:spcPts val="1200"/>
              </a:spcBef>
              <a:buFont typeface="Arial" panose="020B0604020202020204" pitchFamily="34" charset="0"/>
              <a:buChar char="•"/>
            </a:pPr>
            <a:r>
              <a:rPr lang="en-US" sz="3100" dirty="0">
                <a:solidFill>
                  <a:schemeClr val="tx2">
                    <a:lumMod val="50000"/>
                  </a:schemeClr>
                </a:solidFill>
                <a:latin typeface="+mn-lt"/>
              </a:rPr>
              <a:t>Needs guidance on interacting with the child</a:t>
            </a:r>
          </a:p>
          <a:p>
            <a:endParaRPr lang="en-US" sz="1600" dirty="0">
              <a:solidFill>
                <a:schemeClr val="tx2">
                  <a:lumMod val="50000"/>
                </a:schemeClr>
              </a:solidFill>
              <a:latin typeface="+mn-lt"/>
            </a:endParaRPr>
          </a:p>
          <a:p>
            <a:pPr lvl="0">
              <a:buClr>
                <a:srgbClr val="003366"/>
              </a:buClr>
            </a:pPr>
            <a:r>
              <a:rPr lang="en-US" sz="2900" b="1" dirty="0">
                <a:solidFill>
                  <a:schemeClr val="tx2">
                    <a:lumMod val="50000"/>
                  </a:schemeClr>
                </a:solidFill>
                <a:latin typeface="+mn-lt"/>
              </a:rPr>
              <a:t>How:</a:t>
            </a:r>
          </a:p>
          <a:p>
            <a:pPr lvl="0">
              <a:buClr>
                <a:srgbClr val="003366"/>
              </a:buClr>
            </a:pPr>
            <a:r>
              <a:rPr lang="en-US" sz="2900" dirty="0">
                <a:solidFill>
                  <a:schemeClr val="tx2">
                    <a:lumMod val="50000"/>
                  </a:schemeClr>
                </a:solidFill>
                <a:latin typeface="+mn-lt"/>
              </a:rPr>
              <a:t>Calmly, respectfully and discreetly (if possible) remind parent of family time/sibling visit rules and expectations using person centered, trauma informed approach. </a:t>
            </a:r>
          </a:p>
          <a:p>
            <a:pPr marL="285750" indent="-285750">
              <a:spcBef>
                <a:spcPts val="1200"/>
              </a:spcBef>
              <a:buClr>
                <a:srgbClr val="003366"/>
              </a:buClr>
              <a:buFont typeface="Arial" panose="020B0604020202020204" pitchFamily="34" charset="0"/>
              <a:buChar char="•"/>
            </a:pPr>
            <a:r>
              <a:rPr lang="en-US" sz="2900" dirty="0">
                <a:solidFill>
                  <a:schemeClr val="tx2">
                    <a:lumMod val="50000"/>
                  </a:schemeClr>
                </a:solidFill>
                <a:latin typeface="+mn-lt"/>
              </a:rPr>
              <a:t>Ensure using person centered language</a:t>
            </a:r>
          </a:p>
          <a:p>
            <a:pPr marL="285750" indent="-285750">
              <a:spcBef>
                <a:spcPts val="1200"/>
              </a:spcBef>
              <a:buClr>
                <a:srgbClr val="003366"/>
              </a:buClr>
              <a:buFont typeface="Arial" panose="020B0604020202020204" pitchFamily="34" charset="0"/>
              <a:buChar char="•"/>
            </a:pPr>
            <a:r>
              <a:rPr lang="en-US" sz="2900" dirty="0">
                <a:solidFill>
                  <a:schemeClr val="tx2">
                    <a:lumMod val="50000"/>
                  </a:schemeClr>
                </a:solidFill>
                <a:latin typeface="+mn-lt"/>
              </a:rPr>
              <a:t>Try to avoid addressing the parent in front of the children if possible.</a:t>
            </a:r>
          </a:p>
          <a:p>
            <a:pPr marL="285750" indent="-285750">
              <a:spcBef>
                <a:spcPts val="1200"/>
              </a:spcBef>
              <a:buClr>
                <a:srgbClr val="003366"/>
              </a:buClr>
              <a:buFont typeface="Arial" panose="020B0604020202020204" pitchFamily="34" charset="0"/>
              <a:buChar char="•"/>
            </a:pPr>
            <a:r>
              <a:rPr lang="en-US" sz="2900" dirty="0">
                <a:solidFill>
                  <a:schemeClr val="tx2">
                    <a:lumMod val="50000"/>
                  </a:schemeClr>
                </a:solidFill>
                <a:latin typeface="+mn-lt"/>
              </a:rPr>
              <a:t>There may be times when discussing the concern after the family time/sibling visit ends will lead to a more comfortable situation and better results.</a:t>
            </a:r>
          </a:p>
          <a:p>
            <a:pPr marL="285750" indent="-285750">
              <a:spcBef>
                <a:spcPts val="1200"/>
              </a:spcBef>
              <a:buClr>
                <a:srgbClr val="003366"/>
              </a:buClr>
              <a:buFont typeface="Arial" panose="020B0604020202020204" pitchFamily="34" charset="0"/>
              <a:buChar char="•"/>
            </a:pPr>
            <a:r>
              <a:rPr lang="en-US" sz="2900" dirty="0">
                <a:solidFill>
                  <a:schemeClr val="tx2">
                    <a:lumMod val="50000"/>
                  </a:schemeClr>
                </a:solidFill>
                <a:latin typeface="+mn-lt"/>
              </a:rPr>
              <a:t>When documenting, ensure to use behaviorally specific language. </a:t>
            </a:r>
          </a:p>
        </p:txBody>
      </p:sp>
    </p:spTree>
    <p:extLst>
      <p:ext uri="{BB962C8B-B14F-4D97-AF65-F5344CB8AC3E}">
        <p14:creationId xmlns:p14="http://schemas.microsoft.com/office/powerpoint/2010/main" val="3482358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4300" b="1" dirty="0"/>
              <a:t>What Are Contracted Family Time/Sibling Visit Services? </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a:bodyPr>
          <a:lstStyle/>
          <a:p>
            <a:pPr>
              <a:lnSpc>
                <a:spcPct val="114000"/>
              </a:lnSpc>
            </a:pPr>
            <a:r>
              <a:rPr lang="en-US" dirty="0">
                <a:solidFill>
                  <a:schemeClr val="accent1">
                    <a:lumMod val="50000"/>
                  </a:schemeClr>
                </a:solidFill>
                <a:latin typeface="+mn-lt"/>
              </a:rPr>
              <a:t>Due to safety concerns, children are placed in out of home care through DCYF.</a:t>
            </a:r>
          </a:p>
          <a:p>
            <a:pPr>
              <a:lnSpc>
                <a:spcPct val="114000"/>
              </a:lnSpc>
            </a:pPr>
            <a:r>
              <a:rPr lang="en-US" dirty="0">
                <a:solidFill>
                  <a:schemeClr val="accent1">
                    <a:lumMod val="50000"/>
                  </a:schemeClr>
                </a:solidFill>
                <a:latin typeface="+mn-lt"/>
              </a:rPr>
              <a:t>In these situations, DCYF may ask a contracted provider to facilitate family time/sibling visit so the family can safely interact with one another.   </a:t>
            </a:r>
          </a:p>
        </p:txBody>
      </p:sp>
    </p:spTree>
    <p:extLst>
      <p:ext uri="{BB962C8B-B14F-4D97-AF65-F5344CB8AC3E}">
        <p14:creationId xmlns:p14="http://schemas.microsoft.com/office/powerpoint/2010/main" val="1646619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300" b="1" dirty="0"/>
              <a:t>End Family Time Early When:</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473490"/>
            <a:ext cx="10515598" cy="4029386"/>
          </a:xfrm>
        </p:spPr>
        <p:txBody>
          <a:bodyPr>
            <a:normAutofit lnSpcReduction="10000"/>
          </a:bodyPr>
          <a:lstStyle/>
          <a:p>
            <a:pPr marL="342900" lvl="1"/>
            <a:r>
              <a:rPr lang="en-US" dirty="0">
                <a:solidFill>
                  <a:schemeClr val="tx2">
                    <a:lumMod val="50000"/>
                  </a:schemeClr>
                </a:solidFill>
                <a:latin typeface="+mn-lt"/>
              </a:rPr>
              <a:t>Parent attempts to leave the area with the child.</a:t>
            </a:r>
            <a:endParaRPr lang="en-US" sz="1600" dirty="0">
              <a:solidFill>
                <a:schemeClr val="tx2">
                  <a:lumMod val="50000"/>
                </a:schemeClr>
              </a:solidFill>
              <a:latin typeface="+mn-lt"/>
            </a:endParaRPr>
          </a:p>
          <a:p>
            <a:pPr marL="342900" lvl="1">
              <a:spcBef>
                <a:spcPts val="1800"/>
              </a:spcBef>
            </a:pPr>
            <a:r>
              <a:rPr lang="en-US" dirty="0">
                <a:solidFill>
                  <a:schemeClr val="tx2">
                    <a:lumMod val="50000"/>
                  </a:schemeClr>
                </a:solidFill>
                <a:latin typeface="+mn-lt"/>
              </a:rPr>
              <a:t>The child is at risk of or is experiencing physical or emotional abuse by the parent.</a:t>
            </a:r>
            <a:endParaRPr lang="en-US" sz="1600" dirty="0">
              <a:solidFill>
                <a:schemeClr val="tx2">
                  <a:lumMod val="50000"/>
                </a:schemeClr>
              </a:solidFill>
              <a:latin typeface="+mn-lt"/>
            </a:endParaRPr>
          </a:p>
          <a:p>
            <a:pPr marL="342900" lvl="1">
              <a:spcBef>
                <a:spcPts val="1800"/>
              </a:spcBef>
            </a:pPr>
            <a:r>
              <a:rPr lang="en-US" dirty="0">
                <a:solidFill>
                  <a:schemeClr val="tx2">
                    <a:lumMod val="50000"/>
                  </a:schemeClr>
                </a:solidFill>
                <a:latin typeface="+mn-lt"/>
              </a:rPr>
              <a:t>Parent ability to safely care and manage the child and attempts to provide guidance and support to the parent have failed.</a:t>
            </a:r>
            <a:endParaRPr lang="en-US" sz="1600" dirty="0">
              <a:solidFill>
                <a:schemeClr val="tx2">
                  <a:lumMod val="50000"/>
                </a:schemeClr>
              </a:solidFill>
              <a:latin typeface="+mn-lt"/>
            </a:endParaRPr>
          </a:p>
          <a:p>
            <a:pPr marL="342900" lvl="1">
              <a:spcBef>
                <a:spcPts val="1800"/>
              </a:spcBef>
            </a:pPr>
            <a:r>
              <a:rPr lang="en-US" dirty="0">
                <a:solidFill>
                  <a:schemeClr val="tx2">
                    <a:lumMod val="50000"/>
                  </a:schemeClr>
                </a:solidFill>
                <a:latin typeface="+mn-lt"/>
              </a:rPr>
              <a:t>Parent does not abide by rules outlined in DCYF family time visit plan and agency guidelines.</a:t>
            </a:r>
            <a:endParaRPr lang="en-US" sz="1600" dirty="0">
              <a:solidFill>
                <a:schemeClr val="tx2">
                  <a:lumMod val="50000"/>
                </a:schemeClr>
              </a:solidFill>
              <a:latin typeface="+mn-lt"/>
            </a:endParaRPr>
          </a:p>
          <a:p>
            <a:pPr marL="342900" lvl="1">
              <a:spcBef>
                <a:spcPts val="1800"/>
              </a:spcBef>
            </a:pPr>
            <a:r>
              <a:rPr lang="en-US" dirty="0">
                <a:solidFill>
                  <a:schemeClr val="tx2">
                    <a:lumMod val="50000"/>
                  </a:schemeClr>
                </a:solidFill>
                <a:latin typeface="+mn-lt"/>
              </a:rPr>
              <a:t>The Visit Service Worker is threatened.</a:t>
            </a:r>
          </a:p>
          <a:p>
            <a:pPr marL="342900" lvl="1">
              <a:spcBef>
                <a:spcPts val="1800"/>
              </a:spcBef>
            </a:pPr>
            <a:r>
              <a:rPr lang="en-US" dirty="0">
                <a:solidFill>
                  <a:schemeClr val="tx2">
                    <a:lumMod val="50000"/>
                  </a:schemeClr>
                </a:solidFill>
                <a:latin typeface="+mn-lt"/>
              </a:rPr>
              <a:t>When child or parent asks for the visit to be ended. </a:t>
            </a:r>
            <a:endParaRPr lang="en-US" sz="2200" dirty="0">
              <a:solidFill>
                <a:schemeClr val="tx2">
                  <a:lumMod val="50000"/>
                </a:schemeClr>
              </a:solidFill>
              <a:latin typeface="+mn-lt"/>
            </a:endParaRPr>
          </a:p>
          <a:p>
            <a:endParaRPr lang="en-US" dirty="0">
              <a:solidFill>
                <a:schemeClr val="tx2">
                  <a:lumMod val="50000"/>
                </a:schemeClr>
              </a:solidFill>
            </a:endParaRPr>
          </a:p>
          <a:p>
            <a:endParaRPr lang="en-US" dirty="0">
              <a:solidFill>
                <a:schemeClr val="tx2">
                  <a:lumMod val="50000"/>
                </a:schemeClr>
              </a:solidFill>
            </a:endParaRPr>
          </a:p>
        </p:txBody>
      </p:sp>
    </p:spTree>
    <p:extLst>
      <p:ext uri="{BB962C8B-B14F-4D97-AF65-F5344CB8AC3E}">
        <p14:creationId xmlns:p14="http://schemas.microsoft.com/office/powerpoint/2010/main" val="2588710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B87D05C-0C0F-4FF1-DDAA-CEF6367104AC}"/>
              </a:ext>
            </a:extLst>
          </p:cNvPr>
          <p:cNvSpPr>
            <a:spLocks noGrp="1"/>
          </p:cNvSpPr>
          <p:nvPr>
            <p:ph type="title"/>
          </p:nvPr>
        </p:nvSpPr>
        <p:spPr/>
        <p:txBody>
          <a:bodyPr/>
          <a:lstStyle/>
          <a:p>
            <a:r>
              <a:rPr lang="en-US" dirty="0"/>
              <a:t>When to End Sibling Visit Early </a:t>
            </a:r>
          </a:p>
        </p:txBody>
      </p:sp>
      <p:sp>
        <p:nvSpPr>
          <p:cNvPr id="7" name="Content Placeholder 6">
            <a:extLst>
              <a:ext uri="{FF2B5EF4-FFF2-40B4-BE49-F238E27FC236}">
                <a16:creationId xmlns:a16="http://schemas.microsoft.com/office/drawing/2014/main" id="{EC17B85D-6B17-BF86-4835-D3E227B81273}"/>
              </a:ext>
            </a:extLst>
          </p:cNvPr>
          <p:cNvSpPr>
            <a:spLocks noGrp="1"/>
          </p:cNvSpPr>
          <p:nvPr>
            <p:ph idx="1"/>
          </p:nvPr>
        </p:nvSpPr>
        <p:spPr/>
        <p:txBody>
          <a:bodyPr/>
          <a:lstStyle/>
          <a:p>
            <a:r>
              <a:rPr lang="en-US" dirty="0">
                <a:latin typeface="+mn-lt"/>
              </a:rPr>
              <a:t>Siblings are physically fighting with one another and are not able to be redirected. </a:t>
            </a:r>
          </a:p>
          <a:p>
            <a:r>
              <a:rPr lang="en-US" dirty="0">
                <a:latin typeface="+mn-lt"/>
              </a:rPr>
              <a:t>One or more siblings are being verbally aggressive with each other and not able to be redirected. </a:t>
            </a:r>
          </a:p>
          <a:p>
            <a:r>
              <a:rPr lang="en-US" dirty="0">
                <a:latin typeface="+mn-lt"/>
              </a:rPr>
              <a:t>When one or more siblings ask to end the visit.</a:t>
            </a:r>
          </a:p>
          <a:p>
            <a:r>
              <a:rPr lang="en-US" dirty="0">
                <a:solidFill>
                  <a:schemeClr val="tx2">
                    <a:lumMod val="50000"/>
                  </a:schemeClr>
                </a:solidFill>
                <a:latin typeface="+mn-lt"/>
              </a:rPr>
              <a:t>The Visit Service Worker is threatened.</a:t>
            </a:r>
          </a:p>
          <a:p>
            <a:pPr marL="0" indent="0">
              <a:buNone/>
            </a:pPr>
            <a:endParaRPr lang="en-US" dirty="0">
              <a:latin typeface="+mn-lt"/>
            </a:endParaRPr>
          </a:p>
        </p:txBody>
      </p:sp>
      <p:sp>
        <p:nvSpPr>
          <p:cNvPr id="5" name="Footer Placeholder 4">
            <a:extLst>
              <a:ext uri="{FF2B5EF4-FFF2-40B4-BE49-F238E27FC236}">
                <a16:creationId xmlns:a16="http://schemas.microsoft.com/office/drawing/2014/main" id="{42E75586-0E3B-0225-2596-E77D9C32A72B}"/>
              </a:ext>
            </a:extLst>
          </p:cNvPr>
          <p:cNvSpPr>
            <a:spLocks noGrp="1"/>
          </p:cNvSpPr>
          <p:nvPr>
            <p:ph type="ftr" sz="quarter" idx="3"/>
          </p:nvPr>
        </p:nvSpPr>
        <p:spPr/>
        <p:txBody>
          <a:bodyPr/>
          <a:lstStyle/>
          <a:p>
            <a:r>
              <a:rPr lang="en-US"/>
              <a:t>Original Date: Month XX, 20XX</a:t>
            </a:r>
          </a:p>
          <a:p>
            <a:r>
              <a:rPr lang="en-US"/>
              <a:t>Revised Date: Month XX, 20XX</a:t>
            </a:r>
          </a:p>
          <a:p>
            <a:r>
              <a:rPr lang="en-US" b="1">
                <a:solidFill>
                  <a:schemeClr val="tx1"/>
                </a:solidFill>
              </a:rPr>
              <a:t>Division</a:t>
            </a:r>
          </a:p>
          <a:p>
            <a:r>
              <a:rPr lang="en-US" i="1"/>
              <a:t>Approved for distribution by Name, Title</a:t>
            </a:r>
          </a:p>
          <a:p>
            <a:r>
              <a:rPr lang="en-US" b="1">
                <a:hlinkClick r:id="rId3"/>
              </a:rPr>
              <a:t>www.dcyf.wa.gov</a:t>
            </a:r>
            <a:endParaRPr lang="en-US" dirty="0"/>
          </a:p>
        </p:txBody>
      </p:sp>
    </p:spTree>
    <p:extLst>
      <p:ext uri="{BB962C8B-B14F-4D97-AF65-F5344CB8AC3E}">
        <p14:creationId xmlns:p14="http://schemas.microsoft.com/office/powerpoint/2010/main" val="31720290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300" b="1" dirty="0"/>
              <a:t>Reporting Requirements for Ending a Family Time/Sibling Visit </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473490"/>
            <a:ext cx="10515598" cy="4029386"/>
          </a:xfrm>
        </p:spPr>
        <p:txBody>
          <a:bodyPr>
            <a:noAutofit/>
          </a:bodyPr>
          <a:lstStyle/>
          <a:p>
            <a:pPr marL="400050" indent="-285750">
              <a:buClr>
                <a:schemeClr val="tx1">
                  <a:lumMod val="50000"/>
                  <a:lumOff val="50000"/>
                </a:schemeClr>
              </a:buClr>
              <a:buFont typeface="Arial" panose="020B0604020202020204" pitchFamily="34" charset="0"/>
              <a:buChar char="•"/>
            </a:pPr>
            <a:r>
              <a:rPr lang="en-US" dirty="0">
                <a:solidFill>
                  <a:schemeClr val="tx2">
                    <a:lumMod val="50000"/>
                  </a:schemeClr>
                </a:solidFill>
                <a:latin typeface="+mn-lt"/>
              </a:rPr>
              <a:t>Contact the DCYF SSS or their supervisor immediately by phone. Additionally, can send email in addition to the phone notification.</a:t>
            </a:r>
          </a:p>
          <a:p>
            <a:pPr marL="400050" indent="-285750">
              <a:spcBef>
                <a:spcPts val="1800"/>
              </a:spcBef>
              <a:buClr>
                <a:schemeClr val="tx1">
                  <a:lumMod val="50000"/>
                  <a:lumOff val="50000"/>
                </a:schemeClr>
              </a:buClr>
              <a:buFont typeface="Arial" panose="020B0604020202020204" pitchFamily="34" charset="0"/>
              <a:buChar char="•"/>
            </a:pPr>
            <a:r>
              <a:rPr lang="en-US" dirty="0">
                <a:solidFill>
                  <a:schemeClr val="tx2">
                    <a:lumMod val="50000"/>
                  </a:schemeClr>
                </a:solidFill>
                <a:latin typeface="+mn-lt"/>
              </a:rPr>
              <a:t>Send an incident report to the DCYF SSS within 24 hours through Sprout. </a:t>
            </a:r>
          </a:p>
          <a:p>
            <a:pPr marL="400050" indent="-285750">
              <a:spcBef>
                <a:spcPts val="1800"/>
              </a:spcBef>
              <a:buClr>
                <a:schemeClr val="tx1">
                  <a:lumMod val="50000"/>
                  <a:lumOff val="50000"/>
                </a:schemeClr>
              </a:buClr>
              <a:buFont typeface="Arial" panose="020B0604020202020204" pitchFamily="34" charset="0"/>
              <a:buChar char="•"/>
            </a:pPr>
            <a:r>
              <a:rPr lang="en-US" dirty="0">
                <a:solidFill>
                  <a:schemeClr val="tx2">
                    <a:lumMod val="50000"/>
                  </a:schemeClr>
                </a:solidFill>
                <a:latin typeface="+mn-lt"/>
              </a:rPr>
              <a:t>Receive instructions from DCYF SSS </a:t>
            </a:r>
            <a:r>
              <a:rPr lang="en-US" b="1" u="sng" dirty="0">
                <a:solidFill>
                  <a:schemeClr val="tx2">
                    <a:lumMod val="50000"/>
                  </a:schemeClr>
                </a:solidFill>
                <a:latin typeface="+mn-lt"/>
              </a:rPr>
              <a:t>before</a:t>
            </a:r>
            <a:r>
              <a:rPr lang="en-US" dirty="0">
                <a:solidFill>
                  <a:schemeClr val="tx2">
                    <a:lumMod val="50000"/>
                  </a:schemeClr>
                </a:solidFill>
                <a:latin typeface="+mn-lt"/>
              </a:rPr>
              <a:t> the next family time/sibling visit.</a:t>
            </a:r>
          </a:p>
        </p:txBody>
      </p:sp>
    </p:spTree>
    <p:extLst>
      <p:ext uri="{BB962C8B-B14F-4D97-AF65-F5344CB8AC3E}">
        <p14:creationId xmlns:p14="http://schemas.microsoft.com/office/powerpoint/2010/main" val="3718395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400" b="1" dirty="0"/>
              <a:t>Family Time/Sibling Visits Scenario</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473490"/>
            <a:ext cx="10515598" cy="4029386"/>
          </a:xfrm>
        </p:spPr>
        <p:txBody>
          <a:bodyPr>
            <a:noAutofit/>
          </a:bodyPr>
          <a:lstStyle/>
          <a:p>
            <a:r>
              <a:rPr lang="en-US" sz="1600" dirty="0">
                <a:solidFill>
                  <a:schemeClr val="tx2">
                    <a:lumMod val="50000"/>
                  </a:schemeClr>
                </a:solidFill>
                <a:latin typeface="+mn-lt"/>
              </a:rPr>
              <a:t>You are supervising a 2-hour family time/sibling visit between 10-year-old Tommy and his mother. </a:t>
            </a:r>
          </a:p>
          <a:p>
            <a:r>
              <a:rPr lang="en-US" sz="1600" dirty="0">
                <a:solidFill>
                  <a:schemeClr val="tx2">
                    <a:lumMod val="50000"/>
                  </a:schemeClr>
                </a:solidFill>
                <a:latin typeface="+mn-lt"/>
              </a:rPr>
              <a:t>Tommy enters the family time/sibling visit room, runs to his mother and says “hi.” Mom looks up from her magazine briefly and says “hi” to Tommy. Mom continues to read her magazine as Tommy makes several attempts to engage his mother in conversation and activities. After 15 minutes you let the mother know that Tommy is attempting to get her attention. Mom replies “OK, in a minute.” 30 minutes into the family time visit, Tommy continues his attempts to get Mom’s attention, Mom says, “in a minute, I am almost done.” Then, Tommy decides to play with toys provided at the center. After 5 minutes of playing with the toys, Mom says abruptly and loudly to Tommy, “you are making too much noise.”  Tommy puts the toys down and finds a book.</a:t>
            </a:r>
          </a:p>
          <a:p>
            <a:r>
              <a:rPr lang="en-US" sz="1600" dirty="0">
                <a:solidFill>
                  <a:schemeClr val="tx2">
                    <a:lumMod val="50000"/>
                  </a:schemeClr>
                </a:solidFill>
                <a:latin typeface="+mn-lt"/>
              </a:rPr>
              <a:t>45 minutes into the family time/sibling visit, Tommy sits in the corner with a book by himself. Mom looks up at him a couple of times and they smile at each other. 55 minutes in and Tommy turns to you and asks if he can go home.  </a:t>
            </a:r>
          </a:p>
          <a:p>
            <a:pPr marL="285750" indent="-285750">
              <a:buFont typeface="Arial" panose="020B0604020202020204" pitchFamily="34" charset="0"/>
              <a:buChar char="•"/>
            </a:pPr>
            <a:r>
              <a:rPr lang="en-US" sz="1600" dirty="0">
                <a:solidFill>
                  <a:schemeClr val="tx2">
                    <a:lumMod val="50000"/>
                  </a:schemeClr>
                </a:solidFill>
                <a:latin typeface="+mn-lt"/>
              </a:rPr>
              <a:t>When &amp; how would you intervene?</a:t>
            </a:r>
          </a:p>
          <a:p>
            <a:pPr marL="285750" indent="-285750">
              <a:buFont typeface="Arial" panose="020B0604020202020204" pitchFamily="34" charset="0"/>
              <a:buChar char="•"/>
            </a:pPr>
            <a:r>
              <a:rPr lang="en-US" sz="1600" dirty="0">
                <a:solidFill>
                  <a:schemeClr val="tx2">
                    <a:lumMod val="50000"/>
                  </a:schemeClr>
                </a:solidFill>
                <a:latin typeface="+mn-lt"/>
              </a:rPr>
              <a:t>Would you end the family time/sibling visit and why?</a:t>
            </a:r>
          </a:p>
        </p:txBody>
      </p:sp>
    </p:spTree>
    <p:extLst>
      <p:ext uri="{BB962C8B-B14F-4D97-AF65-F5344CB8AC3E}">
        <p14:creationId xmlns:p14="http://schemas.microsoft.com/office/powerpoint/2010/main" val="2827898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300" b="1" dirty="0"/>
              <a:t>Report Unusual Incidents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473490"/>
            <a:ext cx="10515598" cy="4029386"/>
          </a:xfrm>
        </p:spPr>
        <p:txBody>
          <a:bodyPr>
            <a:noAutofit/>
          </a:bodyPr>
          <a:lstStyle/>
          <a:p>
            <a:r>
              <a:rPr lang="en-US" sz="1800" b="0" i="0" u="none" strike="noStrike" baseline="0" dirty="0">
                <a:solidFill>
                  <a:srgbClr val="000000"/>
                </a:solidFill>
                <a:latin typeface="+mn-lt"/>
              </a:rPr>
              <a:t>“Unusual Incidents” means circumstances or events that concern a child's health, safety or well-being or may impact the child’s well-being. </a:t>
            </a:r>
          </a:p>
          <a:p>
            <a:r>
              <a:rPr lang="en-US" sz="1600" b="1" dirty="0">
                <a:solidFill>
                  <a:schemeClr val="tx2">
                    <a:lumMod val="50000"/>
                  </a:schemeClr>
                </a:solidFill>
                <a:latin typeface="+mn-lt"/>
              </a:rPr>
              <a:t>Parent or Child:</a:t>
            </a:r>
          </a:p>
          <a:p>
            <a:r>
              <a:rPr lang="en-US" sz="1800" b="0" i="0" u="none" strike="noStrike" baseline="0" dirty="0">
                <a:solidFill>
                  <a:srgbClr val="000000"/>
                </a:solidFill>
                <a:latin typeface="+mn-lt"/>
              </a:rPr>
              <a:t>(a) Physical self-abuse or abuse of others; </a:t>
            </a:r>
          </a:p>
          <a:p>
            <a:r>
              <a:rPr lang="en-US" sz="1800" b="0" i="0" u="none" strike="noStrike" baseline="0" dirty="0">
                <a:solidFill>
                  <a:srgbClr val="000000"/>
                </a:solidFill>
                <a:latin typeface="+mn-lt"/>
              </a:rPr>
              <a:t>(b) Sexual assaults or sexual behaviors that are age inappropriate; </a:t>
            </a:r>
          </a:p>
          <a:p>
            <a:r>
              <a:rPr lang="en-US" sz="1800" b="0" i="0" u="none" strike="noStrike" baseline="0" dirty="0">
                <a:solidFill>
                  <a:srgbClr val="000000"/>
                </a:solidFill>
                <a:latin typeface="+mn-lt"/>
              </a:rPr>
              <a:t>(c) Severe behavioral incident(s) unlike the child’s ordinary behavior; </a:t>
            </a:r>
          </a:p>
          <a:p>
            <a:r>
              <a:rPr lang="en-US" sz="1800" b="0" i="0" u="none" strike="noStrike" baseline="0" dirty="0">
                <a:solidFill>
                  <a:srgbClr val="000000"/>
                </a:solidFill>
                <a:latin typeface="+mn-lt"/>
              </a:rPr>
              <a:t>(d) Running away; </a:t>
            </a:r>
          </a:p>
          <a:p>
            <a:r>
              <a:rPr lang="en-US" sz="1800" b="0" i="0" u="none" strike="noStrike" baseline="0" dirty="0">
                <a:solidFill>
                  <a:srgbClr val="000000"/>
                </a:solidFill>
                <a:latin typeface="+mn-lt"/>
              </a:rPr>
              <a:t>(e) Any incident that may necessitate medical attention or hospitalization; </a:t>
            </a:r>
          </a:p>
          <a:p>
            <a:r>
              <a:rPr lang="en-US" sz="1800" b="0" i="0" u="none" strike="noStrike" baseline="0" dirty="0">
                <a:solidFill>
                  <a:srgbClr val="000000"/>
                </a:solidFill>
                <a:latin typeface="+mn-lt"/>
              </a:rPr>
              <a:t>(f) An unexpected adverse reaction to medication, food, etc.; </a:t>
            </a:r>
          </a:p>
          <a:p>
            <a:r>
              <a:rPr lang="en-US" sz="1800" b="0" i="0" u="none" strike="noStrike" baseline="0" dirty="0">
                <a:solidFill>
                  <a:srgbClr val="000000"/>
                </a:solidFill>
                <a:latin typeface="+mn-lt"/>
              </a:rPr>
              <a:t>(g) A child’s caregiver, or person incorporated into the child’s safety plan, is injured or dies; or </a:t>
            </a:r>
          </a:p>
          <a:p>
            <a:r>
              <a:rPr lang="en-US" sz="1800" b="0" i="0" u="none" strike="noStrike" baseline="0" dirty="0">
                <a:solidFill>
                  <a:srgbClr val="000000"/>
                </a:solidFill>
                <a:latin typeface="+mn-lt"/>
              </a:rPr>
              <a:t>(h) Suicidal threats or behaviors made by the child. </a:t>
            </a:r>
            <a:endParaRPr lang="en-US" sz="1600" dirty="0">
              <a:solidFill>
                <a:schemeClr val="tx2">
                  <a:lumMod val="50000"/>
                </a:schemeClr>
              </a:solidFill>
              <a:latin typeface="+mn-lt"/>
            </a:endParaRPr>
          </a:p>
        </p:txBody>
      </p:sp>
    </p:spTree>
    <p:extLst>
      <p:ext uri="{BB962C8B-B14F-4D97-AF65-F5344CB8AC3E}">
        <p14:creationId xmlns:p14="http://schemas.microsoft.com/office/powerpoint/2010/main" val="304284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21071"/>
          </a:xfrm>
        </p:spPr>
        <p:txBody>
          <a:bodyPr>
            <a:noAutofit/>
          </a:bodyPr>
          <a:lstStyle/>
          <a:p>
            <a:r>
              <a:rPr lang="en-US" sz="4300" b="1" dirty="0"/>
              <a:t>Report to Caregiver</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a:p>
            <a:endParaRPr lang="en-US" dirty="0"/>
          </a:p>
        </p:txBody>
      </p:sp>
      <p:sp>
        <p:nvSpPr>
          <p:cNvPr id="3" name="Content Placeholder 2"/>
          <p:cNvSpPr>
            <a:spLocks noGrp="1"/>
          </p:cNvSpPr>
          <p:nvPr>
            <p:ph sz="half" idx="1"/>
          </p:nvPr>
        </p:nvSpPr>
        <p:spPr>
          <a:xfrm>
            <a:off x="838200" y="1473490"/>
            <a:ext cx="10515598" cy="4029386"/>
          </a:xfrm>
        </p:spPr>
        <p:txBody>
          <a:bodyPr>
            <a:noAutofit/>
          </a:bodyPr>
          <a:lstStyle/>
          <a:p>
            <a:pPr marL="400050" lvl="1" indent="-285750"/>
            <a:r>
              <a:rPr lang="en-US" b="0" i="0" u="none" strike="noStrike" baseline="0" dirty="0">
                <a:solidFill>
                  <a:srgbClr val="000000"/>
                </a:solidFill>
                <a:latin typeface="+mn-lt"/>
              </a:rPr>
              <a:t>Child Specific Caregiver information shall include, but not limited to: </a:t>
            </a:r>
          </a:p>
          <a:p>
            <a:pPr marL="857250" lvl="2" indent="-285750"/>
            <a:r>
              <a:rPr lang="en-US" sz="2400" i="0" u="none" strike="noStrike" baseline="0" dirty="0">
                <a:solidFill>
                  <a:srgbClr val="000000"/>
                </a:solidFill>
                <a:latin typeface="+mn-lt"/>
              </a:rPr>
              <a:t>What the child ate; </a:t>
            </a:r>
          </a:p>
          <a:p>
            <a:pPr marL="857250" lvl="2" indent="-285750"/>
            <a:r>
              <a:rPr lang="en-US" sz="2400" i="0" u="none" strike="noStrike" baseline="0" dirty="0">
                <a:solidFill>
                  <a:srgbClr val="000000"/>
                </a:solidFill>
                <a:latin typeface="+mn-lt"/>
              </a:rPr>
              <a:t>Diaper changes and/or toileting of the child; </a:t>
            </a:r>
          </a:p>
          <a:p>
            <a:pPr marL="857250" lvl="2" indent="-285750"/>
            <a:r>
              <a:rPr lang="en-US" sz="2400" i="0" u="none" strike="noStrike" baseline="0" dirty="0">
                <a:solidFill>
                  <a:srgbClr val="000000"/>
                </a:solidFill>
                <a:latin typeface="+mn-lt"/>
              </a:rPr>
              <a:t>Naps that may have occurred; </a:t>
            </a:r>
          </a:p>
          <a:p>
            <a:pPr marL="857250" lvl="2" indent="-285750"/>
            <a:r>
              <a:rPr lang="en-US" sz="2400" i="0" u="none" strike="noStrike" baseline="0" dirty="0">
                <a:solidFill>
                  <a:srgbClr val="000000"/>
                </a:solidFill>
                <a:latin typeface="+mn-lt"/>
              </a:rPr>
              <a:t>Injuries that may have occurred during the visit; and </a:t>
            </a:r>
          </a:p>
          <a:p>
            <a:pPr marL="857250" lvl="2" indent="-285750"/>
            <a:r>
              <a:rPr lang="en-US" sz="2400" i="0" u="none" strike="noStrike" baseline="0" dirty="0">
                <a:solidFill>
                  <a:srgbClr val="000000"/>
                </a:solidFill>
                <a:latin typeface="+mn-lt"/>
              </a:rPr>
              <a:t>Unusual incidents that may affect child well-being. </a:t>
            </a:r>
            <a:endParaRPr lang="en-US" sz="2400" b="0" i="0" u="none" strike="noStrike" baseline="0" dirty="0">
              <a:solidFill>
                <a:srgbClr val="000000"/>
              </a:solidFill>
              <a:latin typeface="+mn-lt"/>
            </a:endParaRPr>
          </a:p>
          <a:p>
            <a:pPr marL="400050" lvl="1" indent="-285750"/>
            <a:r>
              <a:rPr lang="en-US" dirty="0">
                <a:solidFill>
                  <a:srgbClr val="000000"/>
                </a:solidFill>
                <a:latin typeface="+mn-lt"/>
              </a:rPr>
              <a:t>When doing a transport only, report what was observed/completed by you. If you have information from the parent regarding what occurred, provide that information and explain that the parent let you know the information. </a:t>
            </a:r>
          </a:p>
          <a:p>
            <a:pPr marL="400050" lvl="1" indent="-285750"/>
            <a:endParaRPr lang="en-US" sz="1800" b="0" i="0" u="none" strike="noStrike" baseline="0" dirty="0">
              <a:solidFill>
                <a:srgbClr val="000000"/>
              </a:solidFill>
            </a:endParaRPr>
          </a:p>
        </p:txBody>
      </p:sp>
    </p:spTree>
    <p:extLst>
      <p:ext uri="{BB962C8B-B14F-4D97-AF65-F5344CB8AC3E}">
        <p14:creationId xmlns:p14="http://schemas.microsoft.com/office/powerpoint/2010/main" val="2850077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1045030"/>
          </a:xfrm>
        </p:spPr>
        <p:txBody>
          <a:bodyPr>
            <a:noAutofit/>
          </a:bodyPr>
          <a:lstStyle/>
          <a:p>
            <a:br>
              <a:rPr lang="en-US" sz="4300" b="1" dirty="0">
                <a:solidFill>
                  <a:srgbClr val="FF0000"/>
                </a:solidFill>
              </a:rPr>
            </a:br>
            <a:r>
              <a:rPr lang="en-US" sz="4300" b="1" dirty="0"/>
              <a:t>Family Time/Sibling Visits Report Requirements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813124"/>
            <a:ext cx="10515598" cy="3689751"/>
          </a:xfrm>
        </p:spPr>
        <p:txBody>
          <a:bodyPr>
            <a:noAutofit/>
          </a:bodyPr>
          <a:lstStyle/>
          <a:p>
            <a:r>
              <a:rPr lang="en-US" sz="2000" dirty="0">
                <a:solidFill>
                  <a:schemeClr val="tx2">
                    <a:lumMod val="50000"/>
                  </a:schemeClr>
                </a:solidFill>
                <a:latin typeface="+mn-lt"/>
              </a:rPr>
              <a:t>A </a:t>
            </a:r>
            <a:r>
              <a:rPr lang="en-US" sz="2000" dirty="0">
                <a:solidFill>
                  <a:schemeClr val="accent1">
                    <a:lumMod val="50000"/>
                  </a:schemeClr>
                </a:solidFill>
                <a:latin typeface="+mn-lt"/>
              </a:rPr>
              <a:t>family time/sibling visit report is required for all supervised, monitored, transportation only and sibling visits.</a:t>
            </a:r>
          </a:p>
          <a:p>
            <a:pPr marL="342900" lvl="1">
              <a:spcBef>
                <a:spcPts val="1800"/>
              </a:spcBef>
            </a:pPr>
            <a:r>
              <a:rPr lang="en-US" sz="2000" dirty="0">
                <a:solidFill>
                  <a:schemeClr val="accent1">
                    <a:lumMod val="50000"/>
                  </a:schemeClr>
                </a:solidFill>
                <a:latin typeface="+mn-lt"/>
              </a:rPr>
              <a:t>Family time/sibling visit report must be submitted to agency supervisor.</a:t>
            </a:r>
          </a:p>
          <a:p>
            <a:pPr marL="342900" lvl="1">
              <a:spcBef>
                <a:spcPts val="1800"/>
              </a:spcBef>
            </a:pPr>
            <a:r>
              <a:rPr lang="en-US" sz="2000" dirty="0">
                <a:solidFill>
                  <a:schemeClr val="accent1">
                    <a:lumMod val="50000"/>
                  </a:schemeClr>
                </a:solidFill>
                <a:latin typeface="+mn-lt"/>
              </a:rPr>
              <a:t>Submitted in Sprout within 24 hours of visit and approved no later than 5 days after a visit occurred</a:t>
            </a:r>
          </a:p>
          <a:p>
            <a:pPr marL="342900" lvl="1"/>
            <a:r>
              <a:rPr lang="en-US" sz="2000" dirty="0">
                <a:solidFill>
                  <a:schemeClr val="accent1">
                    <a:lumMod val="50000"/>
                  </a:schemeClr>
                </a:solidFill>
                <a:latin typeface="+mn-lt"/>
              </a:rPr>
              <a:t>Approved family time/sibling visit report must be provided to the DCYF SSS within 5 calendar days of the family time/sibling visit.</a:t>
            </a:r>
          </a:p>
          <a:p>
            <a:pPr marL="342900" lvl="1"/>
            <a:r>
              <a:rPr lang="en-US" sz="2000" dirty="0">
                <a:solidFill>
                  <a:schemeClr val="accent1">
                    <a:lumMod val="50000"/>
                  </a:schemeClr>
                </a:solidFill>
                <a:latin typeface="+mn-lt"/>
              </a:rPr>
              <a:t>Unusual incidents must be reported via phone to the DCYF SSS and/or supervisor immediately.  A written Incident Report must follow within 24 hours.</a:t>
            </a:r>
          </a:p>
          <a:p>
            <a:pPr marL="342900" lvl="1"/>
            <a:r>
              <a:rPr lang="en-US" sz="2000" dirty="0">
                <a:solidFill>
                  <a:schemeClr val="accent1">
                    <a:lumMod val="50000"/>
                  </a:schemeClr>
                </a:solidFill>
                <a:latin typeface="+mn-lt"/>
              </a:rPr>
              <a:t>No-show and cancellation reports must be sent to the DCYF SSS within 24 hours.</a:t>
            </a:r>
          </a:p>
          <a:p>
            <a:pPr marL="114300" lvl="1" indent="0">
              <a:buNone/>
            </a:pPr>
            <a:endParaRPr lang="en-US" sz="2000" dirty="0">
              <a:solidFill>
                <a:schemeClr val="accent1">
                  <a:lumMod val="50000"/>
                </a:schemeClr>
              </a:solidFill>
            </a:endParaRPr>
          </a:p>
          <a:p>
            <a:endParaRPr lang="en-US" dirty="0"/>
          </a:p>
        </p:txBody>
      </p:sp>
    </p:spTree>
    <p:extLst>
      <p:ext uri="{BB962C8B-B14F-4D97-AF65-F5344CB8AC3E}">
        <p14:creationId xmlns:p14="http://schemas.microsoft.com/office/powerpoint/2010/main" val="3197895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637468"/>
          </a:xfrm>
        </p:spPr>
        <p:txBody>
          <a:bodyPr>
            <a:noAutofit/>
          </a:bodyPr>
          <a:lstStyle/>
          <a:p>
            <a:r>
              <a:rPr lang="en-US" sz="4300" b="1" dirty="0"/>
              <a:t>Family Time/Sibling Visits Reports </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a:p>
            <a:endParaRPr lang="en-US" dirty="0"/>
          </a:p>
        </p:txBody>
      </p:sp>
      <p:sp>
        <p:nvSpPr>
          <p:cNvPr id="3" name="Content Placeholder 2"/>
          <p:cNvSpPr>
            <a:spLocks noGrp="1"/>
          </p:cNvSpPr>
          <p:nvPr>
            <p:ph sz="half" idx="1"/>
          </p:nvPr>
        </p:nvSpPr>
        <p:spPr>
          <a:xfrm>
            <a:off x="838200" y="1421240"/>
            <a:ext cx="10515598" cy="4081636"/>
          </a:xfrm>
        </p:spPr>
        <p:txBody>
          <a:bodyPr>
            <a:noAutofit/>
          </a:bodyPr>
          <a:lstStyle/>
          <a:p>
            <a:pPr marL="342900" lvl="1"/>
            <a:r>
              <a:rPr lang="en-US" dirty="0">
                <a:solidFill>
                  <a:schemeClr val="tx2">
                    <a:lumMod val="50000"/>
                  </a:schemeClr>
                </a:solidFill>
                <a:latin typeface="+mn-lt"/>
              </a:rPr>
              <a:t>DCYF owns these reports. </a:t>
            </a:r>
          </a:p>
          <a:p>
            <a:pPr marL="342900" lvl="1"/>
            <a:r>
              <a:rPr lang="en-US" dirty="0">
                <a:solidFill>
                  <a:schemeClr val="tx2">
                    <a:lumMod val="50000"/>
                  </a:schemeClr>
                </a:solidFill>
                <a:latin typeface="+mn-lt"/>
              </a:rPr>
              <a:t>Contain confidential information.</a:t>
            </a:r>
          </a:p>
          <a:p>
            <a:pPr marL="342900" lvl="1"/>
            <a:r>
              <a:rPr lang="en-US" dirty="0">
                <a:solidFill>
                  <a:schemeClr val="tx2">
                    <a:lumMod val="50000"/>
                  </a:schemeClr>
                </a:solidFill>
                <a:latin typeface="+mn-lt"/>
              </a:rPr>
              <a:t>Require protection under the data security requirements.</a:t>
            </a:r>
          </a:p>
          <a:p>
            <a:pPr marL="342900" lvl="1"/>
            <a:r>
              <a:rPr lang="en-US" dirty="0">
                <a:solidFill>
                  <a:schemeClr val="tx2">
                    <a:lumMod val="50000"/>
                  </a:schemeClr>
                </a:solidFill>
                <a:latin typeface="+mn-lt"/>
              </a:rPr>
              <a:t>Are a permanent part of the case record.</a:t>
            </a:r>
          </a:p>
          <a:p>
            <a:pPr marL="342900" lvl="1">
              <a:spcBef>
                <a:spcPts val="1200"/>
              </a:spcBef>
            </a:pPr>
            <a:r>
              <a:rPr lang="en-US" dirty="0">
                <a:solidFill>
                  <a:schemeClr val="tx2">
                    <a:lumMod val="50000"/>
                  </a:schemeClr>
                </a:solidFill>
                <a:latin typeface="+mn-lt"/>
              </a:rPr>
              <a:t>Provide information about parent’s progress and safety concerns.</a:t>
            </a:r>
          </a:p>
          <a:p>
            <a:pPr marL="342900" lvl="1">
              <a:spcBef>
                <a:spcPts val="1200"/>
              </a:spcBef>
            </a:pPr>
            <a:r>
              <a:rPr lang="en-US" dirty="0">
                <a:solidFill>
                  <a:schemeClr val="tx2">
                    <a:lumMod val="50000"/>
                  </a:schemeClr>
                </a:solidFill>
                <a:latin typeface="+mn-lt"/>
              </a:rPr>
              <a:t>Help professionals in the case decide if the family time/sibling visit plan should be modified.</a:t>
            </a:r>
          </a:p>
          <a:p>
            <a:pPr marL="342900" lvl="1">
              <a:spcBef>
                <a:spcPts val="1200"/>
              </a:spcBef>
            </a:pPr>
            <a:r>
              <a:rPr lang="en-US" dirty="0">
                <a:solidFill>
                  <a:schemeClr val="tx2">
                    <a:lumMod val="50000"/>
                  </a:schemeClr>
                </a:solidFill>
                <a:latin typeface="+mn-lt"/>
              </a:rPr>
              <a:t>Informs the DCYF SSS about other services that may be needed by a family.</a:t>
            </a:r>
          </a:p>
          <a:p>
            <a:pPr marL="342900" lvl="1">
              <a:spcBef>
                <a:spcPts val="1200"/>
              </a:spcBef>
            </a:pPr>
            <a:r>
              <a:rPr lang="en-US" dirty="0">
                <a:solidFill>
                  <a:schemeClr val="tx2">
                    <a:lumMod val="50000"/>
                  </a:schemeClr>
                </a:solidFill>
                <a:latin typeface="+mn-lt"/>
              </a:rPr>
              <a:t>Informs decisions regarding reunification for the child.</a:t>
            </a:r>
            <a:endParaRPr lang="en-US" sz="1800" dirty="0">
              <a:solidFill>
                <a:schemeClr val="tx2">
                  <a:lumMod val="50000"/>
                </a:schemeClr>
              </a:solidFill>
              <a:latin typeface="+mn-lt"/>
            </a:endParaRPr>
          </a:p>
        </p:txBody>
      </p:sp>
    </p:spTree>
    <p:extLst>
      <p:ext uri="{BB962C8B-B14F-4D97-AF65-F5344CB8AC3E}">
        <p14:creationId xmlns:p14="http://schemas.microsoft.com/office/powerpoint/2010/main" val="2459323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637468"/>
          </a:xfrm>
        </p:spPr>
        <p:txBody>
          <a:bodyPr>
            <a:noAutofit/>
          </a:bodyPr>
          <a:lstStyle/>
          <a:p>
            <a:r>
              <a:rPr lang="en-US" sz="4300" b="1" dirty="0"/>
              <a:t>Family Time/Sibling Visits Reports </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421240"/>
            <a:ext cx="10515598" cy="4081636"/>
          </a:xfrm>
        </p:spPr>
        <p:txBody>
          <a:bodyPr>
            <a:noAutofit/>
          </a:bodyPr>
          <a:lstStyle/>
          <a:p>
            <a:r>
              <a:rPr lang="en-US" sz="2000" dirty="0">
                <a:solidFill>
                  <a:schemeClr val="tx2">
                    <a:lumMod val="50000"/>
                  </a:schemeClr>
                </a:solidFill>
                <a:latin typeface="+mn-lt"/>
              </a:rPr>
              <a:t>The purpose of the family time/sibling visit report is to “draw an objective picture” of what happened during the visit, so that parties to the case can understand the interactions between the parents and children. </a:t>
            </a:r>
          </a:p>
          <a:p>
            <a:pPr marL="457200" indent="-342900">
              <a:spcBef>
                <a:spcPts val="1800"/>
              </a:spcBef>
              <a:buFont typeface="Arial" panose="020B0604020202020204" pitchFamily="34" charset="0"/>
              <a:buChar char="•"/>
            </a:pPr>
            <a:r>
              <a:rPr lang="en-US" sz="2000" dirty="0">
                <a:solidFill>
                  <a:schemeClr val="tx2">
                    <a:lumMod val="50000"/>
                  </a:schemeClr>
                </a:solidFill>
                <a:latin typeface="+mn-lt"/>
              </a:rPr>
              <a:t>Who was present</a:t>
            </a:r>
          </a:p>
          <a:p>
            <a:pPr marL="457200" indent="-342900">
              <a:spcBef>
                <a:spcPts val="1200"/>
              </a:spcBef>
              <a:buFont typeface="Arial" panose="020B0604020202020204" pitchFamily="34" charset="0"/>
              <a:buChar char="•"/>
            </a:pPr>
            <a:r>
              <a:rPr lang="en-US" sz="2000" dirty="0">
                <a:solidFill>
                  <a:schemeClr val="tx2">
                    <a:lumMod val="50000"/>
                  </a:schemeClr>
                </a:solidFill>
                <a:latin typeface="+mn-lt"/>
              </a:rPr>
              <a:t>When and where the family time/sibling visit occurred</a:t>
            </a:r>
          </a:p>
          <a:p>
            <a:pPr marL="457200" indent="-342900">
              <a:spcBef>
                <a:spcPts val="1200"/>
              </a:spcBef>
              <a:buFont typeface="Arial" panose="020B0604020202020204" pitchFamily="34" charset="0"/>
              <a:buChar char="•"/>
            </a:pPr>
            <a:r>
              <a:rPr lang="en-US" sz="2000" dirty="0">
                <a:solidFill>
                  <a:schemeClr val="tx2">
                    <a:lumMod val="50000"/>
                  </a:schemeClr>
                </a:solidFill>
                <a:latin typeface="+mn-lt"/>
              </a:rPr>
              <a:t>What the family did during their time together using behaviorally specific language</a:t>
            </a:r>
          </a:p>
          <a:p>
            <a:pPr marL="457200" indent="-342900">
              <a:spcBef>
                <a:spcPts val="1200"/>
              </a:spcBef>
              <a:buFont typeface="Arial" panose="020B0604020202020204" pitchFamily="34" charset="0"/>
              <a:buChar char="•"/>
            </a:pPr>
            <a:r>
              <a:rPr lang="en-US" sz="2000" dirty="0">
                <a:solidFill>
                  <a:schemeClr val="tx2">
                    <a:lumMod val="50000"/>
                  </a:schemeClr>
                </a:solidFill>
                <a:latin typeface="+mn-lt"/>
              </a:rPr>
              <a:t>What the family said during their family time/sibling visit</a:t>
            </a:r>
          </a:p>
          <a:p>
            <a:pPr marL="457200" indent="-342900">
              <a:spcBef>
                <a:spcPts val="1200"/>
              </a:spcBef>
              <a:buFont typeface="Arial" panose="020B0604020202020204" pitchFamily="34" charset="0"/>
              <a:buChar char="•"/>
            </a:pPr>
            <a:r>
              <a:rPr lang="en-US" sz="2000" dirty="0">
                <a:solidFill>
                  <a:schemeClr val="tx2">
                    <a:lumMod val="50000"/>
                  </a:schemeClr>
                </a:solidFill>
                <a:latin typeface="+mn-lt"/>
              </a:rPr>
              <a:t>If the child said or did anything while being transported that others should know about</a:t>
            </a:r>
          </a:p>
        </p:txBody>
      </p:sp>
    </p:spTree>
    <p:extLst>
      <p:ext uri="{BB962C8B-B14F-4D97-AF65-F5344CB8AC3E}">
        <p14:creationId xmlns:p14="http://schemas.microsoft.com/office/powerpoint/2010/main" val="3692393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992778"/>
          </a:xfrm>
        </p:spPr>
        <p:txBody>
          <a:bodyPr>
            <a:noAutofit/>
          </a:bodyPr>
          <a:lstStyle/>
          <a:p>
            <a:r>
              <a:rPr lang="en-US" sz="4300" b="1" dirty="0"/>
              <a:t>Exercise: Family Time/Sibling Visits Observation and Report</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975104"/>
            <a:ext cx="10515598" cy="3527772"/>
          </a:xfrm>
        </p:spPr>
        <p:txBody>
          <a:bodyPr>
            <a:noAutofit/>
          </a:bodyPr>
          <a:lstStyle/>
          <a:p>
            <a:r>
              <a:rPr lang="en-US" sz="2000" dirty="0">
                <a:solidFill>
                  <a:schemeClr val="tx2">
                    <a:lumMod val="50000"/>
                  </a:schemeClr>
                </a:solidFill>
                <a:latin typeface="+mn-lt"/>
              </a:rPr>
              <a:t>Parent-Child Interaction</a:t>
            </a:r>
          </a:p>
          <a:p>
            <a:r>
              <a:rPr lang="en-US" sz="2000" u="sng" dirty="0">
                <a:solidFill>
                  <a:schemeClr val="tx2">
                    <a:lumMod val="50000"/>
                  </a:schemeClr>
                </a:solidFill>
                <a:latin typeface="+mn-lt"/>
                <a:hlinkClick r:id="rId4"/>
              </a:rPr>
              <a:t>http://www.youtube.com/watch?v=lmCQUMrbmMs</a:t>
            </a:r>
            <a:r>
              <a:rPr lang="en-US" sz="2000" dirty="0">
                <a:solidFill>
                  <a:schemeClr val="tx2">
                    <a:lumMod val="50000"/>
                  </a:schemeClr>
                </a:solidFill>
                <a:latin typeface="+mn-lt"/>
              </a:rPr>
              <a:t> </a:t>
            </a:r>
          </a:p>
          <a:p>
            <a:endParaRPr lang="en-US" sz="2000" dirty="0">
              <a:solidFill>
                <a:schemeClr val="tx2">
                  <a:lumMod val="50000"/>
                </a:schemeClr>
              </a:solidFill>
              <a:latin typeface="+mn-lt"/>
            </a:endParaRPr>
          </a:p>
          <a:p>
            <a:endParaRPr lang="en-US" sz="2000" dirty="0">
              <a:solidFill>
                <a:schemeClr val="tx2">
                  <a:lumMod val="50000"/>
                </a:schemeClr>
              </a:solidFill>
              <a:latin typeface="+mn-lt"/>
            </a:endParaRPr>
          </a:p>
          <a:p>
            <a:endParaRPr lang="en-US" sz="2000" dirty="0">
              <a:solidFill>
                <a:schemeClr val="tx2">
                  <a:lumMod val="50000"/>
                </a:schemeClr>
              </a:solidFill>
            </a:endParaRPr>
          </a:p>
        </p:txBody>
      </p:sp>
    </p:spTree>
    <p:extLst>
      <p:ext uri="{BB962C8B-B14F-4D97-AF65-F5344CB8AC3E}">
        <p14:creationId xmlns:p14="http://schemas.microsoft.com/office/powerpoint/2010/main" val="358911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4800" b="1" dirty="0"/>
              <a:t>Why Are Family Time/Sibling Visits Important?</a:t>
            </a:r>
            <a:endParaRPr lang="en-US" b="1" dirty="0"/>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a:bodyPr>
          <a:lstStyle/>
          <a:p>
            <a:pPr marL="571500" indent="-457200">
              <a:buFont typeface="Arial" panose="020B0604020202020204" pitchFamily="34" charset="0"/>
              <a:buChar char="•"/>
            </a:pPr>
            <a:r>
              <a:rPr lang="en-US" dirty="0">
                <a:solidFill>
                  <a:schemeClr val="accent1">
                    <a:lumMod val="50000"/>
                  </a:schemeClr>
                </a:solidFill>
                <a:latin typeface="+mn-lt"/>
              </a:rPr>
              <a:t>Frequent and consistent family time are crucial to maintain appropriate connections between parents and their children separated by out of home placement. </a:t>
            </a:r>
          </a:p>
          <a:p>
            <a:pPr marL="571500" indent="-457200">
              <a:spcBef>
                <a:spcPts val="1200"/>
              </a:spcBef>
              <a:buFont typeface="Arial" panose="020B0604020202020204" pitchFamily="34" charset="0"/>
              <a:buChar char="•"/>
            </a:pPr>
            <a:r>
              <a:rPr lang="en-US" dirty="0">
                <a:solidFill>
                  <a:schemeClr val="accent1">
                    <a:lumMod val="50000"/>
                  </a:schemeClr>
                </a:solidFill>
                <a:latin typeface="+mn-lt"/>
              </a:rPr>
              <a:t>Structured sibling visits between siblings placed separately help maintain family bonds.</a:t>
            </a:r>
          </a:p>
          <a:p>
            <a:pPr marL="571500" indent="-457200">
              <a:spcBef>
                <a:spcPts val="1200"/>
              </a:spcBef>
              <a:buFont typeface="Arial" panose="020B0604020202020204" pitchFamily="34" charset="0"/>
              <a:buChar char="•"/>
            </a:pPr>
            <a:r>
              <a:rPr lang="en-US" dirty="0">
                <a:solidFill>
                  <a:schemeClr val="accent1">
                    <a:lumMod val="50000"/>
                  </a:schemeClr>
                </a:solidFill>
                <a:latin typeface="+mn-lt"/>
              </a:rPr>
              <a:t>Consistent, positive family time/sibling visits improve safety, permanency and well-being for children in foster care. </a:t>
            </a:r>
          </a:p>
        </p:txBody>
      </p:sp>
    </p:spTree>
    <p:extLst>
      <p:ext uri="{BB962C8B-B14F-4D97-AF65-F5344CB8AC3E}">
        <p14:creationId xmlns:p14="http://schemas.microsoft.com/office/powerpoint/2010/main" val="5973106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637468"/>
          </a:xfrm>
        </p:spPr>
        <p:txBody>
          <a:bodyPr>
            <a:noAutofit/>
          </a:bodyPr>
          <a:lstStyle/>
          <a:p>
            <a:r>
              <a:rPr lang="en-US" sz="4300" b="1" dirty="0"/>
              <a:t>Behaviorally Specific Language vs. Opinion</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421240"/>
            <a:ext cx="10515598" cy="4081636"/>
          </a:xfrm>
        </p:spPr>
        <p:txBody>
          <a:bodyPr>
            <a:noAutofit/>
          </a:bodyPr>
          <a:lstStyle/>
          <a:p>
            <a:pPr marL="285750" indent="-285750">
              <a:buFont typeface="Arial" panose="020B0604020202020204" pitchFamily="34" charset="0"/>
              <a:buChar char="•"/>
            </a:pPr>
            <a:r>
              <a:rPr lang="en-US" sz="1900" dirty="0">
                <a:solidFill>
                  <a:schemeClr val="tx2">
                    <a:lumMod val="50000"/>
                  </a:schemeClr>
                </a:solidFill>
                <a:latin typeface="+mn-lt"/>
              </a:rPr>
              <a:t>Only document specific observable behaviors</a:t>
            </a:r>
          </a:p>
          <a:p>
            <a:pPr marL="285750" indent="-285750">
              <a:buFont typeface="Arial" panose="020B0604020202020204" pitchFamily="34" charset="0"/>
              <a:buChar char="•"/>
            </a:pPr>
            <a:r>
              <a:rPr lang="en-US" sz="1900" dirty="0">
                <a:solidFill>
                  <a:schemeClr val="tx2">
                    <a:lumMod val="50000"/>
                  </a:schemeClr>
                </a:solidFill>
                <a:latin typeface="+mn-lt"/>
              </a:rPr>
              <a:t>Describe the child and parent behaviors and statements</a:t>
            </a:r>
          </a:p>
          <a:p>
            <a:pPr marL="971550" lvl="1" indent="-285750"/>
            <a:r>
              <a:rPr lang="en-US" sz="1500" dirty="0">
                <a:solidFill>
                  <a:schemeClr val="tx2">
                    <a:lumMod val="50000"/>
                  </a:schemeClr>
                </a:solidFill>
                <a:latin typeface="+mn-lt"/>
              </a:rPr>
              <a:t>Using quotes as needed</a:t>
            </a:r>
          </a:p>
          <a:p>
            <a:pPr marL="285750" indent="-285750">
              <a:buFont typeface="Arial" panose="020B0604020202020204" pitchFamily="34" charset="0"/>
              <a:buChar char="•"/>
            </a:pPr>
            <a:r>
              <a:rPr lang="en-US" sz="1900" dirty="0">
                <a:solidFill>
                  <a:schemeClr val="tx2">
                    <a:lumMod val="50000"/>
                  </a:schemeClr>
                </a:solidFill>
                <a:latin typeface="+mn-lt"/>
              </a:rPr>
              <a:t>Use objective language</a:t>
            </a:r>
          </a:p>
          <a:p>
            <a:pPr marL="285750" indent="-285750">
              <a:buFont typeface="Arial" panose="020B0604020202020204" pitchFamily="34" charset="0"/>
              <a:buChar char="•"/>
            </a:pPr>
            <a:r>
              <a:rPr lang="en-US" sz="1900" dirty="0">
                <a:solidFill>
                  <a:schemeClr val="tx2">
                    <a:lumMod val="50000"/>
                  </a:schemeClr>
                </a:solidFill>
                <a:latin typeface="+mn-lt"/>
              </a:rPr>
              <a:t>Describe unusual incidents, safety concerns</a:t>
            </a:r>
          </a:p>
          <a:p>
            <a:pPr marL="285750" indent="-285750">
              <a:buFont typeface="Arial" panose="020B0604020202020204" pitchFamily="34" charset="0"/>
              <a:buChar char="•"/>
            </a:pPr>
            <a:r>
              <a:rPr lang="en-US" sz="1900" dirty="0">
                <a:solidFill>
                  <a:schemeClr val="tx2">
                    <a:lumMod val="50000"/>
                  </a:schemeClr>
                </a:solidFill>
                <a:latin typeface="+mn-lt"/>
              </a:rPr>
              <a:t>Avoid interpretations, perceptions, judgments</a:t>
            </a:r>
          </a:p>
          <a:p>
            <a:pPr marL="285750" indent="-285750">
              <a:buFont typeface="Arial" panose="020B0604020202020204" pitchFamily="34" charset="0"/>
              <a:buChar char="•"/>
            </a:pPr>
            <a:r>
              <a:rPr lang="en-US" sz="1900" dirty="0">
                <a:solidFill>
                  <a:schemeClr val="tx2">
                    <a:lumMod val="50000"/>
                  </a:schemeClr>
                </a:solidFill>
                <a:latin typeface="+mn-lt"/>
              </a:rPr>
              <a:t>Avoid drawing conclusions and making assumptions</a:t>
            </a:r>
          </a:p>
          <a:p>
            <a:pPr>
              <a:spcBef>
                <a:spcPts val="1200"/>
              </a:spcBef>
            </a:pPr>
            <a:endParaRPr lang="en-US" sz="1900" dirty="0">
              <a:solidFill>
                <a:schemeClr val="tx2">
                  <a:lumMod val="50000"/>
                </a:schemeClr>
              </a:solidFill>
              <a:latin typeface="+mn-lt"/>
            </a:endParaRPr>
          </a:p>
        </p:txBody>
      </p:sp>
    </p:spTree>
    <p:extLst>
      <p:ext uri="{BB962C8B-B14F-4D97-AF65-F5344CB8AC3E}">
        <p14:creationId xmlns:p14="http://schemas.microsoft.com/office/powerpoint/2010/main" val="2981652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653144"/>
          </a:xfrm>
        </p:spPr>
        <p:txBody>
          <a:bodyPr>
            <a:noAutofit/>
          </a:bodyPr>
          <a:lstStyle/>
          <a:p>
            <a:r>
              <a:rPr lang="en-US" sz="4400" b="1" dirty="0"/>
              <a:t>Choose Your Language Carefully:</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311511"/>
            <a:ext cx="10515598" cy="4191365"/>
          </a:xfrm>
        </p:spPr>
        <p:txBody>
          <a:bodyPr>
            <a:noAutofit/>
          </a:bodyPr>
          <a:lstStyle/>
          <a:p>
            <a:r>
              <a:rPr lang="en-US" sz="1600" b="1" dirty="0">
                <a:solidFill>
                  <a:schemeClr val="tx2">
                    <a:lumMod val="50000"/>
                  </a:schemeClr>
                </a:solidFill>
                <a:latin typeface="+mn-lt"/>
              </a:rPr>
              <a:t>Opinion and Judgment:</a:t>
            </a:r>
          </a:p>
          <a:p>
            <a:pPr marL="342900" lvl="1">
              <a:spcBef>
                <a:spcPts val="0"/>
              </a:spcBef>
            </a:pPr>
            <a:r>
              <a:rPr lang="en-US" sz="1600" dirty="0">
                <a:solidFill>
                  <a:schemeClr val="tx2">
                    <a:lumMod val="50000"/>
                  </a:schemeClr>
                </a:solidFill>
                <a:latin typeface="+mn-lt"/>
              </a:rPr>
              <a:t>Parent was rude and vulgar.</a:t>
            </a:r>
          </a:p>
          <a:p>
            <a:pPr marL="342900" lvl="1">
              <a:spcBef>
                <a:spcPts val="600"/>
              </a:spcBef>
            </a:pPr>
            <a:r>
              <a:rPr lang="en-US" sz="1600" dirty="0">
                <a:solidFill>
                  <a:schemeClr val="tx2">
                    <a:lumMod val="50000"/>
                  </a:schemeClr>
                </a:solidFill>
                <a:latin typeface="+mn-lt"/>
              </a:rPr>
              <a:t>Parent didn’t have a clue about changing the child’s diaper.</a:t>
            </a:r>
          </a:p>
          <a:p>
            <a:pPr marL="342900" lvl="1">
              <a:spcBef>
                <a:spcPts val="600"/>
              </a:spcBef>
            </a:pPr>
            <a:r>
              <a:rPr lang="en-US" sz="1600" dirty="0">
                <a:solidFill>
                  <a:schemeClr val="tx2">
                    <a:lumMod val="50000"/>
                  </a:schemeClr>
                </a:solidFill>
                <a:latin typeface="+mn-lt"/>
              </a:rPr>
              <a:t>Parent’s home was nasty and unsafe.</a:t>
            </a:r>
          </a:p>
          <a:p>
            <a:pPr marL="342900" lvl="1">
              <a:spcBef>
                <a:spcPts val="600"/>
              </a:spcBef>
            </a:pPr>
            <a:r>
              <a:rPr lang="en-US" sz="1600" dirty="0">
                <a:solidFill>
                  <a:schemeClr val="tx2">
                    <a:lumMod val="50000"/>
                  </a:schemeClr>
                </a:solidFill>
                <a:latin typeface="+mn-lt"/>
              </a:rPr>
              <a:t>Parent was drunk.</a:t>
            </a:r>
          </a:p>
          <a:p>
            <a:pPr>
              <a:spcBef>
                <a:spcPts val="1800"/>
              </a:spcBef>
            </a:pPr>
            <a:r>
              <a:rPr lang="en-US" sz="1600" b="1" dirty="0">
                <a:solidFill>
                  <a:schemeClr val="tx2">
                    <a:lumMod val="50000"/>
                  </a:schemeClr>
                </a:solidFill>
                <a:latin typeface="+mn-lt"/>
              </a:rPr>
              <a:t>Behaviorally Specific Language:</a:t>
            </a:r>
          </a:p>
          <a:p>
            <a:pPr marL="342900" lvl="1">
              <a:spcBef>
                <a:spcPts val="600"/>
              </a:spcBef>
            </a:pPr>
            <a:r>
              <a:rPr lang="en-US" sz="1600" dirty="0">
                <a:solidFill>
                  <a:schemeClr val="tx2">
                    <a:lumMod val="50000"/>
                  </a:schemeClr>
                </a:solidFill>
                <a:latin typeface="+mn-lt"/>
              </a:rPr>
              <a:t>The parent raised their voice and called me a [curse word].</a:t>
            </a:r>
          </a:p>
          <a:p>
            <a:pPr marL="342900" lvl="1">
              <a:spcBef>
                <a:spcPts val="600"/>
              </a:spcBef>
            </a:pPr>
            <a:r>
              <a:rPr lang="en-US" sz="1600" dirty="0">
                <a:solidFill>
                  <a:schemeClr val="tx2">
                    <a:lumMod val="50000"/>
                  </a:schemeClr>
                </a:solidFill>
                <a:latin typeface="+mn-lt"/>
              </a:rPr>
              <a:t>The parent put the diaper on inside out.</a:t>
            </a:r>
          </a:p>
          <a:p>
            <a:pPr marL="342900" lvl="1">
              <a:spcBef>
                <a:spcPts val="600"/>
              </a:spcBef>
            </a:pPr>
            <a:r>
              <a:rPr lang="en-US" sz="1600" dirty="0">
                <a:solidFill>
                  <a:schemeClr val="tx2">
                    <a:lumMod val="50000"/>
                  </a:schemeClr>
                </a:solidFill>
                <a:latin typeface="+mn-lt"/>
              </a:rPr>
              <a:t>The parents' home had cigarette butts all over the table, dog feces on the floor and exposed wiring in reach of the toddler.</a:t>
            </a:r>
          </a:p>
          <a:p>
            <a:pPr marL="342900" lvl="1">
              <a:spcBef>
                <a:spcPts val="600"/>
              </a:spcBef>
            </a:pPr>
            <a:r>
              <a:rPr lang="en-US" sz="1600" dirty="0">
                <a:solidFill>
                  <a:schemeClr val="tx2">
                    <a:lumMod val="50000"/>
                  </a:schemeClr>
                </a:solidFill>
                <a:latin typeface="+mn-lt"/>
              </a:rPr>
              <a:t>Parent breath smelled of alcohol.</a:t>
            </a:r>
          </a:p>
          <a:p>
            <a:pPr marL="342900" lvl="1">
              <a:spcBef>
                <a:spcPts val="600"/>
              </a:spcBef>
            </a:pPr>
            <a:endParaRPr lang="en-US" sz="1600" dirty="0">
              <a:solidFill>
                <a:schemeClr val="tx2">
                  <a:lumMod val="50000"/>
                </a:schemeClr>
              </a:solidFill>
              <a:latin typeface="+mn-lt"/>
            </a:endParaRPr>
          </a:p>
        </p:txBody>
      </p:sp>
    </p:spTree>
    <p:extLst>
      <p:ext uri="{BB962C8B-B14F-4D97-AF65-F5344CB8AC3E}">
        <p14:creationId xmlns:p14="http://schemas.microsoft.com/office/powerpoint/2010/main" val="2797500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736746"/>
          </a:xfrm>
        </p:spPr>
        <p:txBody>
          <a:bodyPr>
            <a:noAutofit/>
          </a:bodyPr>
          <a:lstStyle/>
          <a:p>
            <a:r>
              <a:rPr lang="en-US" sz="4400" b="1" dirty="0"/>
              <a:t>Redo Exercise</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a:p>
            <a:endParaRPr lang="en-US" dirty="0"/>
          </a:p>
        </p:txBody>
      </p:sp>
      <p:sp>
        <p:nvSpPr>
          <p:cNvPr id="3" name="Content Placeholder 2"/>
          <p:cNvSpPr>
            <a:spLocks noGrp="1"/>
          </p:cNvSpPr>
          <p:nvPr>
            <p:ph sz="half" idx="1"/>
          </p:nvPr>
        </p:nvSpPr>
        <p:spPr>
          <a:xfrm>
            <a:off x="838200" y="1975104"/>
            <a:ext cx="10515598" cy="3527772"/>
          </a:xfrm>
        </p:spPr>
        <p:txBody>
          <a:bodyPr>
            <a:noAutofit/>
          </a:bodyPr>
          <a:lstStyle/>
          <a:p>
            <a:endParaRPr lang="en-US" sz="2000" dirty="0">
              <a:solidFill>
                <a:schemeClr val="tx2">
                  <a:lumMod val="50000"/>
                </a:schemeClr>
              </a:solidFill>
              <a:latin typeface="+mn-lt"/>
            </a:endParaRPr>
          </a:p>
          <a:p>
            <a:r>
              <a:rPr lang="en-US" sz="2000" dirty="0">
                <a:solidFill>
                  <a:schemeClr val="tx2">
                    <a:lumMod val="50000"/>
                  </a:schemeClr>
                </a:solidFill>
                <a:latin typeface="+mn-lt"/>
              </a:rPr>
              <a:t>Parent-Child Interaction</a:t>
            </a:r>
          </a:p>
          <a:p>
            <a:r>
              <a:rPr lang="en-US" sz="2000" u="sng" dirty="0">
                <a:solidFill>
                  <a:schemeClr val="tx2">
                    <a:lumMod val="50000"/>
                  </a:schemeClr>
                </a:solidFill>
                <a:latin typeface="+mn-lt"/>
                <a:hlinkClick r:id="rId4"/>
              </a:rPr>
              <a:t>http://www.youtube.com/watch?v=lmCQUMrbmMs</a:t>
            </a:r>
            <a:r>
              <a:rPr lang="en-US" sz="2000" dirty="0">
                <a:solidFill>
                  <a:schemeClr val="tx2">
                    <a:lumMod val="50000"/>
                  </a:schemeClr>
                </a:solidFill>
                <a:latin typeface="+mn-lt"/>
              </a:rPr>
              <a:t> </a:t>
            </a:r>
          </a:p>
          <a:p>
            <a:endParaRPr lang="en-US" sz="2000" dirty="0">
              <a:solidFill>
                <a:schemeClr val="tx2">
                  <a:lumMod val="50000"/>
                </a:schemeClr>
              </a:solidFill>
            </a:endParaRPr>
          </a:p>
        </p:txBody>
      </p:sp>
    </p:spTree>
    <p:extLst>
      <p:ext uri="{BB962C8B-B14F-4D97-AF65-F5344CB8AC3E}">
        <p14:creationId xmlns:p14="http://schemas.microsoft.com/office/powerpoint/2010/main" val="2715509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546383"/>
          </a:xfrm>
        </p:spPr>
        <p:txBody>
          <a:bodyPr>
            <a:noAutofit/>
          </a:bodyPr>
          <a:lstStyle/>
          <a:p>
            <a:r>
              <a:rPr lang="en-US" sz="4400" b="1" dirty="0"/>
              <a:t>You are Mandated Reporters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145823"/>
            <a:ext cx="10515598" cy="4357054"/>
          </a:xfrm>
        </p:spPr>
        <p:txBody>
          <a:bodyPr>
            <a:noAutofit/>
          </a:bodyPr>
          <a:lstStyle/>
          <a:p>
            <a:pPr marL="342900" indent="-285750">
              <a:buFont typeface="Arial" panose="020B0604020202020204" pitchFamily="34" charset="0"/>
              <a:buChar char="•"/>
            </a:pPr>
            <a:r>
              <a:rPr lang="en-US" sz="1800" b="1" dirty="0">
                <a:solidFill>
                  <a:schemeClr val="tx2">
                    <a:lumMod val="50000"/>
                  </a:schemeClr>
                </a:solidFill>
                <a:latin typeface="+mn-lt"/>
              </a:rPr>
              <a:t>REPORT</a:t>
            </a:r>
            <a:r>
              <a:rPr lang="en-US" sz="1800" dirty="0">
                <a:solidFill>
                  <a:schemeClr val="tx2">
                    <a:lumMod val="50000"/>
                  </a:schemeClr>
                </a:solidFill>
                <a:latin typeface="+mn-lt"/>
              </a:rPr>
              <a:t> all suspected child abuse and neglect.</a:t>
            </a:r>
          </a:p>
          <a:p>
            <a:pPr marL="342900" indent="-285750">
              <a:spcBef>
                <a:spcPts val="1200"/>
              </a:spcBef>
              <a:buFont typeface="Arial" panose="020B0604020202020204" pitchFamily="34" charset="0"/>
              <a:buChar char="•"/>
            </a:pPr>
            <a:r>
              <a:rPr lang="en-US" sz="1800" b="1" dirty="0">
                <a:solidFill>
                  <a:schemeClr val="tx2">
                    <a:lumMod val="50000"/>
                  </a:schemeClr>
                </a:solidFill>
                <a:latin typeface="+mn-lt"/>
              </a:rPr>
              <a:t>REPORT</a:t>
            </a:r>
            <a:r>
              <a:rPr lang="en-US" sz="1800" dirty="0">
                <a:solidFill>
                  <a:schemeClr val="tx2">
                    <a:lumMod val="50000"/>
                  </a:schemeClr>
                </a:solidFill>
                <a:latin typeface="+mn-lt"/>
              </a:rPr>
              <a:t> if you observe child abuse and neglect when picking up or dropping off a child.</a:t>
            </a:r>
          </a:p>
          <a:p>
            <a:pPr marL="342900" indent="-285750">
              <a:spcBef>
                <a:spcPts val="1200"/>
              </a:spcBef>
              <a:buFont typeface="Arial" panose="020B0604020202020204" pitchFamily="34" charset="0"/>
              <a:buChar char="•"/>
            </a:pPr>
            <a:r>
              <a:rPr lang="en-US" sz="1800" b="1" dirty="0">
                <a:solidFill>
                  <a:schemeClr val="tx2">
                    <a:lumMod val="50000"/>
                  </a:schemeClr>
                </a:solidFill>
                <a:latin typeface="+mn-lt"/>
              </a:rPr>
              <a:t>REPORT</a:t>
            </a:r>
            <a:r>
              <a:rPr lang="en-US" sz="1800" dirty="0">
                <a:solidFill>
                  <a:schemeClr val="tx2">
                    <a:lumMod val="50000"/>
                  </a:schemeClr>
                </a:solidFill>
                <a:latin typeface="+mn-lt"/>
              </a:rPr>
              <a:t> if you observe child abuse and neglect during the visit.</a:t>
            </a:r>
          </a:p>
          <a:p>
            <a:pPr marL="342900" indent="-285750">
              <a:spcBef>
                <a:spcPts val="1200"/>
              </a:spcBef>
              <a:buFont typeface="Arial" panose="020B0604020202020204" pitchFamily="34" charset="0"/>
              <a:buChar char="•"/>
            </a:pPr>
            <a:r>
              <a:rPr lang="en-US" sz="1800" b="1" dirty="0">
                <a:solidFill>
                  <a:schemeClr val="tx2">
                    <a:lumMod val="50000"/>
                  </a:schemeClr>
                </a:solidFill>
                <a:latin typeface="+mn-lt"/>
              </a:rPr>
              <a:t>REPORT</a:t>
            </a:r>
            <a:r>
              <a:rPr lang="en-US" sz="1800" dirty="0">
                <a:solidFill>
                  <a:schemeClr val="tx2">
                    <a:lumMod val="50000"/>
                  </a:schemeClr>
                </a:solidFill>
                <a:latin typeface="+mn-lt"/>
              </a:rPr>
              <a:t> if a child discloses child abuse and neglect in the car.</a:t>
            </a:r>
          </a:p>
          <a:p>
            <a:pPr algn="ctr"/>
            <a:endParaRPr lang="en-US" sz="1800" b="1" i="1" dirty="0">
              <a:solidFill>
                <a:schemeClr val="tx2">
                  <a:lumMod val="50000"/>
                </a:schemeClr>
              </a:solidFill>
              <a:latin typeface="+mn-lt"/>
            </a:endParaRPr>
          </a:p>
          <a:p>
            <a:pPr algn="ctr"/>
            <a:r>
              <a:rPr lang="en-US" sz="1800" b="1" i="1" dirty="0">
                <a:solidFill>
                  <a:schemeClr val="tx2">
                    <a:lumMod val="50000"/>
                  </a:schemeClr>
                </a:solidFill>
                <a:latin typeface="+mn-lt"/>
              </a:rPr>
              <a:t>Find your local intake number to report abuse or neglect. </a:t>
            </a:r>
            <a:r>
              <a:rPr lang="en-US" sz="1800" dirty="0">
                <a:latin typeface="+mn-lt"/>
                <a:hlinkClick r:id="rId3"/>
              </a:rPr>
              <a:t>https://www.dcyf.wa.gov/safety/report-abuse</a:t>
            </a:r>
            <a:endParaRPr lang="en-US" sz="1800" dirty="0">
              <a:solidFill>
                <a:schemeClr val="tx2">
                  <a:lumMod val="50000"/>
                </a:schemeClr>
              </a:solidFill>
              <a:latin typeface="+mn-lt"/>
            </a:endParaRPr>
          </a:p>
          <a:p>
            <a:pPr algn="ctr"/>
            <a:r>
              <a:rPr lang="en-US" sz="1800" dirty="0">
                <a:solidFill>
                  <a:schemeClr val="tx2">
                    <a:lumMod val="50000"/>
                  </a:schemeClr>
                </a:solidFill>
                <a:latin typeface="+mn-lt"/>
              </a:rPr>
              <a:t>You must also submit an Incident Report to the social worker.  </a:t>
            </a:r>
          </a:p>
          <a:p>
            <a:pPr marL="342900" lvl="2" indent="-342900" algn="ctr">
              <a:buNone/>
            </a:pPr>
            <a:endParaRPr lang="en-US" sz="1800" b="1" dirty="0">
              <a:solidFill>
                <a:schemeClr val="tx2">
                  <a:lumMod val="50000"/>
                </a:schemeClr>
              </a:solidFill>
              <a:latin typeface="+mn-lt"/>
            </a:endParaRPr>
          </a:p>
          <a:p>
            <a:pPr marL="342900" lvl="2" indent="-342900" algn="ctr">
              <a:buNone/>
            </a:pPr>
            <a:r>
              <a:rPr lang="en-US" sz="1600" b="1" dirty="0">
                <a:solidFill>
                  <a:schemeClr val="tx2">
                    <a:lumMod val="50000"/>
                  </a:schemeClr>
                </a:solidFill>
                <a:latin typeface="+mn-lt"/>
              </a:rPr>
              <a:t>When in doubt, REPORT! </a:t>
            </a:r>
          </a:p>
          <a:p>
            <a:pPr marL="342900" lvl="2" indent="-342900" algn="ctr">
              <a:buNone/>
            </a:pPr>
            <a:r>
              <a:rPr lang="en-US" sz="1600" b="1" dirty="0">
                <a:solidFill>
                  <a:schemeClr val="tx2">
                    <a:lumMod val="50000"/>
                  </a:schemeClr>
                </a:solidFill>
                <a:latin typeface="+mn-lt"/>
                <a:hlinkClick r:id="rId4"/>
              </a:rPr>
              <a:t>http://www.youtube.com/watch?v=wVwOmtWNsXk</a:t>
            </a:r>
            <a:endParaRPr lang="en-US" sz="1600" b="1" dirty="0">
              <a:solidFill>
                <a:schemeClr val="tx2">
                  <a:lumMod val="50000"/>
                </a:schemeClr>
              </a:solidFill>
              <a:latin typeface="+mn-lt"/>
            </a:endParaRPr>
          </a:p>
          <a:p>
            <a:pPr marL="342900" lvl="2" indent="-342900" algn="ctr">
              <a:buNone/>
            </a:pPr>
            <a:endParaRPr lang="en-US" sz="1600" b="1" dirty="0">
              <a:solidFill>
                <a:schemeClr val="tx2">
                  <a:lumMod val="50000"/>
                </a:schemeClr>
              </a:solidFill>
              <a:latin typeface="+mn-lt"/>
            </a:endParaRPr>
          </a:p>
          <a:p>
            <a:pPr marL="342900" lvl="2" indent="-342900" algn="ctr">
              <a:buNone/>
            </a:pPr>
            <a:r>
              <a:rPr lang="en-US" sz="1600" dirty="0">
                <a:solidFill>
                  <a:schemeClr val="tx2">
                    <a:lumMod val="50000"/>
                  </a:schemeClr>
                </a:solidFill>
                <a:latin typeface="+mn-lt"/>
              </a:rPr>
              <a:t>As a contracted provider, you are a mandated reporter of child abuse and neglect. Learn more about the reporting process in this video. </a:t>
            </a:r>
            <a:r>
              <a:rPr lang="en-US" sz="1600" b="1" dirty="0">
                <a:solidFill>
                  <a:schemeClr val="tx2">
                    <a:lumMod val="50000"/>
                  </a:schemeClr>
                </a:solidFill>
                <a:latin typeface="+mn-lt"/>
              </a:rPr>
              <a:t>(23 min 6 sec) </a:t>
            </a:r>
          </a:p>
        </p:txBody>
      </p:sp>
    </p:spTree>
    <p:extLst>
      <p:ext uri="{BB962C8B-B14F-4D97-AF65-F5344CB8AC3E}">
        <p14:creationId xmlns:p14="http://schemas.microsoft.com/office/powerpoint/2010/main" val="30442905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546383"/>
          </a:xfrm>
        </p:spPr>
        <p:txBody>
          <a:bodyPr>
            <a:noAutofit/>
          </a:bodyPr>
          <a:lstStyle/>
          <a:p>
            <a:r>
              <a:rPr lang="en-US" sz="4400" b="1" dirty="0"/>
              <a:t>Supporting Incarcerated Parents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
        <p:nvSpPr>
          <p:cNvPr id="3" name="Content Placeholder 2"/>
          <p:cNvSpPr>
            <a:spLocks noGrp="1"/>
          </p:cNvSpPr>
          <p:nvPr>
            <p:ph sz="half" idx="1"/>
          </p:nvPr>
        </p:nvSpPr>
        <p:spPr>
          <a:xfrm>
            <a:off x="838200" y="1145823"/>
            <a:ext cx="10515598" cy="4357054"/>
          </a:xfrm>
        </p:spPr>
        <p:txBody>
          <a:bodyPr>
            <a:noAutofit/>
          </a:bodyPr>
          <a:lstStyle/>
          <a:p>
            <a:pPr marL="342900" indent="-285750">
              <a:buFont typeface="Arial" panose="020B0604020202020204" pitchFamily="34" charset="0"/>
              <a:buChar char="•"/>
            </a:pPr>
            <a:r>
              <a:rPr lang="en-US" sz="1800" dirty="0">
                <a:solidFill>
                  <a:schemeClr val="tx2">
                    <a:lumMod val="50000"/>
                  </a:schemeClr>
                </a:solidFill>
                <a:latin typeface="+mn-lt"/>
              </a:rPr>
              <a:t>Each facility has different rules. Review the facility rules and process prior to starting visits</a:t>
            </a:r>
          </a:p>
          <a:p>
            <a:pPr marL="1028700" lvl="1" indent="-285750"/>
            <a:r>
              <a:rPr lang="en-US" sz="1800" dirty="0">
                <a:solidFill>
                  <a:schemeClr val="tx2">
                    <a:lumMod val="50000"/>
                  </a:schemeClr>
                </a:solidFill>
                <a:latin typeface="+mn-lt"/>
              </a:rPr>
              <a:t>County facilities vary from site to site. </a:t>
            </a:r>
          </a:p>
          <a:p>
            <a:pPr marL="1028700" lvl="1" indent="-285750"/>
            <a:r>
              <a:rPr lang="en-US" sz="1800" dirty="0">
                <a:solidFill>
                  <a:schemeClr val="tx2">
                    <a:lumMod val="50000"/>
                  </a:schemeClr>
                </a:solidFill>
                <a:latin typeface="+mn-lt"/>
              </a:rPr>
              <a:t>DOC ran facilities have a statewide process.</a:t>
            </a:r>
          </a:p>
          <a:p>
            <a:pPr marL="342900" indent="-285750">
              <a:buFont typeface="Arial" panose="020B0604020202020204" pitchFamily="34" charset="0"/>
              <a:buChar char="•"/>
            </a:pPr>
            <a:r>
              <a:rPr lang="en-US" sz="1800" dirty="0">
                <a:solidFill>
                  <a:schemeClr val="tx2">
                    <a:lumMod val="50000"/>
                  </a:schemeClr>
                </a:solidFill>
                <a:latin typeface="+mn-lt"/>
              </a:rPr>
              <a:t>It is important to understand the rules for each type of visit</a:t>
            </a:r>
          </a:p>
          <a:p>
            <a:pPr marL="1028700" lvl="1" indent="-285750"/>
            <a:r>
              <a:rPr lang="en-US" sz="1800" dirty="0">
                <a:solidFill>
                  <a:schemeClr val="tx2">
                    <a:lumMod val="50000"/>
                  </a:schemeClr>
                </a:solidFill>
                <a:latin typeface="+mn-lt"/>
              </a:rPr>
              <a:t>Phone Calls</a:t>
            </a:r>
          </a:p>
          <a:p>
            <a:pPr marL="1028700" lvl="1" indent="-285750"/>
            <a:r>
              <a:rPr lang="en-US" sz="1800" dirty="0">
                <a:solidFill>
                  <a:schemeClr val="tx2">
                    <a:lumMod val="50000"/>
                  </a:schemeClr>
                </a:solidFill>
                <a:latin typeface="+mn-lt"/>
              </a:rPr>
              <a:t>Virtual Visit- can be at kiosk or in an off-sight location</a:t>
            </a:r>
          </a:p>
          <a:p>
            <a:pPr marL="1028700" lvl="1" indent="-285750"/>
            <a:r>
              <a:rPr lang="en-US" sz="1800" dirty="0">
                <a:solidFill>
                  <a:schemeClr val="tx2">
                    <a:lumMod val="50000"/>
                  </a:schemeClr>
                </a:solidFill>
                <a:latin typeface="+mn-lt"/>
              </a:rPr>
              <a:t>In-Person</a:t>
            </a:r>
          </a:p>
          <a:p>
            <a:pPr marL="342900" indent="-285750">
              <a:buFont typeface="Arial" panose="020B0604020202020204" pitchFamily="34" charset="0"/>
              <a:buChar char="•"/>
            </a:pPr>
            <a:r>
              <a:rPr lang="en-US" sz="1800" dirty="0">
                <a:solidFill>
                  <a:schemeClr val="tx2">
                    <a:lumMod val="50000"/>
                  </a:schemeClr>
                </a:solidFill>
                <a:latin typeface="+mn-lt"/>
              </a:rPr>
              <a:t>Any visit not in-person will likely be done through a secondary program such as Securus </a:t>
            </a:r>
          </a:p>
          <a:p>
            <a:pPr marL="342900" indent="-285750">
              <a:buFont typeface="Arial" panose="020B0604020202020204" pitchFamily="34" charset="0"/>
              <a:buChar char="•"/>
            </a:pPr>
            <a:r>
              <a:rPr lang="en-US" sz="1800" dirty="0">
                <a:solidFill>
                  <a:schemeClr val="tx2">
                    <a:lumMod val="50000"/>
                  </a:schemeClr>
                </a:solidFill>
                <a:latin typeface="+mn-lt"/>
              </a:rPr>
              <a:t>Three-way calling is often blocked by these programs to ensure that only approved visitors are communicating with incarcerated individuals. </a:t>
            </a:r>
          </a:p>
          <a:p>
            <a:pPr marL="342900" indent="-285750">
              <a:buFont typeface="Arial" panose="020B0604020202020204" pitchFamily="34" charset="0"/>
              <a:buChar char="•"/>
            </a:pPr>
            <a:r>
              <a:rPr lang="en-US" sz="1800" dirty="0">
                <a:solidFill>
                  <a:schemeClr val="tx2">
                    <a:lumMod val="50000"/>
                  </a:schemeClr>
                </a:solidFill>
                <a:latin typeface="+mn-lt"/>
              </a:rPr>
              <a:t>There are steps and documentation that is needed to be provided by the Department to begin visits. </a:t>
            </a:r>
          </a:p>
          <a:p>
            <a:pPr marL="342900" indent="-285750">
              <a:buFont typeface="Arial" panose="020B0604020202020204" pitchFamily="34" charset="0"/>
              <a:buChar char="•"/>
            </a:pPr>
            <a:r>
              <a:rPr lang="en-US" sz="1800" dirty="0">
                <a:solidFill>
                  <a:schemeClr val="tx2">
                    <a:lumMod val="50000"/>
                  </a:schemeClr>
                </a:solidFill>
                <a:latin typeface="+mn-lt"/>
              </a:rPr>
              <a:t>This is reimbursable expense. Receipt is needed and it is done outside of Sprout on separate billing form. </a:t>
            </a:r>
          </a:p>
          <a:p>
            <a:pPr marL="342900" indent="-285750">
              <a:buFont typeface="Arial" panose="020B0604020202020204" pitchFamily="34" charset="0"/>
              <a:buChar char="•"/>
            </a:pPr>
            <a:endParaRPr lang="en-US" sz="2000" dirty="0">
              <a:solidFill>
                <a:schemeClr val="tx2">
                  <a:lumMod val="50000"/>
                </a:schemeClr>
              </a:solidFill>
              <a:latin typeface="+mn-lt"/>
            </a:endParaRPr>
          </a:p>
          <a:p>
            <a:pPr marL="742950" lvl="1" indent="0">
              <a:buNone/>
            </a:pPr>
            <a:endParaRPr lang="en-US" sz="1200" b="1" dirty="0">
              <a:solidFill>
                <a:schemeClr val="tx2">
                  <a:lumMod val="50000"/>
                </a:schemeClr>
              </a:solidFill>
            </a:endParaRPr>
          </a:p>
        </p:txBody>
      </p:sp>
    </p:spTree>
    <p:extLst>
      <p:ext uri="{BB962C8B-B14F-4D97-AF65-F5344CB8AC3E}">
        <p14:creationId xmlns:p14="http://schemas.microsoft.com/office/powerpoint/2010/main" val="38860716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8639"/>
            <a:ext cx="10515600" cy="546383"/>
          </a:xfrm>
        </p:spPr>
        <p:txBody>
          <a:bodyPr>
            <a:noAutofit/>
          </a:bodyPr>
          <a:lstStyle/>
          <a:p>
            <a:r>
              <a:rPr lang="en-US" sz="4400" b="1" dirty="0"/>
              <a:t>Steps for DOC Visits</a:t>
            </a:r>
            <a:endParaRPr lang="en-US" sz="4300" b="1" dirty="0">
              <a:latin typeface="+mn-lt"/>
            </a:endParaRP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145823"/>
            <a:ext cx="10515598" cy="4357054"/>
          </a:xfrm>
        </p:spPr>
        <p:txBody>
          <a:bodyPr>
            <a:noAutofit/>
          </a:bodyPr>
          <a:lstStyle/>
          <a:p>
            <a:pPr marL="342900" indent="-285750">
              <a:buFont typeface="Arial" panose="020B0604020202020204" pitchFamily="34" charset="0"/>
              <a:buChar char="•"/>
            </a:pPr>
            <a:r>
              <a:rPr lang="en-US" sz="1800" u="sng" dirty="0">
                <a:solidFill>
                  <a:srgbClr val="0000FF"/>
                </a:solidFill>
                <a:effectLst/>
                <a:latin typeface="+mn-lt"/>
                <a:ea typeface="Calibri" panose="020F0502020204030204" pitchFamily="34" charset="0"/>
                <a:hlinkClick r:id="rId4"/>
              </a:rPr>
              <a:t>https://doc.wa.gov/corrections/incarceration/visiting/resources.htm#forms</a:t>
            </a:r>
            <a:endParaRPr lang="en-US" sz="1800" dirty="0">
              <a:effectLst/>
              <a:latin typeface="+mn-lt"/>
              <a:ea typeface="Calibri" panose="020F0502020204030204" pitchFamily="34" charset="0"/>
            </a:endParaRPr>
          </a:p>
          <a:p>
            <a:pPr marL="342900" indent="-285750">
              <a:buFont typeface="Arial" panose="020B0604020202020204" pitchFamily="34" charset="0"/>
              <a:buChar char="•"/>
            </a:pPr>
            <a:r>
              <a:rPr lang="en-US" sz="1600" b="1" dirty="0">
                <a:solidFill>
                  <a:schemeClr val="tx2">
                    <a:lumMod val="50000"/>
                  </a:schemeClr>
                </a:solidFill>
                <a:latin typeface="+mn-lt"/>
              </a:rPr>
              <a:t>DCYF worker will complete application for Minor Visitor  (Form 20-441 and DOC 20-181)</a:t>
            </a:r>
          </a:p>
          <a:p>
            <a:pPr marL="342900" indent="-285750">
              <a:buFont typeface="Arial" panose="020B0604020202020204" pitchFamily="34" charset="0"/>
              <a:buChar char="•"/>
            </a:pPr>
            <a:r>
              <a:rPr lang="en-US" sz="1600" b="1" dirty="0">
                <a:solidFill>
                  <a:schemeClr val="tx2">
                    <a:lumMod val="50000"/>
                  </a:schemeClr>
                </a:solidFill>
                <a:latin typeface="+mn-lt"/>
              </a:rPr>
              <a:t>Visit Service Work will complete DOC 20-182 Government Designated Escort Application</a:t>
            </a:r>
          </a:p>
          <a:p>
            <a:pPr marL="1028700" lvl="1" indent="-285750"/>
            <a:r>
              <a:rPr lang="en-US" sz="1200" b="1" dirty="0">
                <a:solidFill>
                  <a:schemeClr val="tx2">
                    <a:lumMod val="50000"/>
                  </a:schemeClr>
                </a:solidFill>
                <a:latin typeface="+mn-lt"/>
              </a:rPr>
              <a:t>Name and DOB must match the name on Government ID. </a:t>
            </a:r>
          </a:p>
          <a:p>
            <a:pPr marL="1028700" lvl="1" indent="-285750"/>
            <a:r>
              <a:rPr lang="en-US" sz="1200" b="1" dirty="0">
                <a:solidFill>
                  <a:schemeClr val="tx2">
                    <a:lumMod val="50000"/>
                  </a:schemeClr>
                </a:solidFill>
                <a:latin typeface="+mn-lt"/>
              </a:rPr>
              <a:t>Designation would be “ Contracted Visitation Agency Staff”</a:t>
            </a:r>
          </a:p>
          <a:p>
            <a:pPr marL="1028700" lvl="1" indent="-285750"/>
            <a:r>
              <a:rPr lang="en-US" sz="1200" b="1" dirty="0">
                <a:solidFill>
                  <a:schemeClr val="tx2">
                    <a:lumMod val="50000"/>
                  </a:schemeClr>
                </a:solidFill>
                <a:latin typeface="+mn-lt"/>
              </a:rPr>
              <a:t>Case Supervisor information would be the DCYF worker information</a:t>
            </a:r>
          </a:p>
          <a:p>
            <a:pPr marL="1028700" lvl="1" indent="-285750"/>
            <a:r>
              <a:rPr lang="en-US" sz="1200" b="1" dirty="0">
                <a:solidFill>
                  <a:schemeClr val="tx2">
                    <a:lumMod val="50000"/>
                  </a:schemeClr>
                </a:solidFill>
                <a:latin typeface="+mn-lt"/>
              </a:rPr>
              <a:t>Incarcerated Individual Information is the incarcerated parent information.</a:t>
            </a:r>
          </a:p>
          <a:p>
            <a:pPr marL="1485900" lvl="2" indent="-285750"/>
            <a:r>
              <a:rPr lang="en-US" sz="800" b="1" dirty="0">
                <a:solidFill>
                  <a:schemeClr val="tx2">
                    <a:lumMod val="50000"/>
                  </a:schemeClr>
                </a:solidFill>
                <a:latin typeface="+mn-lt"/>
              </a:rPr>
              <a:t>Social Service Worker can provide DOC number</a:t>
            </a:r>
          </a:p>
          <a:p>
            <a:pPr marL="1028700" lvl="1" indent="-285750"/>
            <a:r>
              <a:rPr lang="en-US" sz="1200" b="1" dirty="0">
                <a:solidFill>
                  <a:schemeClr val="tx2">
                    <a:lumMod val="50000"/>
                  </a:schemeClr>
                </a:solidFill>
                <a:latin typeface="+mn-lt"/>
              </a:rPr>
              <a:t>Minor Information</a:t>
            </a:r>
          </a:p>
          <a:p>
            <a:pPr marL="1485900" lvl="2" indent="-285750"/>
            <a:r>
              <a:rPr lang="en-US" sz="800" b="1" dirty="0">
                <a:solidFill>
                  <a:schemeClr val="tx2">
                    <a:lumMod val="50000"/>
                  </a:schemeClr>
                </a:solidFill>
                <a:latin typeface="+mn-lt"/>
              </a:rPr>
              <a:t>The DOC 20-441 needs to be completed prior to submitting this form</a:t>
            </a:r>
          </a:p>
          <a:p>
            <a:pPr marL="1485900" lvl="2" indent="-285750"/>
            <a:r>
              <a:rPr lang="en-US" sz="800" b="1" dirty="0">
                <a:solidFill>
                  <a:schemeClr val="tx2">
                    <a:lumMod val="50000"/>
                  </a:schemeClr>
                </a:solidFill>
                <a:latin typeface="+mn-lt"/>
              </a:rPr>
              <a:t>The answer for all questions in this section should be yes. Do not proceed if not yes</a:t>
            </a:r>
            <a:endParaRPr lang="en-US" sz="1600" b="1" dirty="0">
              <a:solidFill>
                <a:schemeClr val="tx2">
                  <a:lumMod val="50000"/>
                </a:schemeClr>
              </a:solidFill>
              <a:latin typeface="+mn-lt"/>
            </a:endParaRPr>
          </a:p>
          <a:p>
            <a:pPr marL="342900" indent="-285750">
              <a:buFont typeface="Arial" panose="020B0604020202020204" pitchFamily="34" charset="0"/>
              <a:buChar char="•"/>
            </a:pPr>
            <a:r>
              <a:rPr lang="en-US" sz="1600" b="1" dirty="0">
                <a:solidFill>
                  <a:schemeClr val="tx2">
                    <a:lumMod val="50000"/>
                  </a:schemeClr>
                </a:solidFill>
                <a:latin typeface="+mn-lt"/>
              </a:rPr>
              <a:t>After this is complete and you have approval from DOC, a Securus account will need to be completed</a:t>
            </a:r>
          </a:p>
          <a:p>
            <a:pPr marL="1028700" lvl="1" indent="-285750"/>
            <a:r>
              <a:rPr lang="en-US" sz="1050" dirty="0">
                <a:latin typeface="+mn-lt"/>
                <a:hlinkClick r:id="rId5"/>
              </a:rPr>
              <a:t>Securus - Friends and Family (</a:t>
            </a:r>
            <a:r>
              <a:rPr lang="en-US" sz="1050" dirty="0" err="1">
                <a:latin typeface="+mn-lt"/>
                <a:hlinkClick r:id="rId5"/>
              </a:rPr>
              <a:t>securustech.online</a:t>
            </a:r>
            <a:r>
              <a:rPr lang="en-US" sz="1050" dirty="0">
                <a:latin typeface="+mn-lt"/>
                <a:hlinkClick r:id="rId5"/>
              </a:rPr>
              <a:t>)</a:t>
            </a:r>
            <a:endParaRPr lang="en-US" sz="1050" b="1" dirty="0">
              <a:solidFill>
                <a:schemeClr val="tx2">
                  <a:lumMod val="50000"/>
                </a:schemeClr>
              </a:solidFill>
              <a:latin typeface="+mn-lt"/>
            </a:endParaRPr>
          </a:p>
          <a:p>
            <a:pPr marL="1028700" lvl="1" indent="-285750"/>
            <a:r>
              <a:rPr lang="en-US" sz="1050" b="1" dirty="0">
                <a:solidFill>
                  <a:schemeClr val="tx2">
                    <a:lumMod val="50000"/>
                  </a:schemeClr>
                </a:solidFill>
                <a:latin typeface="+mn-lt"/>
              </a:rPr>
              <a:t>You will then add individual incarcerated individuals </a:t>
            </a:r>
            <a:endParaRPr lang="en-US" sz="1200" b="1" dirty="0">
              <a:solidFill>
                <a:schemeClr val="tx2">
                  <a:lumMod val="50000"/>
                </a:schemeClr>
              </a:solidFill>
              <a:latin typeface="+mn-lt"/>
            </a:endParaRPr>
          </a:p>
          <a:p>
            <a:pPr marL="342900" indent="-285750">
              <a:buFont typeface="Arial" panose="020B0604020202020204" pitchFamily="34" charset="0"/>
              <a:buChar char="•"/>
            </a:pPr>
            <a:r>
              <a:rPr lang="en-US" sz="1600" b="1" dirty="0">
                <a:solidFill>
                  <a:schemeClr val="tx2">
                    <a:lumMod val="50000"/>
                  </a:schemeClr>
                </a:solidFill>
                <a:latin typeface="+mn-lt"/>
              </a:rPr>
              <a:t>This process needs to be completed for each incarcerated individual you are supporting visits for.</a:t>
            </a:r>
          </a:p>
          <a:p>
            <a:pPr marL="342900" indent="-285750">
              <a:buFont typeface="Arial" panose="020B0604020202020204" pitchFamily="34" charset="0"/>
              <a:buChar char="•"/>
            </a:pPr>
            <a:r>
              <a:rPr lang="en-US" sz="1600" b="1" dirty="0">
                <a:solidFill>
                  <a:schemeClr val="tx2">
                    <a:lumMod val="50000"/>
                  </a:schemeClr>
                </a:solidFill>
                <a:latin typeface="+mn-lt"/>
              </a:rPr>
              <a:t>If the person changes facilities, Securus needs to be updated to reflect. </a:t>
            </a:r>
          </a:p>
          <a:p>
            <a:pPr marL="342900" indent="-285750">
              <a:buFont typeface="Arial" panose="020B0604020202020204" pitchFamily="34" charset="0"/>
              <a:buChar char="•"/>
            </a:pPr>
            <a:endParaRPr lang="en-US" sz="1600" b="1" dirty="0">
              <a:solidFill>
                <a:schemeClr val="tx2">
                  <a:lumMod val="50000"/>
                </a:schemeClr>
              </a:solidFill>
            </a:endParaRPr>
          </a:p>
        </p:txBody>
      </p:sp>
    </p:spTree>
    <p:extLst>
      <p:ext uri="{BB962C8B-B14F-4D97-AF65-F5344CB8AC3E}">
        <p14:creationId xmlns:p14="http://schemas.microsoft.com/office/powerpoint/2010/main" val="739234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3087510"/>
            <a:ext cx="10515600" cy="548025"/>
          </a:xfrm>
        </p:spPr>
        <p:txBody>
          <a:bodyPr>
            <a:normAutofit fontScale="90000"/>
          </a:bodyPr>
          <a:lstStyle/>
          <a:p>
            <a:r>
              <a:rPr lang="en-US" dirty="0"/>
              <a:t>Thank you for completed to satisfaction the</a:t>
            </a:r>
            <a:br>
              <a:rPr lang="en-US" dirty="0"/>
            </a:br>
            <a:r>
              <a:rPr lang="en-US" b="1" dirty="0">
                <a:solidFill>
                  <a:srgbClr val="000000"/>
                </a:solidFill>
              </a:rPr>
              <a:t>Pre-Service Training for Family/Sibling Visit Services Contracted Providers (PowerPoint)</a:t>
            </a:r>
          </a:p>
        </p:txBody>
      </p:sp>
      <p:sp>
        <p:nvSpPr>
          <p:cNvPr id="6" name="Footer Placeholder 5"/>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2"/>
              </a:rPr>
              <a:t>www.dcyf.wa.gov</a:t>
            </a:r>
            <a:endParaRPr lang="en-US" dirty="0"/>
          </a:p>
        </p:txBody>
      </p:sp>
    </p:spTree>
    <p:extLst>
      <p:ext uri="{BB962C8B-B14F-4D97-AF65-F5344CB8AC3E}">
        <p14:creationId xmlns:p14="http://schemas.microsoft.com/office/powerpoint/2010/main" val="23336565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1"/>
            <a:ext cx="12192000" cy="6858296"/>
          </a:xfrm>
          <a:prstGeom prst="rect">
            <a:avLst/>
          </a:prstGeom>
          <a:noFill/>
          <a:ln>
            <a:noFill/>
          </a:ln>
        </p:spPr>
      </p:pic>
      <p:sp>
        <p:nvSpPr>
          <p:cNvPr id="56" name="Google Shape;56;p13"/>
          <p:cNvSpPr txBox="1"/>
          <p:nvPr/>
        </p:nvSpPr>
        <p:spPr>
          <a:xfrm>
            <a:off x="4932251" y="2874439"/>
            <a:ext cx="2041703" cy="376209"/>
          </a:xfrm>
          <a:prstGeom prst="rect">
            <a:avLst/>
          </a:prstGeom>
          <a:noFill/>
          <a:ln>
            <a:noFill/>
          </a:ln>
        </p:spPr>
        <p:txBody>
          <a:bodyPr spcFirstLastPara="1" wrap="square" lIns="82939" tIns="82939" rIns="82939" bIns="82939" anchor="t" anchorCtr="0">
            <a:spAutoFit/>
          </a:bodyPr>
          <a:lstStyle/>
          <a:p>
            <a:pPr>
              <a:lnSpc>
                <a:spcPct val="115000"/>
              </a:lnSpc>
            </a:pPr>
            <a:r>
              <a:rPr lang="en-GB" sz="1179" dirty="0">
                <a:solidFill>
                  <a:srgbClr val="3E3E3E"/>
                </a:solidFill>
                <a:latin typeface="Inter"/>
                <a:ea typeface="Inter"/>
                <a:cs typeface="Inter"/>
                <a:sym typeface="Inter"/>
              </a:rPr>
              <a:t>Has completed the</a:t>
            </a:r>
            <a:endParaRPr sz="1633" dirty="0"/>
          </a:p>
        </p:txBody>
      </p:sp>
      <p:sp>
        <p:nvSpPr>
          <p:cNvPr id="57" name="Google Shape;57;p13"/>
          <p:cNvSpPr txBox="1"/>
          <p:nvPr/>
        </p:nvSpPr>
        <p:spPr>
          <a:xfrm>
            <a:off x="4932251" y="3128056"/>
            <a:ext cx="3929095" cy="1757164"/>
          </a:xfrm>
          <a:prstGeom prst="rect">
            <a:avLst/>
          </a:prstGeom>
          <a:noFill/>
          <a:ln>
            <a:noFill/>
          </a:ln>
        </p:spPr>
        <p:txBody>
          <a:bodyPr spcFirstLastPara="1" wrap="square" lIns="82939" tIns="82939" rIns="82939" bIns="82939" anchor="t" anchorCtr="0">
            <a:spAutoFit/>
          </a:bodyPr>
          <a:lstStyle/>
          <a:p>
            <a:pPr>
              <a:lnSpc>
                <a:spcPct val="115000"/>
              </a:lnSpc>
            </a:pPr>
            <a:r>
              <a:rPr lang="en-US" sz="2994" dirty="0">
                <a:solidFill>
                  <a:srgbClr val="554B08"/>
                </a:solidFill>
                <a:latin typeface="Marcellus"/>
                <a:ea typeface="Marcellus"/>
                <a:cs typeface="Marcellus"/>
                <a:sym typeface="Marcellus"/>
              </a:rPr>
              <a:t>Family Time/Sibling Visit Pre-Service Training</a:t>
            </a:r>
            <a:endParaRPr sz="1633" dirty="0">
              <a:solidFill>
                <a:srgbClr val="554B08"/>
              </a:solidFill>
            </a:endParaRPr>
          </a:p>
        </p:txBody>
      </p:sp>
      <p:pic>
        <p:nvPicPr>
          <p:cNvPr id="58" name="Google Shape;58;p13"/>
          <p:cNvPicPr preferRelativeResize="0"/>
          <p:nvPr/>
        </p:nvPicPr>
        <p:blipFill>
          <a:blip r:embed="rId4">
            <a:alphaModFix/>
          </a:blip>
          <a:stretch>
            <a:fillRect/>
          </a:stretch>
        </p:blipFill>
        <p:spPr>
          <a:xfrm>
            <a:off x="8792437" y="4550879"/>
            <a:ext cx="1208389" cy="1208389"/>
          </a:xfrm>
          <a:prstGeom prst="rect">
            <a:avLst/>
          </a:prstGeom>
          <a:noFill/>
          <a:ln>
            <a:noFill/>
          </a:ln>
        </p:spPr>
      </p:pic>
      <p:sp>
        <p:nvSpPr>
          <p:cNvPr id="59" name="Google Shape;59;p13"/>
          <p:cNvSpPr txBox="1"/>
          <p:nvPr/>
        </p:nvSpPr>
        <p:spPr>
          <a:xfrm>
            <a:off x="4932251" y="5297152"/>
            <a:ext cx="1798972" cy="328055"/>
          </a:xfrm>
          <a:prstGeom prst="rect">
            <a:avLst/>
          </a:prstGeom>
          <a:noFill/>
          <a:ln>
            <a:noFill/>
          </a:ln>
        </p:spPr>
        <p:txBody>
          <a:bodyPr spcFirstLastPara="1" wrap="square" lIns="82939" tIns="82939" rIns="82939" bIns="82939" anchor="t" anchorCtr="0">
            <a:spAutoFit/>
          </a:bodyPr>
          <a:lstStyle/>
          <a:p>
            <a:pPr>
              <a:lnSpc>
                <a:spcPct val="115000"/>
              </a:lnSpc>
            </a:pPr>
            <a:r>
              <a:rPr lang="en-GB" sz="907" dirty="0">
                <a:solidFill>
                  <a:srgbClr val="544507"/>
                </a:solidFill>
                <a:latin typeface="Inter Medium"/>
                <a:ea typeface="Inter Medium"/>
                <a:sym typeface="Inter Medium"/>
              </a:rPr>
              <a:t>Trainer Signature</a:t>
            </a:r>
            <a:endParaRPr sz="1633" dirty="0">
              <a:solidFill>
                <a:srgbClr val="544507"/>
              </a:solidFill>
            </a:endParaRPr>
          </a:p>
        </p:txBody>
      </p:sp>
      <p:sp>
        <p:nvSpPr>
          <p:cNvPr id="64" name="Google Shape;64;p13"/>
          <p:cNvSpPr txBox="1"/>
          <p:nvPr/>
        </p:nvSpPr>
        <p:spPr>
          <a:xfrm>
            <a:off x="4932251" y="5715178"/>
            <a:ext cx="2120730" cy="336134"/>
          </a:xfrm>
          <a:prstGeom prst="rect">
            <a:avLst/>
          </a:prstGeom>
          <a:noFill/>
          <a:ln>
            <a:noFill/>
          </a:ln>
        </p:spPr>
        <p:txBody>
          <a:bodyPr spcFirstLastPara="1" wrap="square" lIns="82939" tIns="82939" rIns="82939" bIns="82939" anchor="t" anchorCtr="0">
            <a:spAutoFit/>
          </a:bodyPr>
          <a:lstStyle/>
          <a:p>
            <a:pPr>
              <a:lnSpc>
                <a:spcPct val="115000"/>
              </a:lnSpc>
            </a:pPr>
            <a:r>
              <a:rPr lang="en-GB" sz="953" dirty="0">
                <a:solidFill>
                  <a:srgbClr val="3E3E3E"/>
                </a:solidFill>
                <a:latin typeface="Inter Medium"/>
                <a:ea typeface="Inter Medium"/>
                <a:cs typeface="Inter Medium"/>
                <a:sym typeface="Inter Medium"/>
              </a:rPr>
              <a:t>Issue date </a:t>
            </a:r>
            <a:endParaRPr sz="953" dirty="0">
              <a:solidFill>
                <a:srgbClr val="3E3E3E"/>
              </a:solidFill>
              <a:latin typeface="Inter"/>
              <a:ea typeface="Inter"/>
              <a:cs typeface="Inter"/>
              <a:sym typeface="Inter"/>
            </a:endParaRPr>
          </a:p>
        </p:txBody>
      </p:sp>
      <p:sp>
        <p:nvSpPr>
          <p:cNvPr id="68" name="Google Shape;68;p13"/>
          <p:cNvSpPr/>
          <p:nvPr/>
        </p:nvSpPr>
        <p:spPr>
          <a:xfrm>
            <a:off x="5017378" y="587015"/>
            <a:ext cx="548119" cy="407688"/>
          </a:xfrm>
          <a:prstGeom prst="roundRect">
            <a:avLst>
              <a:gd name="adj" fmla="val 16667"/>
            </a:avLst>
          </a:prstGeom>
          <a:noFill/>
          <a:ln w="9525" cap="flat" cmpd="sng">
            <a:solidFill>
              <a:srgbClr val="796B11"/>
            </a:solidFill>
            <a:prstDash val="solid"/>
            <a:round/>
            <a:headEnd type="none" w="sm" len="sm"/>
            <a:tailEnd type="none" w="sm" len="sm"/>
          </a:ln>
        </p:spPr>
        <p:txBody>
          <a:bodyPr spcFirstLastPara="1" wrap="square" lIns="82939" tIns="82939" rIns="82939" bIns="82939" anchor="ctr" anchorCtr="0">
            <a:noAutofit/>
          </a:bodyPr>
          <a:lstStyle/>
          <a:p>
            <a:pPr algn="ctr"/>
            <a:endParaRPr sz="1633">
              <a:solidFill>
                <a:srgbClr val="FFFFFF"/>
              </a:solidFill>
              <a:latin typeface="Inter Medium"/>
              <a:ea typeface="Inter Medium"/>
              <a:cs typeface="Inter Medium"/>
              <a:sym typeface="Inter Medium"/>
            </a:endParaRPr>
          </a:p>
        </p:txBody>
      </p:sp>
      <p:cxnSp>
        <p:nvCxnSpPr>
          <p:cNvPr id="69" name="Google Shape;69;p13"/>
          <p:cNvCxnSpPr/>
          <p:nvPr/>
        </p:nvCxnSpPr>
        <p:spPr>
          <a:xfrm>
            <a:off x="5059976" y="2545213"/>
            <a:ext cx="4442923" cy="0"/>
          </a:xfrm>
          <a:prstGeom prst="straightConnector1">
            <a:avLst/>
          </a:prstGeom>
          <a:noFill/>
          <a:ln w="9525" cap="flat" cmpd="sng">
            <a:solidFill>
              <a:srgbClr val="554B08"/>
            </a:solidFill>
            <a:prstDash val="solid"/>
            <a:round/>
            <a:headEnd type="none" w="med" len="med"/>
            <a:tailEnd type="none" w="med" len="med"/>
          </a:ln>
        </p:spPr>
      </p:cxnSp>
      <p:cxnSp>
        <p:nvCxnSpPr>
          <p:cNvPr id="70" name="Google Shape;70;p13"/>
          <p:cNvCxnSpPr>
            <a:cxnSpLocks/>
          </p:cNvCxnSpPr>
          <p:nvPr/>
        </p:nvCxnSpPr>
        <p:spPr>
          <a:xfrm>
            <a:off x="5017370" y="5300327"/>
            <a:ext cx="2830800" cy="0"/>
          </a:xfrm>
          <a:prstGeom prst="straightConnector1">
            <a:avLst/>
          </a:prstGeom>
          <a:noFill/>
          <a:ln w="9525" cap="flat" cmpd="sng">
            <a:solidFill>
              <a:srgbClr val="554B08"/>
            </a:solidFill>
            <a:prstDash val="solid"/>
            <a:round/>
            <a:headEnd type="none" w="med" len="med"/>
            <a:tailEnd type="none" w="med" len="med"/>
          </a:ln>
        </p:spPr>
      </p:cxnSp>
      <p:pic>
        <p:nvPicPr>
          <p:cNvPr id="3" name="Picture 2">
            <a:extLst>
              <a:ext uri="{FF2B5EF4-FFF2-40B4-BE49-F238E27FC236}">
                <a16:creationId xmlns:a16="http://schemas.microsoft.com/office/drawing/2014/main" id="{6EF8D70E-0697-7F9A-4E2F-7D34AA419477}"/>
              </a:ext>
            </a:extLst>
          </p:cNvPr>
          <p:cNvPicPr>
            <a:picLocks noChangeAspect="1"/>
          </p:cNvPicPr>
          <p:nvPr/>
        </p:nvPicPr>
        <p:blipFill>
          <a:blip r:embed="rId5"/>
          <a:stretch>
            <a:fillRect/>
          </a:stretch>
        </p:blipFill>
        <p:spPr>
          <a:xfrm>
            <a:off x="4932582" y="392545"/>
            <a:ext cx="3612704" cy="9239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4800" b="1" dirty="0"/>
              <a:t>How are services provided?</a:t>
            </a:r>
            <a:endParaRPr lang="en-US" b="1" dirty="0"/>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a:bodyPr>
          <a:lstStyle/>
          <a:p>
            <a:pPr marL="571500" indent="-457200">
              <a:buFont typeface="Arial" panose="020B0604020202020204" pitchFamily="34" charset="0"/>
              <a:buChar char="•"/>
            </a:pPr>
            <a:r>
              <a:rPr lang="en-US" dirty="0">
                <a:solidFill>
                  <a:schemeClr val="tx2">
                    <a:lumMod val="50000"/>
                  </a:schemeClr>
                </a:solidFill>
                <a:latin typeface="+mn-lt"/>
              </a:rPr>
              <a:t>Service referrals are created by DCYF SSS. </a:t>
            </a:r>
          </a:p>
          <a:p>
            <a:pPr marL="571500" indent="-457200">
              <a:buFont typeface="Arial" panose="020B0604020202020204" pitchFamily="34" charset="0"/>
              <a:buChar char="•"/>
            </a:pPr>
            <a:r>
              <a:rPr lang="en-US" dirty="0">
                <a:solidFill>
                  <a:schemeClr val="tx2">
                    <a:lumMod val="50000"/>
                  </a:schemeClr>
                </a:solidFill>
                <a:latin typeface="+mn-lt"/>
              </a:rPr>
              <a:t>Service request are submitted to a contracted provider through a Sprout referral.  </a:t>
            </a:r>
          </a:p>
          <a:p>
            <a:pPr marL="571500" indent="-457200">
              <a:buFont typeface="Arial" panose="020B0604020202020204" pitchFamily="34" charset="0"/>
              <a:buChar char="•"/>
            </a:pPr>
            <a:r>
              <a:rPr lang="en-US" dirty="0">
                <a:solidFill>
                  <a:schemeClr val="tx2">
                    <a:lumMod val="50000"/>
                  </a:schemeClr>
                </a:solidFill>
                <a:latin typeface="+mn-lt"/>
              </a:rPr>
              <a:t>Referrals are assigned to a contracted agency and not individual Visit Service workers. The contracted agency determines who is assigned the referral. </a:t>
            </a:r>
          </a:p>
          <a:p>
            <a:pPr marL="571500" indent="-457200">
              <a:buFont typeface="Arial" panose="020B0604020202020204" pitchFamily="34" charset="0"/>
              <a:buChar char="•"/>
            </a:pPr>
            <a:r>
              <a:rPr lang="en-US" dirty="0">
                <a:solidFill>
                  <a:schemeClr val="tx2">
                    <a:lumMod val="50000"/>
                  </a:schemeClr>
                </a:solidFill>
                <a:latin typeface="+mn-lt"/>
              </a:rPr>
              <a:t>Any changes to a referral need to be documented in an updated referral in Sprout. </a:t>
            </a:r>
          </a:p>
        </p:txBody>
      </p:sp>
    </p:spTree>
    <p:extLst>
      <p:ext uri="{BB962C8B-B14F-4D97-AF65-F5344CB8AC3E}">
        <p14:creationId xmlns:p14="http://schemas.microsoft.com/office/powerpoint/2010/main" val="925002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4800" b="1" dirty="0"/>
              <a:t>Types of Family Time/Sibling Visit </a:t>
            </a:r>
            <a:br>
              <a:rPr lang="en-US" sz="4800" b="1" dirty="0"/>
            </a:br>
            <a:r>
              <a:rPr lang="en-US" sz="4800" b="1" dirty="0"/>
              <a:t>Service Requests</a:t>
            </a:r>
            <a:endParaRPr lang="en-US" b="1" dirty="0"/>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a:bodyPr>
          <a:lstStyle/>
          <a:p>
            <a:pPr marL="571500" indent="-457200">
              <a:buFont typeface="Arial" panose="020B0604020202020204" pitchFamily="34" charset="0"/>
              <a:buChar char="•"/>
            </a:pPr>
            <a:r>
              <a:rPr lang="en-US" dirty="0">
                <a:solidFill>
                  <a:schemeClr val="tx2">
                    <a:lumMod val="50000"/>
                  </a:schemeClr>
                </a:solidFill>
                <a:latin typeface="+mn-lt"/>
              </a:rPr>
              <a:t>Emergent 72-Hour</a:t>
            </a:r>
          </a:p>
          <a:p>
            <a:pPr marL="571500" indent="-457200">
              <a:buFont typeface="Arial" panose="020B0604020202020204" pitchFamily="34" charset="0"/>
              <a:buChar char="•"/>
            </a:pPr>
            <a:r>
              <a:rPr lang="en-US" dirty="0">
                <a:solidFill>
                  <a:schemeClr val="tx2">
                    <a:lumMod val="50000"/>
                  </a:schemeClr>
                </a:solidFill>
                <a:latin typeface="+mn-lt"/>
              </a:rPr>
              <a:t>Parent-Child (Supervised, Monitored, or Unsupervised/ Transport Only)</a:t>
            </a:r>
          </a:p>
          <a:p>
            <a:pPr marL="571500" indent="-457200">
              <a:buFont typeface="Arial" panose="020B0604020202020204" pitchFamily="34" charset="0"/>
              <a:buChar char="•"/>
            </a:pPr>
            <a:r>
              <a:rPr lang="en-US" dirty="0">
                <a:solidFill>
                  <a:schemeClr val="tx2">
                    <a:lumMod val="50000"/>
                  </a:schemeClr>
                </a:solidFill>
                <a:latin typeface="+mn-lt"/>
              </a:rPr>
              <a:t>Sibling (Sight and Sound, Sight or Sound, or Sight)</a:t>
            </a:r>
          </a:p>
          <a:p>
            <a:pPr marL="114300"/>
            <a:endParaRPr lang="en-US" dirty="0">
              <a:solidFill>
                <a:schemeClr val="tx2">
                  <a:lumMod val="50000"/>
                </a:schemeClr>
              </a:solidFill>
              <a:latin typeface="+mn-lt"/>
            </a:endParaRPr>
          </a:p>
        </p:txBody>
      </p:sp>
    </p:spTree>
    <p:extLst>
      <p:ext uri="{BB962C8B-B14F-4D97-AF65-F5344CB8AC3E}">
        <p14:creationId xmlns:p14="http://schemas.microsoft.com/office/powerpoint/2010/main" val="302750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4300" b="1" dirty="0"/>
              <a:t>Emergent 72-Hour Visit</a:t>
            </a:r>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a:bodyPr>
          <a:lstStyle/>
          <a:p>
            <a:pPr marL="457200" indent="-457200">
              <a:lnSpc>
                <a:spcPct val="114000"/>
              </a:lnSpc>
              <a:buFont typeface="Arial" panose="020B0604020202020204" pitchFamily="34" charset="0"/>
              <a:buChar char="•"/>
            </a:pPr>
            <a:r>
              <a:rPr lang="en-US" dirty="0">
                <a:solidFill>
                  <a:schemeClr val="accent1">
                    <a:lumMod val="50000"/>
                  </a:schemeClr>
                </a:solidFill>
                <a:latin typeface="+mn-lt"/>
              </a:rPr>
              <a:t>A requirement for all youth being placed into care and custody.</a:t>
            </a:r>
          </a:p>
          <a:p>
            <a:pPr marL="457200" indent="-457200">
              <a:lnSpc>
                <a:spcPct val="114000"/>
              </a:lnSpc>
              <a:buFont typeface="Arial" panose="020B0604020202020204" pitchFamily="34" charset="0"/>
              <a:buChar char="•"/>
            </a:pPr>
            <a:r>
              <a:rPr lang="en-US" dirty="0">
                <a:solidFill>
                  <a:schemeClr val="accent1">
                    <a:lumMod val="50000"/>
                  </a:schemeClr>
                </a:solidFill>
                <a:latin typeface="+mn-lt"/>
              </a:rPr>
              <a:t>First visit must occur within 72 hours of entering DCYF care and custody.</a:t>
            </a:r>
          </a:p>
          <a:p>
            <a:pPr marL="457200" indent="-457200">
              <a:lnSpc>
                <a:spcPct val="114000"/>
              </a:lnSpc>
              <a:buFont typeface="Arial" panose="020B0604020202020204" pitchFamily="34" charset="0"/>
              <a:buChar char="•"/>
            </a:pPr>
            <a:r>
              <a:rPr lang="en-US" dirty="0">
                <a:solidFill>
                  <a:schemeClr val="accent1">
                    <a:lumMod val="50000"/>
                  </a:schemeClr>
                </a:solidFill>
                <a:latin typeface="+mn-lt"/>
              </a:rPr>
              <a:t>Only one contractor per a catchment area provides this service.</a:t>
            </a:r>
          </a:p>
        </p:txBody>
      </p:sp>
    </p:spTree>
    <p:extLst>
      <p:ext uri="{BB962C8B-B14F-4D97-AF65-F5344CB8AC3E}">
        <p14:creationId xmlns:p14="http://schemas.microsoft.com/office/powerpoint/2010/main" val="507227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4800" b="1" dirty="0"/>
              <a:t>Levels of Supervision </a:t>
            </a:r>
            <a:br>
              <a:rPr lang="en-US" sz="4800" b="1" dirty="0"/>
            </a:br>
            <a:r>
              <a:rPr lang="en-US" sz="4800" b="1" dirty="0"/>
              <a:t> Family Time </a:t>
            </a:r>
            <a:endParaRPr lang="en-US" b="1" dirty="0"/>
          </a:p>
        </p:txBody>
      </p:sp>
      <p:sp>
        <p:nvSpPr>
          <p:cNvPr id="2" name="Footer Placeholder 1"/>
          <p:cNvSpPr>
            <a:spLocks noGrp="1"/>
          </p:cNvSpPr>
          <p:nvPr>
            <p:ph type="ftr" sz="quarter" idx="3"/>
          </p:nvPr>
        </p:nvSpPr>
        <p:spPr/>
        <p:txBody>
          <a:bodyPr/>
          <a:lstStyle/>
          <a:p>
            <a:r>
              <a:rPr lang="en-US" dirty="0"/>
              <a:t>Updated Date: October 1, 2023</a:t>
            </a:r>
          </a:p>
          <a:p>
            <a:r>
              <a:rPr lang="en-US" b="1" dirty="0">
                <a:solidFill>
                  <a:schemeClr val="tx1"/>
                </a:solidFill>
              </a:rPr>
              <a:t>Child Welfare Programs Division</a:t>
            </a:r>
          </a:p>
          <a:p>
            <a:r>
              <a:rPr lang="en-US" i="1" dirty="0"/>
              <a:t>Approved for distribution by Caitlin O’Hea</a:t>
            </a:r>
          </a:p>
          <a:p>
            <a:r>
              <a:rPr lang="en-US" i="1" dirty="0"/>
              <a:t>Family Time Program Manager</a:t>
            </a:r>
          </a:p>
          <a:p>
            <a:r>
              <a:rPr lang="en-US" b="1" dirty="0">
                <a:hlinkClick r:id="rId3"/>
              </a:rPr>
              <a:t>www.dcyf.wa.gov</a:t>
            </a:r>
            <a:endParaRPr lang="en-US" dirty="0"/>
          </a:p>
        </p:txBody>
      </p:sp>
      <p:sp>
        <p:nvSpPr>
          <p:cNvPr id="3" name="Content Placeholder 2"/>
          <p:cNvSpPr>
            <a:spLocks noGrp="1"/>
          </p:cNvSpPr>
          <p:nvPr>
            <p:ph sz="half" idx="1"/>
          </p:nvPr>
        </p:nvSpPr>
        <p:spPr>
          <a:xfrm>
            <a:off x="838200" y="1649247"/>
            <a:ext cx="10515598" cy="3853629"/>
          </a:xfrm>
        </p:spPr>
        <p:txBody>
          <a:bodyPr>
            <a:normAutofit fontScale="92500" lnSpcReduction="20000"/>
          </a:bodyPr>
          <a:lstStyle/>
          <a:p>
            <a:pPr marL="457200" indent="-457200">
              <a:buFont typeface="Arial" panose="020B0604020202020204" pitchFamily="34" charset="0"/>
              <a:buChar char="•"/>
            </a:pPr>
            <a:r>
              <a:rPr lang="en-US" b="1" dirty="0">
                <a:solidFill>
                  <a:schemeClr val="tx2">
                    <a:lumMod val="50000"/>
                  </a:schemeClr>
                </a:solidFill>
                <a:latin typeface="+mn-lt"/>
              </a:rPr>
              <a:t>Supervised: </a:t>
            </a:r>
            <a:r>
              <a:rPr lang="en-US" dirty="0">
                <a:solidFill>
                  <a:schemeClr val="tx2">
                    <a:lumMod val="50000"/>
                  </a:schemeClr>
                </a:solidFill>
                <a:latin typeface="+mn-lt"/>
              </a:rPr>
              <a:t>The contractor’s staff shall maintain line of sight and sound supervision of the child when in the presence of parents, including all parties to the visit and be within the immediate vicinity to provide instant intervention as needed during the family time/sibling visit.   </a:t>
            </a:r>
          </a:p>
          <a:p>
            <a:pPr marL="457200" indent="-457200">
              <a:spcBef>
                <a:spcPts val="1200"/>
              </a:spcBef>
              <a:buFont typeface="Arial" panose="020B0604020202020204" pitchFamily="34" charset="0"/>
              <a:buChar char="•"/>
            </a:pPr>
            <a:r>
              <a:rPr lang="en-US" b="1" dirty="0">
                <a:solidFill>
                  <a:schemeClr val="tx2">
                    <a:lumMod val="50000"/>
                  </a:schemeClr>
                </a:solidFill>
                <a:latin typeface="+mn-lt"/>
              </a:rPr>
              <a:t>Monitored: </a:t>
            </a:r>
            <a:r>
              <a:rPr lang="en-US" dirty="0">
                <a:solidFill>
                  <a:schemeClr val="tx2">
                    <a:lumMod val="50000"/>
                  </a:schemeClr>
                </a:solidFill>
                <a:latin typeface="+mn-lt"/>
              </a:rPr>
              <a:t>The contractor requires the parent to be the primary caregiver during the visit. The contractor will remain on site to conduct periodical check-ins as identified in the referrals and intervene if needed. </a:t>
            </a:r>
          </a:p>
          <a:p>
            <a:pPr marL="457200" indent="-457200">
              <a:spcBef>
                <a:spcPts val="1200"/>
              </a:spcBef>
              <a:buFont typeface="Arial" panose="020B0604020202020204" pitchFamily="34" charset="0"/>
              <a:buChar char="•"/>
            </a:pPr>
            <a:r>
              <a:rPr lang="en-US" b="1" dirty="0">
                <a:solidFill>
                  <a:schemeClr val="tx2">
                    <a:lumMod val="50000"/>
                  </a:schemeClr>
                </a:solidFill>
                <a:latin typeface="+mn-lt"/>
              </a:rPr>
              <a:t>Unsupervised: </a:t>
            </a:r>
            <a:r>
              <a:rPr lang="en-US" dirty="0">
                <a:solidFill>
                  <a:schemeClr val="tx2">
                    <a:lumMod val="50000"/>
                  </a:schemeClr>
                </a:solidFill>
                <a:latin typeface="+mn-lt"/>
              </a:rPr>
              <a:t>The contractor is not responsible for any supervision or monitoring of the family time. The contractor is responsible for transporting child(ren) to and from agreed upon locations and leaves the child with the designated caregiver.  </a:t>
            </a:r>
          </a:p>
        </p:txBody>
      </p:sp>
    </p:spTree>
    <p:extLst>
      <p:ext uri="{BB962C8B-B14F-4D97-AF65-F5344CB8AC3E}">
        <p14:creationId xmlns:p14="http://schemas.microsoft.com/office/powerpoint/2010/main" val="3134552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E4DAB78-543E-07A6-6B5E-3966149D0A56}"/>
              </a:ext>
            </a:extLst>
          </p:cNvPr>
          <p:cNvSpPr>
            <a:spLocks noGrp="1"/>
          </p:cNvSpPr>
          <p:nvPr>
            <p:ph type="title"/>
          </p:nvPr>
        </p:nvSpPr>
        <p:spPr/>
        <p:txBody>
          <a:bodyPr/>
          <a:lstStyle/>
          <a:p>
            <a:r>
              <a:rPr lang="en-US" dirty="0"/>
              <a:t>Levels of Supervision Sibling Visits</a:t>
            </a:r>
          </a:p>
        </p:txBody>
      </p:sp>
      <p:sp>
        <p:nvSpPr>
          <p:cNvPr id="7" name="Content Placeholder 6">
            <a:extLst>
              <a:ext uri="{FF2B5EF4-FFF2-40B4-BE49-F238E27FC236}">
                <a16:creationId xmlns:a16="http://schemas.microsoft.com/office/drawing/2014/main" id="{B100A1F0-8C70-2EA0-8CD7-4A9A5CF21295}"/>
              </a:ext>
            </a:extLst>
          </p:cNvPr>
          <p:cNvSpPr>
            <a:spLocks noGrp="1"/>
          </p:cNvSpPr>
          <p:nvPr>
            <p:ph idx="1"/>
          </p:nvPr>
        </p:nvSpPr>
        <p:spPr/>
        <p:txBody>
          <a:bodyPr>
            <a:normAutofit fontScale="92500" lnSpcReduction="20000"/>
          </a:bodyPr>
          <a:lstStyle/>
          <a:p>
            <a:r>
              <a:rPr lang="en-US" b="1" dirty="0">
                <a:latin typeface="+mn-lt"/>
              </a:rPr>
              <a:t>Sight and Sound (Highest Level of Supervision): </a:t>
            </a:r>
            <a:r>
              <a:rPr lang="en-US" dirty="0">
                <a:latin typeface="+mn-lt"/>
              </a:rPr>
              <a:t>requires the service worker to maintain line of sight and sound supervision and be within the immediate vicinity to provide instant intervention to maintain positive interaction and play between siblings. </a:t>
            </a:r>
            <a:endParaRPr lang="en-US" b="1" dirty="0">
              <a:latin typeface="+mn-lt"/>
            </a:endParaRPr>
          </a:p>
          <a:p>
            <a:r>
              <a:rPr lang="en-US" b="1" dirty="0">
                <a:latin typeface="+mn-lt"/>
              </a:rPr>
              <a:t>Sight or Sound (Intermediate Level of Supervision): </a:t>
            </a:r>
            <a:r>
              <a:rPr lang="en-US" dirty="0">
                <a:latin typeface="+mn-lt"/>
              </a:rPr>
              <a:t>requires the Service Worker to maintain line of sight and/or sound supervision dependent upon the developmental needs or behavioral issues of the child(ren) and be available for direct intervention to maintain positive interaction and play between siblings. </a:t>
            </a:r>
            <a:endParaRPr lang="en-US" b="1" dirty="0">
              <a:latin typeface="+mn-lt"/>
            </a:endParaRPr>
          </a:p>
          <a:p>
            <a:r>
              <a:rPr lang="en-US" b="1" dirty="0">
                <a:latin typeface="+mn-lt"/>
              </a:rPr>
              <a:t>Sight (Least Restrictive Level of Supervision):  </a:t>
            </a:r>
            <a:r>
              <a:rPr lang="en-US" dirty="0">
                <a:latin typeface="+mn-lt"/>
              </a:rPr>
              <a:t>requires the Service Worker to maintain line of sight supervision and be available for intervention as needed to maintain positive interaction and play between siblings. </a:t>
            </a:r>
            <a:endParaRPr lang="en-US" b="1" dirty="0">
              <a:latin typeface="+mn-lt"/>
            </a:endParaRPr>
          </a:p>
        </p:txBody>
      </p:sp>
      <p:sp>
        <p:nvSpPr>
          <p:cNvPr id="5" name="Footer Placeholder 4">
            <a:extLst>
              <a:ext uri="{FF2B5EF4-FFF2-40B4-BE49-F238E27FC236}">
                <a16:creationId xmlns:a16="http://schemas.microsoft.com/office/drawing/2014/main" id="{37A42218-40DE-FDC8-15E4-5E910836E12E}"/>
              </a:ext>
            </a:extLst>
          </p:cNvPr>
          <p:cNvSpPr>
            <a:spLocks noGrp="1"/>
          </p:cNvSpPr>
          <p:nvPr>
            <p:ph type="ftr" sz="quarter" idx="3"/>
          </p:nvPr>
        </p:nvSpPr>
        <p:spPr/>
        <p:txBody>
          <a:bodyPr/>
          <a:lstStyle/>
          <a:p>
            <a:r>
              <a:rPr lang="en-US"/>
              <a:t>Original Date: Month XX, 20XX</a:t>
            </a:r>
          </a:p>
          <a:p>
            <a:r>
              <a:rPr lang="en-US"/>
              <a:t>Revised Date: Month XX, 20XX</a:t>
            </a:r>
          </a:p>
          <a:p>
            <a:r>
              <a:rPr lang="en-US" b="1">
                <a:solidFill>
                  <a:schemeClr val="tx1"/>
                </a:solidFill>
              </a:rPr>
              <a:t>Division</a:t>
            </a:r>
          </a:p>
          <a:p>
            <a:r>
              <a:rPr lang="en-US" i="1"/>
              <a:t>Approved for distribution by Name, Title</a:t>
            </a:r>
          </a:p>
          <a:p>
            <a:r>
              <a:rPr lang="en-US" b="1">
                <a:hlinkClick r:id="rId2"/>
              </a:rPr>
              <a:t>www.dcyf.wa.gov</a:t>
            </a:r>
            <a:endParaRPr lang="en-US" dirty="0"/>
          </a:p>
        </p:txBody>
      </p:sp>
    </p:spTree>
    <p:extLst>
      <p:ext uri="{BB962C8B-B14F-4D97-AF65-F5344CB8AC3E}">
        <p14:creationId xmlns:p14="http://schemas.microsoft.com/office/powerpoint/2010/main" val="3631899800"/>
      </p:ext>
    </p:extLst>
  </p:cSld>
  <p:clrMapOvr>
    <a:masterClrMapping/>
  </p:clrMapOvr>
</p:sld>
</file>

<file path=ppt/theme/theme1.xml><?xml version="1.0" encoding="utf-8"?>
<a:theme xmlns:a="http://schemas.openxmlformats.org/drawingml/2006/main" name="Office Theme">
  <a:themeElements>
    <a:clrScheme name="DCYF">
      <a:dk1>
        <a:srgbClr val="863399"/>
      </a:dk1>
      <a:lt1>
        <a:sysClr val="window" lastClr="FFFFFF"/>
      </a:lt1>
      <a:dk2>
        <a:srgbClr val="923A7F"/>
      </a:dk2>
      <a:lt2>
        <a:srgbClr val="E7E6E6"/>
      </a:lt2>
      <a:accent1>
        <a:srgbClr val="863399"/>
      </a:accent1>
      <a:accent2>
        <a:srgbClr val="E64B38"/>
      </a:accent2>
      <a:accent3>
        <a:srgbClr val="008522"/>
      </a:accent3>
      <a:accent4>
        <a:srgbClr val="006580"/>
      </a:accent4>
      <a:accent5>
        <a:srgbClr val="F5B335"/>
      </a:accent5>
      <a:accent6>
        <a:srgbClr val="6ABF4B"/>
      </a:accent6>
      <a:hlink>
        <a:srgbClr val="000000"/>
      </a:hlink>
      <a:folHlink>
        <a:srgbClr val="0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14211</TotalTime>
  <Words>7119</Words>
  <Application>Microsoft Office PowerPoint</Application>
  <PresentationFormat>Widescreen</PresentationFormat>
  <Paragraphs>696</Paragraphs>
  <Slides>47</Slides>
  <Notes>31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Arial Black</vt:lpstr>
      <vt:lpstr>Calibri</vt:lpstr>
      <vt:lpstr>Inter</vt:lpstr>
      <vt:lpstr>Inter Medium</vt:lpstr>
      <vt:lpstr>Marcellus</vt:lpstr>
      <vt:lpstr>Open Sans</vt:lpstr>
      <vt:lpstr>times new roman</vt:lpstr>
      <vt:lpstr>Office Theme</vt:lpstr>
      <vt:lpstr>Family Time/Sibling Visit</vt:lpstr>
      <vt:lpstr>Training Goals</vt:lpstr>
      <vt:lpstr>What Are Contracted Family Time/Sibling Visit Services? </vt:lpstr>
      <vt:lpstr>Why Are Family Time/Sibling Visits Important?</vt:lpstr>
      <vt:lpstr>How are services provided?</vt:lpstr>
      <vt:lpstr>Types of Family Time/Sibling Visit  Service Requests</vt:lpstr>
      <vt:lpstr>Emergent 72-Hour Visit</vt:lpstr>
      <vt:lpstr>Levels of Supervision   Family Time </vt:lpstr>
      <vt:lpstr>Levels of Supervision Sibling Visits</vt:lpstr>
      <vt:lpstr>Roles and Responsibilities </vt:lpstr>
      <vt:lpstr>Role of the Parent</vt:lpstr>
      <vt:lpstr>Role of the DCYF Social Service Specialist</vt:lpstr>
      <vt:lpstr>Role of Agency Admin/ Staff Supervisor</vt:lpstr>
      <vt:lpstr>Role of Program Manager</vt:lpstr>
      <vt:lpstr>Role of the Family Time/Sibling visit Service Worker</vt:lpstr>
      <vt:lpstr>Role of the Caregiver</vt:lpstr>
      <vt:lpstr>Family Time/Sibling Visit  Transportation Information</vt:lpstr>
      <vt:lpstr>Family Time/Sibling Visit   Location of Visit</vt:lpstr>
      <vt:lpstr>Family Time/Sibling Visit Services with Evidence-Based Practice (EBP) Providers</vt:lpstr>
      <vt:lpstr>How to Set Up a Family Time/Sibling Visit</vt:lpstr>
      <vt:lpstr>Scheduling Considerations </vt:lpstr>
      <vt:lpstr>Family Time/Sibling Visit  Preparation Checklist</vt:lpstr>
      <vt:lpstr>Safety is Critical</vt:lpstr>
      <vt:lpstr>Family Time/Sibling Visit Session</vt:lpstr>
      <vt:lpstr>Bathroom Guidelines for Supervised Family Time/Sibling Visits</vt:lpstr>
      <vt:lpstr>Cancelled-Missed-No Shows</vt:lpstr>
      <vt:lpstr>Re-scheduling Guidelines</vt:lpstr>
      <vt:lpstr>Parent’s Intervention </vt:lpstr>
      <vt:lpstr>Visit Service Worker Intervention</vt:lpstr>
      <vt:lpstr>End Family Time Early When:</vt:lpstr>
      <vt:lpstr>When to End Sibling Visit Early </vt:lpstr>
      <vt:lpstr>Reporting Requirements for Ending a Family Time/Sibling Visit </vt:lpstr>
      <vt:lpstr>Family Time/Sibling Visits Scenario</vt:lpstr>
      <vt:lpstr>Report Unusual Incidents</vt:lpstr>
      <vt:lpstr>Report to Caregiver</vt:lpstr>
      <vt:lpstr> Family Time/Sibling Visits Report Requirements</vt:lpstr>
      <vt:lpstr>Family Time/Sibling Visits Reports </vt:lpstr>
      <vt:lpstr>Family Time/Sibling Visits Reports </vt:lpstr>
      <vt:lpstr>Exercise: Family Time/Sibling Visits Observation and Report</vt:lpstr>
      <vt:lpstr>Behaviorally Specific Language vs. Opinion</vt:lpstr>
      <vt:lpstr>Choose Your Language Carefully:</vt:lpstr>
      <vt:lpstr>Redo Exercise</vt:lpstr>
      <vt:lpstr>You are Mandated Reporters</vt:lpstr>
      <vt:lpstr>Supporting Incarcerated Parents</vt:lpstr>
      <vt:lpstr>Steps for DOC Visits</vt:lpstr>
      <vt:lpstr>Thank you for completed to satisfaction the Pre-Service Training for Family/Sibling Visit Services Contracted Providers (PowerPoint)</vt:lpstr>
      <vt:lpstr>PowerPoint Presentation</vt:lpstr>
    </vt:vector>
  </TitlesOfParts>
  <Company>Children's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Downing, William (DCYF)</dc:creator>
  <cp:lastModifiedBy>Debbie Dolgash</cp:lastModifiedBy>
  <cp:revision>113</cp:revision>
  <cp:lastPrinted>2019-04-09T21:11:26Z</cp:lastPrinted>
  <dcterms:created xsi:type="dcterms:W3CDTF">2019-04-05T22:52:32Z</dcterms:created>
  <dcterms:modified xsi:type="dcterms:W3CDTF">2024-01-30T17:23:46Z</dcterms:modified>
</cp:coreProperties>
</file>