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6" r:id="rId3"/>
    <p:sldId id="267" r:id="rId4"/>
    <p:sldId id="257" r:id="rId5"/>
    <p:sldId id="259" r:id="rId6"/>
    <p:sldId id="260" r:id="rId7"/>
    <p:sldId id="261" r:id="rId8"/>
    <p:sldId id="262" r:id="rId9"/>
    <p:sldId id="263" r:id="rId10"/>
    <p:sldId id="264" r:id="rId11"/>
    <p:sldId id="26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s, Michelle (DEL)" initials="RM" lastIdx="3" clrIdx="0"/>
  <p:cmAuthor id="1" name="Bezborodnikova, Luba (DEL)" initials="B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48" autoAdjust="0"/>
  </p:normalViewPr>
  <p:slideViewPr>
    <p:cSldViewPr>
      <p:cViewPr varScale="1">
        <p:scale>
          <a:sx n="102" d="100"/>
          <a:sy n="102" d="100"/>
        </p:scale>
        <p:origin x="127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elfslcy4000b\AgencyData\DEL\QUALITY%20PRACTICE%20&amp;%20PROFESSIONAL%20GROWTH\Professional%20Development\Standards%20Alignment\Negotiated%20Rule%20Making\SUMMARY%20CHART_Workforce%20Data%20for%20NRM_06-07-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table sum'!$A$18</c:f>
              <c:strCache>
                <c:ptCount val="1"/>
                <c:pt idx="0">
                  <c:v>Meets Requirement</c:v>
                </c:pt>
              </c:strCache>
            </c:strRef>
          </c:tx>
          <c:invertIfNegative val="0"/>
          <c:cat>
            <c:strRef>
              <c:f>'1 table sum'!$B$17:$I$17</c:f>
              <c:strCache>
                <c:ptCount val="5"/>
                <c:pt idx="0">
                  <c:v>FCC Owner</c:v>
                </c:pt>
                <c:pt idx="1">
                  <c:v>CCC Director</c:v>
                </c:pt>
                <c:pt idx="2">
                  <c:v>CCC Other Supervisor</c:v>
                </c:pt>
                <c:pt idx="3">
                  <c:v>CCC Lead Teacher</c:v>
                </c:pt>
                <c:pt idx="4">
                  <c:v>CCC Assistant Teacher</c:v>
                </c:pt>
              </c:strCache>
            </c:strRef>
          </c:cat>
          <c:val>
            <c:numRef>
              <c:f>'1 table sum'!$B$18:$I$18</c:f>
              <c:numCache>
                <c:formatCode>0%</c:formatCode>
                <c:ptCount val="5"/>
                <c:pt idx="0">
                  <c:v>0.42</c:v>
                </c:pt>
                <c:pt idx="1">
                  <c:v>0.8</c:v>
                </c:pt>
                <c:pt idx="2">
                  <c:v>0.73</c:v>
                </c:pt>
                <c:pt idx="3">
                  <c:v>0.65</c:v>
                </c:pt>
                <c:pt idx="4">
                  <c:v>0.74</c:v>
                </c:pt>
              </c:numCache>
            </c:numRef>
          </c:val>
          <c:extLst>
            <c:ext xmlns:c16="http://schemas.microsoft.com/office/drawing/2014/chart" uri="{C3380CC4-5D6E-409C-BE32-E72D297353CC}">
              <c16:uniqueId val="{00000000-03FF-4E5A-8F48-F688F862827B}"/>
            </c:ext>
          </c:extLst>
        </c:ser>
        <c:ser>
          <c:idx val="1"/>
          <c:order val="1"/>
          <c:tx>
            <c:strRef>
              <c:f>'1 table sum'!$A$19</c:f>
              <c:strCache>
                <c:ptCount val="1"/>
                <c:pt idx="0">
                  <c:v>HS Diploma or GED</c:v>
                </c:pt>
              </c:strCache>
            </c:strRef>
          </c:tx>
          <c:spPr>
            <a:solidFill>
              <a:schemeClr val="accent5"/>
            </a:solidFill>
          </c:spPr>
          <c:invertIfNegative val="0"/>
          <c:cat>
            <c:strRef>
              <c:f>'1 table sum'!$B$17:$I$17</c:f>
              <c:strCache>
                <c:ptCount val="5"/>
                <c:pt idx="0">
                  <c:v>FCC Owner</c:v>
                </c:pt>
                <c:pt idx="1">
                  <c:v>CCC Director</c:v>
                </c:pt>
                <c:pt idx="2">
                  <c:v>CCC Other Supervisor</c:v>
                </c:pt>
                <c:pt idx="3">
                  <c:v>CCC Lead Teacher</c:v>
                </c:pt>
                <c:pt idx="4">
                  <c:v>CCC Assistant Teacher</c:v>
                </c:pt>
              </c:strCache>
            </c:strRef>
          </c:cat>
          <c:val>
            <c:numRef>
              <c:f>'1 table sum'!$B$19:$I$19</c:f>
              <c:numCache>
                <c:formatCode>0%</c:formatCode>
                <c:ptCount val="5"/>
                <c:pt idx="0">
                  <c:v>0.56999999999999995</c:v>
                </c:pt>
                <c:pt idx="1">
                  <c:v>0.02</c:v>
                </c:pt>
                <c:pt idx="2">
                  <c:v>0.06</c:v>
                </c:pt>
                <c:pt idx="3">
                  <c:v>0.12</c:v>
                </c:pt>
                <c:pt idx="4">
                  <c:v>0.06</c:v>
                </c:pt>
              </c:numCache>
            </c:numRef>
          </c:val>
          <c:extLst>
            <c:ext xmlns:c16="http://schemas.microsoft.com/office/drawing/2014/chart" uri="{C3380CC4-5D6E-409C-BE32-E72D297353CC}">
              <c16:uniqueId val="{00000001-03FF-4E5A-8F48-F688F862827B}"/>
            </c:ext>
          </c:extLst>
        </c:ser>
        <c:ser>
          <c:idx val="2"/>
          <c:order val="2"/>
          <c:tx>
            <c:strRef>
              <c:f>'1 table sum'!$A$20</c:f>
              <c:strCache>
                <c:ptCount val="1"/>
                <c:pt idx="0">
                  <c:v>Some College or Certificate</c:v>
                </c:pt>
              </c:strCache>
            </c:strRef>
          </c:tx>
          <c:invertIfNegative val="0"/>
          <c:cat>
            <c:strRef>
              <c:f>'1 table sum'!$B$17:$I$17</c:f>
              <c:strCache>
                <c:ptCount val="5"/>
                <c:pt idx="0">
                  <c:v>FCC Owner</c:v>
                </c:pt>
                <c:pt idx="1">
                  <c:v>CCC Director</c:v>
                </c:pt>
                <c:pt idx="2">
                  <c:v>CCC Other Supervisor</c:v>
                </c:pt>
                <c:pt idx="3">
                  <c:v>CCC Lead Teacher</c:v>
                </c:pt>
                <c:pt idx="4">
                  <c:v>CCC Assistant Teacher</c:v>
                </c:pt>
              </c:strCache>
            </c:strRef>
          </c:cat>
          <c:val>
            <c:numRef>
              <c:f>'1 table sum'!$B$20:$I$20</c:f>
              <c:numCache>
                <c:formatCode>0%</c:formatCode>
                <c:ptCount val="5"/>
                <c:pt idx="0">
                  <c:v>0.01</c:v>
                </c:pt>
                <c:pt idx="1">
                  <c:v>0.18</c:v>
                </c:pt>
                <c:pt idx="2">
                  <c:v>0.21</c:v>
                </c:pt>
                <c:pt idx="3">
                  <c:v>0.23</c:v>
                </c:pt>
                <c:pt idx="4">
                  <c:v>0.2</c:v>
                </c:pt>
              </c:numCache>
            </c:numRef>
          </c:val>
          <c:extLst>
            <c:ext xmlns:c16="http://schemas.microsoft.com/office/drawing/2014/chart" uri="{C3380CC4-5D6E-409C-BE32-E72D297353CC}">
              <c16:uniqueId val="{00000002-03FF-4E5A-8F48-F688F862827B}"/>
            </c:ext>
          </c:extLst>
        </c:ser>
        <c:dLbls>
          <c:showLegendKey val="0"/>
          <c:showVal val="0"/>
          <c:showCatName val="0"/>
          <c:showSerName val="0"/>
          <c:showPercent val="0"/>
          <c:showBubbleSize val="0"/>
        </c:dLbls>
        <c:gapWidth val="150"/>
        <c:axId val="89379584"/>
        <c:axId val="89381120"/>
      </c:barChart>
      <c:catAx>
        <c:axId val="89379584"/>
        <c:scaling>
          <c:orientation val="minMax"/>
        </c:scaling>
        <c:delete val="0"/>
        <c:axPos val="b"/>
        <c:numFmt formatCode="General" sourceLinked="0"/>
        <c:majorTickMark val="out"/>
        <c:minorTickMark val="none"/>
        <c:tickLblPos val="nextTo"/>
        <c:crossAx val="89381120"/>
        <c:crosses val="autoZero"/>
        <c:auto val="1"/>
        <c:lblAlgn val="ctr"/>
        <c:lblOffset val="100"/>
        <c:noMultiLvlLbl val="0"/>
      </c:catAx>
      <c:valAx>
        <c:axId val="89381120"/>
        <c:scaling>
          <c:orientation val="minMax"/>
        </c:scaling>
        <c:delete val="0"/>
        <c:axPos val="l"/>
        <c:majorGridlines/>
        <c:numFmt formatCode="0%" sourceLinked="1"/>
        <c:majorTickMark val="out"/>
        <c:minorTickMark val="none"/>
        <c:tickLblPos val="nextTo"/>
        <c:crossAx val="89379584"/>
        <c:crosses val="autoZero"/>
        <c:crossBetween val="between"/>
      </c:valAx>
    </c:plotArea>
    <c:legend>
      <c:legendPos val="r"/>
      <c:layout>
        <c:manualLayout>
          <c:xMode val="edge"/>
          <c:yMode val="edge"/>
          <c:x val="0.75541642660521091"/>
          <c:y val="0.25719875924600333"/>
          <c:w val="0.19580308558991102"/>
          <c:h val="0.39772345502266759"/>
        </c:manualLayout>
      </c:layout>
      <c:overlay val="0"/>
      <c:txPr>
        <a:bodyPr/>
        <a:lstStyle/>
        <a:p>
          <a:pPr>
            <a:defRPr sz="1400"/>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D27AFA-C21C-4B40-A0FB-1179A5710FA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6B64CAA2-A903-4886-AF4C-B7D99DC0AB07}" type="asst">
      <dgm:prSet phldrT="[Text]" custT="1"/>
      <dgm:spPr/>
      <dgm:t>
        <a:bodyPr/>
        <a:lstStyle/>
        <a:p>
          <a:r>
            <a:rPr lang="en-US" sz="1200" dirty="0"/>
            <a:t>I am on the Stackable Certificate Path</a:t>
          </a:r>
        </a:p>
      </dgm:t>
    </dgm:pt>
    <dgm:pt modelId="{A17B69C5-5FDC-4461-960E-245CDB69E189}" type="parTrans" cxnId="{2CAC3F5D-6005-48F4-A0A3-2D84DCAB9818}">
      <dgm:prSet/>
      <dgm:spPr/>
      <dgm:t>
        <a:bodyPr/>
        <a:lstStyle/>
        <a:p>
          <a:endParaRPr lang="en-US"/>
        </a:p>
      </dgm:t>
    </dgm:pt>
    <dgm:pt modelId="{5D4B0854-C7AB-48C4-82F1-C788587A3CCB}" type="sibTrans" cxnId="{2CAC3F5D-6005-48F4-A0A3-2D84DCAB9818}">
      <dgm:prSet/>
      <dgm:spPr/>
      <dgm:t>
        <a:bodyPr/>
        <a:lstStyle/>
        <a:p>
          <a:endParaRPr lang="en-US"/>
        </a:p>
      </dgm:t>
    </dgm:pt>
    <dgm:pt modelId="{B966CB2A-8C96-4CE3-AA5A-431DE9870513}" type="asst">
      <dgm:prSet phldrT="[Text]" custT="1"/>
      <dgm:spPr/>
      <dgm:t>
        <a:bodyPr/>
        <a:lstStyle/>
        <a:p>
          <a:r>
            <a:rPr lang="en-US" sz="1200" dirty="0"/>
            <a:t>I am on the state-approved training path</a:t>
          </a:r>
        </a:p>
      </dgm:t>
    </dgm:pt>
    <dgm:pt modelId="{17109E1E-CAC7-4F94-9EC6-BAC7A90A28C4}" type="parTrans" cxnId="{27BE4541-20B4-407A-9FC3-0EFB3E553DA7}">
      <dgm:prSet/>
      <dgm:spPr/>
      <dgm:t>
        <a:bodyPr/>
        <a:lstStyle/>
        <a:p>
          <a:endParaRPr lang="en-US"/>
        </a:p>
      </dgm:t>
    </dgm:pt>
    <dgm:pt modelId="{C257D52E-94DB-4A06-BDAD-B132067114BC}" type="sibTrans" cxnId="{27BE4541-20B4-407A-9FC3-0EFB3E553DA7}">
      <dgm:prSet/>
      <dgm:spPr/>
      <dgm:t>
        <a:bodyPr/>
        <a:lstStyle/>
        <a:p>
          <a:endParaRPr lang="en-US"/>
        </a:p>
      </dgm:t>
    </dgm:pt>
    <dgm:pt modelId="{5EDBC156-9B34-4AD9-BA1F-8619467DF536}" type="asst">
      <dgm:prSet phldrT="[Text]" custT="1"/>
      <dgm:spPr/>
      <dgm:t>
        <a:bodyPr/>
        <a:lstStyle/>
        <a:p>
          <a:r>
            <a:rPr lang="en-US" sz="1200"/>
            <a:t>Initial Certificate</a:t>
          </a:r>
        </a:p>
      </dgm:t>
    </dgm:pt>
    <dgm:pt modelId="{C12FCB60-EC8D-49DD-82A2-9BB64C9CB4CB}" type="parTrans" cxnId="{D4BCE38C-346A-48D2-9B96-D849BB0B4874}">
      <dgm:prSet custT="1"/>
      <dgm:spPr/>
      <dgm:t>
        <a:bodyPr/>
        <a:lstStyle/>
        <a:p>
          <a:endParaRPr lang="en-US" sz="800"/>
        </a:p>
      </dgm:t>
    </dgm:pt>
    <dgm:pt modelId="{8AB35969-390A-4088-BF54-5A8A600F0E2E}" type="sibTrans" cxnId="{D4BCE38C-346A-48D2-9B96-D849BB0B4874}">
      <dgm:prSet/>
      <dgm:spPr/>
      <dgm:t>
        <a:bodyPr/>
        <a:lstStyle/>
        <a:p>
          <a:endParaRPr lang="en-US"/>
        </a:p>
      </dgm:t>
    </dgm:pt>
    <dgm:pt modelId="{DA1092FB-A091-476C-A0D3-000966098DF8}" type="asst">
      <dgm:prSet phldrT="[Text]" custT="1"/>
      <dgm:spPr/>
      <dgm:t>
        <a:bodyPr/>
        <a:lstStyle/>
        <a:p>
          <a:r>
            <a:rPr lang="en-US" sz="1200"/>
            <a:t>Short Certificate</a:t>
          </a:r>
        </a:p>
      </dgm:t>
    </dgm:pt>
    <dgm:pt modelId="{933BB0FC-973A-4A6A-A6CD-3BF5BED8AB76}" type="parTrans" cxnId="{ADA037B4-0857-4970-B811-8D3DE3EC20C4}">
      <dgm:prSet custT="1"/>
      <dgm:spPr/>
      <dgm:t>
        <a:bodyPr/>
        <a:lstStyle/>
        <a:p>
          <a:endParaRPr lang="en-US" sz="800"/>
        </a:p>
      </dgm:t>
    </dgm:pt>
    <dgm:pt modelId="{1D58E737-B440-480B-8375-16B07D16A01F}" type="sibTrans" cxnId="{ADA037B4-0857-4970-B811-8D3DE3EC20C4}">
      <dgm:prSet/>
      <dgm:spPr/>
      <dgm:t>
        <a:bodyPr/>
        <a:lstStyle/>
        <a:p>
          <a:endParaRPr lang="en-US"/>
        </a:p>
      </dgm:t>
    </dgm:pt>
    <dgm:pt modelId="{51812743-BD63-4C79-9F4D-AEA375586808}" type="asst">
      <dgm:prSet phldrT="[Text]" custT="1"/>
      <dgm:spPr/>
      <dgm:t>
        <a:bodyPr/>
        <a:lstStyle/>
        <a:p>
          <a:r>
            <a:rPr lang="en-US" sz="1200" dirty="0"/>
            <a:t>Enhancing Quality Training </a:t>
          </a:r>
        </a:p>
      </dgm:t>
    </dgm:pt>
    <dgm:pt modelId="{66C7FB81-D502-4A86-A74F-287F1D325E6B}" type="parTrans" cxnId="{47E24972-E65F-42D8-B889-2342302BC3D8}">
      <dgm:prSet custT="1"/>
      <dgm:spPr/>
      <dgm:t>
        <a:bodyPr/>
        <a:lstStyle/>
        <a:p>
          <a:endParaRPr lang="en-US" sz="800"/>
        </a:p>
      </dgm:t>
    </dgm:pt>
    <dgm:pt modelId="{3B4DE021-9BCE-474B-807E-00D1339C01F4}" type="sibTrans" cxnId="{47E24972-E65F-42D8-B889-2342302BC3D8}">
      <dgm:prSet/>
      <dgm:spPr/>
      <dgm:t>
        <a:bodyPr/>
        <a:lstStyle/>
        <a:p>
          <a:endParaRPr lang="en-US"/>
        </a:p>
      </dgm:t>
    </dgm:pt>
    <dgm:pt modelId="{18B723C8-2AD8-41B1-9FB2-DF4C2D899E56}" type="asst">
      <dgm:prSet phldrT="[Text]" custT="1"/>
      <dgm:spPr/>
      <dgm:t>
        <a:bodyPr/>
        <a:lstStyle/>
        <a:p>
          <a:r>
            <a:rPr lang="en-US" sz="1200"/>
            <a:t>Child Development Renewal </a:t>
          </a:r>
        </a:p>
      </dgm:t>
    </dgm:pt>
    <dgm:pt modelId="{5DE9A39C-58CE-42E2-9360-C06768FE293C}" type="parTrans" cxnId="{EB983897-9320-4D09-8B98-E3306A9B77BD}">
      <dgm:prSet custT="1"/>
      <dgm:spPr/>
      <dgm:t>
        <a:bodyPr/>
        <a:lstStyle/>
        <a:p>
          <a:endParaRPr lang="en-US" sz="800"/>
        </a:p>
      </dgm:t>
    </dgm:pt>
    <dgm:pt modelId="{0A32A2D0-3AE5-4000-AE0F-6D9DA28B0E4E}" type="sibTrans" cxnId="{EB983897-9320-4D09-8B98-E3306A9B77BD}">
      <dgm:prSet/>
      <dgm:spPr/>
      <dgm:t>
        <a:bodyPr/>
        <a:lstStyle/>
        <a:p>
          <a:endParaRPr lang="en-US"/>
        </a:p>
      </dgm:t>
    </dgm:pt>
    <dgm:pt modelId="{E74F8189-883C-4EC0-BF27-33192BDA456F}" type="asst">
      <dgm:prSet phldrT="[Text]" custT="1"/>
      <dgm:spPr/>
      <dgm:t>
        <a:bodyPr/>
        <a:lstStyle/>
        <a:p>
          <a:r>
            <a:rPr lang="en-US" sz="1200"/>
            <a:t>Business and Leadership Renewal</a:t>
          </a:r>
        </a:p>
      </dgm:t>
    </dgm:pt>
    <dgm:pt modelId="{E0075A01-F726-4C98-8488-B353BCEA0BDE}" type="parTrans" cxnId="{5CCC2BCC-2786-4DB6-9AAA-564EA85EF88F}">
      <dgm:prSet custT="1"/>
      <dgm:spPr/>
      <dgm:t>
        <a:bodyPr/>
        <a:lstStyle/>
        <a:p>
          <a:endParaRPr lang="en-US" sz="800"/>
        </a:p>
      </dgm:t>
    </dgm:pt>
    <dgm:pt modelId="{452D9C98-F39B-48D0-B7B7-38F3B627BA63}" type="sibTrans" cxnId="{5CCC2BCC-2786-4DB6-9AAA-564EA85EF88F}">
      <dgm:prSet/>
      <dgm:spPr/>
      <dgm:t>
        <a:bodyPr/>
        <a:lstStyle/>
        <a:p>
          <a:endParaRPr lang="en-US"/>
        </a:p>
      </dgm:t>
    </dgm:pt>
    <dgm:pt modelId="{88594B11-66D1-40DE-B83B-B5D3670EAB0D}" type="asst">
      <dgm:prSet phldrT="[Text]" custT="1"/>
      <dgm:spPr/>
      <dgm:t>
        <a:bodyPr/>
        <a:lstStyle/>
        <a:p>
          <a:r>
            <a:rPr lang="en-US" sz="1200" dirty="0"/>
            <a:t>General  Selection Year</a:t>
          </a:r>
        </a:p>
      </dgm:t>
    </dgm:pt>
    <dgm:pt modelId="{B3323C0B-C928-4597-8BF4-1BC91EFCEA11}" type="parTrans" cxnId="{0FDE45A8-08D7-4C3B-842B-2E91972C6EDF}">
      <dgm:prSet custT="1"/>
      <dgm:spPr/>
      <dgm:t>
        <a:bodyPr/>
        <a:lstStyle/>
        <a:p>
          <a:endParaRPr lang="en-US" sz="800"/>
        </a:p>
      </dgm:t>
    </dgm:pt>
    <dgm:pt modelId="{14235933-3F1D-4C6F-A670-9FE6E7091E29}" type="sibTrans" cxnId="{0FDE45A8-08D7-4C3B-842B-2E91972C6EDF}">
      <dgm:prSet/>
      <dgm:spPr/>
      <dgm:t>
        <a:bodyPr/>
        <a:lstStyle/>
        <a:p>
          <a:endParaRPr lang="en-US"/>
        </a:p>
      </dgm:t>
    </dgm:pt>
    <dgm:pt modelId="{1D9D6718-A4C5-47B7-AB31-54677CAEFD4C}" type="asst">
      <dgm:prSet phldrT="[Text]" custT="1"/>
      <dgm:spPr/>
      <dgm:t>
        <a:bodyPr/>
        <a:lstStyle/>
        <a:p>
          <a:r>
            <a:rPr lang="en-US" sz="1200"/>
            <a:t>ECE State Certificate**</a:t>
          </a:r>
        </a:p>
      </dgm:t>
    </dgm:pt>
    <dgm:pt modelId="{AC2B0BAC-6B94-447C-9087-AC92553D815D}" type="parTrans" cxnId="{C31FB371-7DD3-4ADB-BF64-A2C958EB9172}">
      <dgm:prSet custT="1"/>
      <dgm:spPr/>
      <dgm:t>
        <a:bodyPr/>
        <a:lstStyle/>
        <a:p>
          <a:endParaRPr lang="en-US" sz="800"/>
        </a:p>
      </dgm:t>
    </dgm:pt>
    <dgm:pt modelId="{6704FB0A-4AEB-433E-B131-BB8AD61704F1}" type="sibTrans" cxnId="{C31FB371-7DD3-4ADB-BF64-A2C958EB9172}">
      <dgm:prSet/>
      <dgm:spPr/>
      <dgm:t>
        <a:bodyPr/>
        <a:lstStyle/>
        <a:p>
          <a:endParaRPr lang="en-US"/>
        </a:p>
      </dgm:t>
    </dgm:pt>
    <dgm:pt modelId="{159CD46F-6E31-4AEC-AF49-9FF9215C72B2}" type="asst">
      <dgm:prSet phldrT="[Text]" custT="1"/>
      <dgm:spPr/>
      <dgm:t>
        <a:bodyPr/>
        <a:lstStyle/>
        <a:p>
          <a:r>
            <a:rPr lang="en-US" sz="1200"/>
            <a:t>Child Care Basics</a:t>
          </a:r>
        </a:p>
      </dgm:t>
    </dgm:pt>
    <dgm:pt modelId="{379D6BEA-0D1F-4058-8A9B-CAB6277BE90F}" type="parTrans" cxnId="{3690E05A-A042-4C7E-B4DF-0EB56D76A171}">
      <dgm:prSet custT="1"/>
      <dgm:spPr/>
      <dgm:t>
        <a:bodyPr/>
        <a:lstStyle/>
        <a:p>
          <a:endParaRPr lang="en-US" sz="800"/>
        </a:p>
      </dgm:t>
    </dgm:pt>
    <dgm:pt modelId="{0C28A215-E474-427B-9928-72E7EC2BB163}" type="sibTrans" cxnId="{3690E05A-A042-4C7E-B4DF-0EB56D76A171}">
      <dgm:prSet/>
      <dgm:spPr/>
      <dgm:t>
        <a:bodyPr/>
        <a:lstStyle/>
        <a:p>
          <a:endParaRPr lang="en-US"/>
        </a:p>
      </dgm:t>
    </dgm:pt>
    <dgm:pt modelId="{187DC0E4-3906-4DBC-A4EA-C85194BC9C77}" type="asst">
      <dgm:prSet phldrT="[Text]" custT="1"/>
      <dgm:spPr/>
      <dgm:t>
        <a:bodyPr/>
        <a:lstStyle/>
        <a:p>
          <a:r>
            <a:rPr lang="en-US" sz="1200" dirty="0"/>
            <a:t>Continuing ECE Coursework or other Degrees</a:t>
          </a:r>
        </a:p>
      </dgm:t>
    </dgm:pt>
    <dgm:pt modelId="{A71FB608-CAA5-4C84-8FED-139F595AB6E8}" type="parTrans" cxnId="{545BBF8B-52CC-4046-BD9C-AFCCB30245E2}">
      <dgm:prSet custT="1"/>
      <dgm:spPr/>
      <dgm:t>
        <a:bodyPr/>
        <a:lstStyle/>
        <a:p>
          <a:endParaRPr lang="en-US" sz="800"/>
        </a:p>
      </dgm:t>
    </dgm:pt>
    <dgm:pt modelId="{6373B501-26D5-4263-AFC9-56DF054FEC05}" type="sibTrans" cxnId="{545BBF8B-52CC-4046-BD9C-AFCCB30245E2}">
      <dgm:prSet/>
      <dgm:spPr/>
      <dgm:t>
        <a:bodyPr/>
        <a:lstStyle/>
        <a:p>
          <a:endParaRPr lang="en-US"/>
        </a:p>
      </dgm:t>
    </dgm:pt>
    <dgm:pt modelId="{3D24DAB7-EB4F-4899-A19A-A708412CD6B6}" type="pres">
      <dgm:prSet presAssocID="{3ED27AFA-C21C-4B40-A0FB-1179A5710FA5}" presName="diagram" presStyleCnt="0">
        <dgm:presLayoutVars>
          <dgm:chPref val="1"/>
          <dgm:dir/>
          <dgm:animOne val="branch"/>
          <dgm:animLvl val="lvl"/>
          <dgm:resizeHandles val="exact"/>
        </dgm:presLayoutVars>
      </dgm:prSet>
      <dgm:spPr/>
      <dgm:t>
        <a:bodyPr/>
        <a:lstStyle/>
        <a:p>
          <a:endParaRPr lang="en-US"/>
        </a:p>
      </dgm:t>
    </dgm:pt>
    <dgm:pt modelId="{A1E60C74-DF64-4322-922A-713B5A26FB3D}" type="pres">
      <dgm:prSet presAssocID="{6B64CAA2-A903-4886-AF4C-B7D99DC0AB07}" presName="root1" presStyleCnt="0"/>
      <dgm:spPr/>
      <dgm:t>
        <a:bodyPr/>
        <a:lstStyle/>
        <a:p>
          <a:endParaRPr lang="en-US"/>
        </a:p>
      </dgm:t>
    </dgm:pt>
    <dgm:pt modelId="{5F99D63D-8BB2-42B7-A165-57CAD623143E}" type="pres">
      <dgm:prSet presAssocID="{6B64CAA2-A903-4886-AF4C-B7D99DC0AB07}" presName="LevelOneTextNode" presStyleLbl="node0" presStyleIdx="0" presStyleCnt="2" custScaleY="156139">
        <dgm:presLayoutVars>
          <dgm:chPref val="3"/>
        </dgm:presLayoutVars>
      </dgm:prSet>
      <dgm:spPr/>
      <dgm:t>
        <a:bodyPr/>
        <a:lstStyle/>
        <a:p>
          <a:endParaRPr lang="en-US"/>
        </a:p>
      </dgm:t>
    </dgm:pt>
    <dgm:pt modelId="{D67D1EEB-05D6-4E92-92ED-CD0A246E08AC}" type="pres">
      <dgm:prSet presAssocID="{6B64CAA2-A903-4886-AF4C-B7D99DC0AB07}" presName="level2hierChild" presStyleCnt="0"/>
      <dgm:spPr/>
      <dgm:t>
        <a:bodyPr/>
        <a:lstStyle/>
        <a:p>
          <a:endParaRPr lang="en-US"/>
        </a:p>
      </dgm:t>
    </dgm:pt>
    <dgm:pt modelId="{B3DBEE4F-5E69-4612-BE07-C749CC077677}" type="pres">
      <dgm:prSet presAssocID="{C12FCB60-EC8D-49DD-82A2-9BB64C9CB4CB}" presName="conn2-1" presStyleLbl="parChTrans1D2" presStyleIdx="0" presStyleCnt="2"/>
      <dgm:spPr/>
      <dgm:t>
        <a:bodyPr/>
        <a:lstStyle/>
        <a:p>
          <a:endParaRPr lang="en-US"/>
        </a:p>
      </dgm:t>
    </dgm:pt>
    <dgm:pt modelId="{54580ABC-CC3C-4270-8B60-D66DD8EAEA2F}" type="pres">
      <dgm:prSet presAssocID="{C12FCB60-EC8D-49DD-82A2-9BB64C9CB4CB}" presName="connTx" presStyleLbl="parChTrans1D2" presStyleIdx="0" presStyleCnt="2"/>
      <dgm:spPr/>
      <dgm:t>
        <a:bodyPr/>
        <a:lstStyle/>
        <a:p>
          <a:endParaRPr lang="en-US"/>
        </a:p>
      </dgm:t>
    </dgm:pt>
    <dgm:pt modelId="{C11A45AA-5EEF-43EE-AAD9-C875143D03ED}" type="pres">
      <dgm:prSet presAssocID="{5EDBC156-9B34-4AD9-BA1F-8619467DF536}" presName="root2" presStyleCnt="0"/>
      <dgm:spPr/>
      <dgm:t>
        <a:bodyPr/>
        <a:lstStyle/>
        <a:p>
          <a:endParaRPr lang="en-US"/>
        </a:p>
      </dgm:t>
    </dgm:pt>
    <dgm:pt modelId="{48888C77-7D68-4EAC-81D9-5808AA28639D}" type="pres">
      <dgm:prSet presAssocID="{5EDBC156-9B34-4AD9-BA1F-8619467DF536}" presName="LevelTwoTextNode" presStyleLbl="asst0" presStyleIdx="0" presStyleCnt="9" custLinFactY="-36516" custLinFactNeighborX="1416" custLinFactNeighborY="-100000">
        <dgm:presLayoutVars>
          <dgm:chPref val="3"/>
        </dgm:presLayoutVars>
      </dgm:prSet>
      <dgm:spPr/>
      <dgm:t>
        <a:bodyPr/>
        <a:lstStyle/>
        <a:p>
          <a:endParaRPr lang="en-US"/>
        </a:p>
      </dgm:t>
    </dgm:pt>
    <dgm:pt modelId="{B6475F48-25E7-4E78-A4ED-7445CF9C0A71}" type="pres">
      <dgm:prSet presAssocID="{5EDBC156-9B34-4AD9-BA1F-8619467DF536}" presName="level3hierChild" presStyleCnt="0"/>
      <dgm:spPr/>
      <dgm:t>
        <a:bodyPr/>
        <a:lstStyle/>
        <a:p>
          <a:endParaRPr lang="en-US"/>
        </a:p>
      </dgm:t>
    </dgm:pt>
    <dgm:pt modelId="{5D6769DB-2B35-4BE1-B7B5-4EB375E38198}" type="pres">
      <dgm:prSet presAssocID="{933BB0FC-973A-4A6A-A6CD-3BF5BED8AB76}" presName="conn2-1" presStyleLbl="parChTrans1D3" presStyleIdx="0" presStyleCnt="2"/>
      <dgm:spPr/>
      <dgm:t>
        <a:bodyPr/>
        <a:lstStyle/>
        <a:p>
          <a:endParaRPr lang="en-US"/>
        </a:p>
      </dgm:t>
    </dgm:pt>
    <dgm:pt modelId="{2FC512CF-8516-44EB-8FFC-AAD44CFF21F7}" type="pres">
      <dgm:prSet presAssocID="{933BB0FC-973A-4A6A-A6CD-3BF5BED8AB76}" presName="connTx" presStyleLbl="parChTrans1D3" presStyleIdx="0" presStyleCnt="2"/>
      <dgm:spPr/>
      <dgm:t>
        <a:bodyPr/>
        <a:lstStyle/>
        <a:p>
          <a:endParaRPr lang="en-US"/>
        </a:p>
      </dgm:t>
    </dgm:pt>
    <dgm:pt modelId="{E6260CF1-C8EE-4E3B-8704-C387F6D1AA84}" type="pres">
      <dgm:prSet presAssocID="{DA1092FB-A091-476C-A0D3-000966098DF8}" presName="root2" presStyleCnt="0"/>
      <dgm:spPr/>
      <dgm:t>
        <a:bodyPr/>
        <a:lstStyle/>
        <a:p>
          <a:endParaRPr lang="en-US"/>
        </a:p>
      </dgm:t>
    </dgm:pt>
    <dgm:pt modelId="{91AA3DE9-615C-49A9-B332-221D4DD8043A}" type="pres">
      <dgm:prSet presAssocID="{DA1092FB-A091-476C-A0D3-000966098DF8}" presName="LevelTwoTextNode" presStyleLbl="asst0" presStyleIdx="1" presStyleCnt="9" custLinFactY="-36516" custLinFactNeighborX="1416" custLinFactNeighborY="-100000">
        <dgm:presLayoutVars>
          <dgm:chPref val="3"/>
        </dgm:presLayoutVars>
      </dgm:prSet>
      <dgm:spPr/>
      <dgm:t>
        <a:bodyPr/>
        <a:lstStyle/>
        <a:p>
          <a:endParaRPr lang="en-US"/>
        </a:p>
      </dgm:t>
    </dgm:pt>
    <dgm:pt modelId="{D5EFEB61-B329-4743-A021-12AE1BA06FFA}" type="pres">
      <dgm:prSet presAssocID="{DA1092FB-A091-476C-A0D3-000966098DF8}" presName="level3hierChild" presStyleCnt="0"/>
      <dgm:spPr/>
      <dgm:t>
        <a:bodyPr/>
        <a:lstStyle/>
        <a:p>
          <a:endParaRPr lang="en-US"/>
        </a:p>
      </dgm:t>
    </dgm:pt>
    <dgm:pt modelId="{230AF0A7-BA51-41BF-BF9E-4A684216B877}" type="pres">
      <dgm:prSet presAssocID="{AC2B0BAC-6B94-447C-9087-AC92553D815D}" presName="conn2-1" presStyleLbl="parChTrans1D4" presStyleIdx="0" presStyleCnt="5"/>
      <dgm:spPr/>
      <dgm:t>
        <a:bodyPr/>
        <a:lstStyle/>
        <a:p>
          <a:endParaRPr lang="en-US"/>
        </a:p>
      </dgm:t>
    </dgm:pt>
    <dgm:pt modelId="{5AF3DCDF-2860-4E00-9268-BAB12699F8F6}" type="pres">
      <dgm:prSet presAssocID="{AC2B0BAC-6B94-447C-9087-AC92553D815D}" presName="connTx" presStyleLbl="parChTrans1D4" presStyleIdx="0" presStyleCnt="5"/>
      <dgm:spPr/>
      <dgm:t>
        <a:bodyPr/>
        <a:lstStyle/>
        <a:p>
          <a:endParaRPr lang="en-US"/>
        </a:p>
      </dgm:t>
    </dgm:pt>
    <dgm:pt modelId="{EA6E0CA0-2ECE-4BF0-A3B7-C49700AD6A27}" type="pres">
      <dgm:prSet presAssocID="{1D9D6718-A4C5-47B7-AB31-54677CAEFD4C}" presName="root2" presStyleCnt="0"/>
      <dgm:spPr/>
      <dgm:t>
        <a:bodyPr/>
        <a:lstStyle/>
        <a:p>
          <a:endParaRPr lang="en-US"/>
        </a:p>
      </dgm:t>
    </dgm:pt>
    <dgm:pt modelId="{1583F253-0E81-49C5-9B94-DF04F37F1A56}" type="pres">
      <dgm:prSet presAssocID="{1D9D6718-A4C5-47B7-AB31-54677CAEFD4C}" presName="LevelTwoTextNode" presStyleLbl="asst0" presStyleIdx="2" presStyleCnt="9" custLinFactY="-36516" custLinFactNeighborX="1416" custLinFactNeighborY="-100000">
        <dgm:presLayoutVars>
          <dgm:chPref val="3"/>
        </dgm:presLayoutVars>
      </dgm:prSet>
      <dgm:spPr/>
      <dgm:t>
        <a:bodyPr/>
        <a:lstStyle/>
        <a:p>
          <a:endParaRPr lang="en-US"/>
        </a:p>
      </dgm:t>
    </dgm:pt>
    <dgm:pt modelId="{0A743E6D-D4F9-4B13-B4AC-CF5D62768095}" type="pres">
      <dgm:prSet presAssocID="{1D9D6718-A4C5-47B7-AB31-54677CAEFD4C}" presName="level3hierChild" presStyleCnt="0"/>
      <dgm:spPr/>
      <dgm:t>
        <a:bodyPr/>
        <a:lstStyle/>
        <a:p>
          <a:endParaRPr lang="en-US"/>
        </a:p>
      </dgm:t>
    </dgm:pt>
    <dgm:pt modelId="{BED23D2E-BE3E-49C2-8E1D-B8B055B138F0}" type="pres">
      <dgm:prSet presAssocID="{A71FB608-CAA5-4C84-8FED-139F595AB6E8}" presName="conn2-1" presStyleLbl="parChTrans1D4" presStyleIdx="1" presStyleCnt="5"/>
      <dgm:spPr/>
      <dgm:t>
        <a:bodyPr/>
        <a:lstStyle/>
        <a:p>
          <a:endParaRPr lang="en-US"/>
        </a:p>
      </dgm:t>
    </dgm:pt>
    <dgm:pt modelId="{8607A51C-15E6-4B3D-A2F1-6FCFBBB2BEDE}" type="pres">
      <dgm:prSet presAssocID="{A71FB608-CAA5-4C84-8FED-139F595AB6E8}" presName="connTx" presStyleLbl="parChTrans1D4" presStyleIdx="1" presStyleCnt="5"/>
      <dgm:spPr/>
      <dgm:t>
        <a:bodyPr/>
        <a:lstStyle/>
        <a:p>
          <a:endParaRPr lang="en-US"/>
        </a:p>
      </dgm:t>
    </dgm:pt>
    <dgm:pt modelId="{222C202F-C484-4F7D-8F8E-7ADDF120FCBD}" type="pres">
      <dgm:prSet presAssocID="{187DC0E4-3906-4DBC-A4EA-C85194BC9C77}" presName="root2" presStyleCnt="0"/>
      <dgm:spPr/>
      <dgm:t>
        <a:bodyPr/>
        <a:lstStyle/>
        <a:p>
          <a:endParaRPr lang="en-US"/>
        </a:p>
      </dgm:t>
    </dgm:pt>
    <dgm:pt modelId="{272D432A-E0DC-440E-9357-C40CDC3C68FF}" type="pres">
      <dgm:prSet presAssocID="{187DC0E4-3906-4DBC-A4EA-C85194BC9C77}" presName="LevelTwoTextNode" presStyleLbl="asst0" presStyleIdx="3" presStyleCnt="9" custScaleX="125969" custLinFactY="-34107" custLinFactNeighborX="4251" custLinFactNeighborY="-100000">
        <dgm:presLayoutVars>
          <dgm:chPref val="3"/>
        </dgm:presLayoutVars>
      </dgm:prSet>
      <dgm:spPr/>
      <dgm:t>
        <a:bodyPr/>
        <a:lstStyle/>
        <a:p>
          <a:endParaRPr lang="en-US"/>
        </a:p>
      </dgm:t>
    </dgm:pt>
    <dgm:pt modelId="{1A7A6862-660F-489C-BABB-E0D0AD5E7FA3}" type="pres">
      <dgm:prSet presAssocID="{187DC0E4-3906-4DBC-A4EA-C85194BC9C77}" presName="level3hierChild" presStyleCnt="0"/>
      <dgm:spPr/>
      <dgm:t>
        <a:bodyPr/>
        <a:lstStyle/>
        <a:p>
          <a:endParaRPr lang="en-US"/>
        </a:p>
      </dgm:t>
    </dgm:pt>
    <dgm:pt modelId="{F295D8AF-7A26-416A-ABEF-2E8ADD6F04DE}" type="pres">
      <dgm:prSet presAssocID="{B966CB2A-8C96-4CE3-AA5A-431DE9870513}" presName="root1" presStyleCnt="0"/>
      <dgm:spPr/>
      <dgm:t>
        <a:bodyPr/>
        <a:lstStyle/>
        <a:p>
          <a:endParaRPr lang="en-US"/>
        </a:p>
      </dgm:t>
    </dgm:pt>
    <dgm:pt modelId="{B631E94F-B943-48A8-9910-1FBD69E6B921}" type="pres">
      <dgm:prSet presAssocID="{B966CB2A-8C96-4CE3-AA5A-431DE9870513}" presName="LevelOneTextNode" presStyleLbl="node0" presStyleIdx="1" presStyleCnt="2" custScaleY="152303">
        <dgm:presLayoutVars>
          <dgm:chPref val="3"/>
        </dgm:presLayoutVars>
      </dgm:prSet>
      <dgm:spPr/>
      <dgm:t>
        <a:bodyPr/>
        <a:lstStyle/>
        <a:p>
          <a:endParaRPr lang="en-US"/>
        </a:p>
      </dgm:t>
    </dgm:pt>
    <dgm:pt modelId="{B9055EB4-D252-44D0-B278-82AE34AC3C36}" type="pres">
      <dgm:prSet presAssocID="{B966CB2A-8C96-4CE3-AA5A-431DE9870513}" presName="level2hierChild" presStyleCnt="0"/>
      <dgm:spPr/>
      <dgm:t>
        <a:bodyPr/>
        <a:lstStyle/>
        <a:p>
          <a:endParaRPr lang="en-US"/>
        </a:p>
      </dgm:t>
    </dgm:pt>
    <dgm:pt modelId="{640FDA1B-4C4B-45E7-8CEE-CEA651954D81}" type="pres">
      <dgm:prSet presAssocID="{379D6BEA-0D1F-4058-8A9B-CAB6277BE90F}" presName="conn2-1" presStyleLbl="parChTrans1D2" presStyleIdx="1" presStyleCnt="2"/>
      <dgm:spPr/>
      <dgm:t>
        <a:bodyPr/>
        <a:lstStyle/>
        <a:p>
          <a:endParaRPr lang="en-US"/>
        </a:p>
      </dgm:t>
    </dgm:pt>
    <dgm:pt modelId="{69039057-7F3C-4FD1-955E-94DCB6278D9B}" type="pres">
      <dgm:prSet presAssocID="{379D6BEA-0D1F-4058-8A9B-CAB6277BE90F}" presName="connTx" presStyleLbl="parChTrans1D2" presStyleIdx="1" presStyleCnt="2"/>
      <dgm:spPr/>
      <dgm:t>
        <a:bodyPr/>
        <a:lstStyle/>
        <a:p>
          <a:endParaRPr lang="en-US"/>
        </a:p>
      </dgm:t>
    </dgm:pt>
    <dgm:pt modelId="{474486EE-683E-4669-A369-8774A21B3B52}" type="pres">
      <dgm:prSet presAssocID="{159CD46F-6E31-4AEC-AF49-9FF9215C72B2}" presName="root2" presStyleCnt="0"/>
      <dgm:spPr/>
      <dgm:t>
        <a:bodyPr/>
        <a:lstStyle/>
        <a:p>
          <a:endParaRPr lang="en-US"/>
        </a:p>
      </dgm:t>
    </dgm:pt>
    <dgm:pt modelId="{B2AB1D47-5C84-4D63-8B6C-E5E5C79C22DE}" type="pres">
      <dgm:prSet presAssocID="{159CD46F-6E31-4AEC-AF49-9FF9215C72B2}" presName="LevelTwoTextNode" presStyleLbl="asst0" presStyleIdx="4" presStyleCnt="9" custLinFactY="17650" custLinFactNeighborX="602" custLinFactNeighborY="100000">
        <dgm:presLayoutVars>
          <dgm:chPref val="3"/>
        </dgm:presLayoutVars>
      </dgm:prSet>
      <dgm:spPr/>
      <dgm:t>
        <a:bodyPr/>
        <a:lstStyle/>
        <a:p>
          <a:endParaRPr lang="en-US"/>
        </a:p>
      </dgm:t>
    </dgm:pt>
    <dgm:pt modelId="{3A9AEF9E-EF23-4E19-AC62-C9B4BA5B53D7}" type="pres">
      <dgm:prSet presAssocID="{159CD46F-6E31-4AEC-AF49-9FF9215C72B2}" presName="level3hierChild" presStyleCnt="0"/>
      <dgm:spPr/>
      <dgm:t>
        <a:bodyPr/>
        <a:lstStyle/>
        <a:p>
          <a:endParaRPr lang="en-US"/>
        </a:p>
      </dgm:t>
    </dgm:pt>
    <dgm:pt modelId="{8D37C780-8453-486D-86C9-BE674E2C7838}" type="pres">
      <dgm:prSet presAssocID="{66C7FB81-D502-4A86-A74F-287F1D325E6B}" presName="conn2-1" presStyleLbl="parChTrans1D3" presStyleIdx="1" presStyleCnt="2"/>
      <dgm:spPr/>
      <dgm:t>
        <a:bodyPr/>
        <a:lstStyle/>
        <a:p>
          <a:endParaRPr lang="en-US"/>
        </a:p>
      </dgm:t>
    </dgm:pt>
    <dgm:pt modelId="{EF1031D0-EC2E-4C35-9F85-F1DB379B3BAB}" type="pres">
      <dgm:prSet presAssocID="{66C7FB81-D502-4A86-A74F-287F1D325E6B}" presName="connTx" presStyleLbl="parChTrans1D3" presStyleIdx="1" presStyleCnt="2"/>
      <dgm:spPr/>
      <dgm:t>
        <a:bodyPr/>
        <a:lstStyle/>
        <a:p>
          <a:endParaRPr lang="en-US"/>
        </a:p>
      </dgm:t>
    </dgm:pt>
    <dgm:pt modelId="{6D003993-3302-4CD4-BBE0-580FEC27E2AD}" type="pres">
      <dgm:prSet presAssocID="{51812743-BD63-4C79-9F4D-AEA375586808}" presName="root2" presStyleCnt="0"/>
      <dgm:spPr/>
      <dgm:t>
        <a:bodyPr/>
        <a:lstStyle/>
        <a:p>
          <a:endParaRPr lang="en-US"/>
        </a:p>
      </dgm:t>
    </dgm:pt>
    <dgm:pt modelId="{371C0DE1-9426-40FD-BDB7-59E409B75406}" type="pres">
      <dgm:prSet presAssocID="{51812743-BD63-4C79-9F4D-AEA375586808}" presName="LevelTwoTextNode" presStyleLbl="asst0" presStyleIdx="5" presStyleCnt="9" custLinFactY="17650" custLinFactNeighborX="602" custLinFactNeighborY="100000">
        <dgm:presLayoutVars>
          <dgm:chPref val="3"/>
        </dgm:presLayoutVars>
      </dgm:prSet>
      <dgm:spPr/>
      <dgm:t>
        <a:bodyPr/>
        <a:lstStyle/>
        <a:p>
          <a:endParaRPr lang="en-US"/>
        </a:p>
      </dgm:t>
    </dgm:pt>
    <dgm:pt modelId="{AFB2B28D-F3B2-4409-8441-A31630985C45}" type="pres">
      <dgm:prSet presAssocID="{51812743-BD63-4C79-9F4D-AEA375586808}" presName="level3hierChild" presStyleCnt="0"/>
      <dgm:spPr/>
      <dgm:t>
        <a:bodyPr/>
        <a:lstStyle/>
        <a:p>
          <a:endParaRPr lang="en-US"/>
        </a:p>
      </dgm:t>
    </dgm:pt>
    <dgm:pt modelId="{10309073-4D98-4329-8024-6D281DA8A860}" type="pres">
      <dgm:prSet presAssocID="{5DE9A39C-58CE-42E2-9360-C06768FE293C}" presName="conn2-1" presStyleLbl="parChTrans1D4" presStyleIdx="2" presStyleCnt="5"/>
      <dgm:spPr/>
      <dgm:t>
        <a:bodyPr/>
        <a:lstStyle/>
        <a:p>
          <a:endParaRPr lang="en-US"/>
        </a:p>
      </dgm:t>
    </dgm:pt>
    <dgm:pt modelId="{C4C8FBAF-5807-49D6-9DD6-CBF63AE2B7CF}" type="pres">
      <dgm:prSet presAssocID="{5DE9A39C-58CE-42E2-9360-C06768FE293C}" presName="connTx" presStyleLbl="parChTrans1D4" presStyleIdx="2" presStyleCnt="5"/>
      <dgm:spPr/>
      <dgm:t>
        <a:bodyPr/>
        <a:lstStyle/>
        <a:p>
          <a:endParaRPr lang="en-US"/>
        </a:p>
      </dgm:t>
    </dgm:pt>
    <dgm:pt modelId="{88742527-32A1-435A-9122-826F73B86365}" type="pres">
      <dgm:prSet presAssocID="{18B723C8-2AD8-41B1-9FB2-DF4C2D899E56}" presName="root2" presStyleCnt="0"/>
      <dgm:spPr/>
      <dgm:t>
        <a:bodyPr/>
        <a:lstStyle/>
        <a:p>
          <a:endParaRPr lang="en-US"/>
        </a:p>
      </dgm:t>
    </dgm:pt>
    <dgm:pt modelId="{3088A00A-B517-4C46-B661-F951E7957D28}" type="pres">
      <dgm:prSet presAssocID="{18B723C8-2AD8-41B1-9FB2-DF4C2D899E56}" presName="LevelTwoTextNode" presStyleLbl="asst0" presStyleIdx="6" presStyleCnt="9" custLinFactY="17650" custLinFactNeighborX="602" custLinFactNeighborY="100000">
        <dgm:presLayoutVars>
          <dgm:chPref val="3"/>
        </dgm:presLayoutVars>
      </dgm:prSet>
      <dgm:spPr/>
      <dgm:t>
        <a:bodyPr/>
        <a:lstStyle/>
        <a:p>
          <a:endParaRPr lang="en-US"/>
        </a:p>
      </dgm:t>
    </dgm:pt>
    <dgm:pt modelId="{FDD45839-A939-44B3-80DE-2937EF530103}" type="pres">
      <dgm:prSet presAssocID="{18B723C8-2AD8-41B1-9FB2-DF4C2D899E56}" presName="level3hierChild" presStyleCnt="0"/>
      <dgm:spPr/>
      <dgm:t>
        <a:bodyPr/>
        <a:lstStyle/>
        <a:p>
          <a:endParaRPr lang="en-US"/>
        </a:p>
      </dgm:t>
    </dgm:pt>
    <dgm:pt modelId="{68378EDB-76D6-4719-A8D4-2AF5A2631DC7}" type="pres">
      <dgm:prSet presAssocID="{E0075A01-F726-4C98-8488-B353BCEA0BDE}" presName="conn2-1" presStyleLbl="parChTrans1D4" presStyleIdx="3" presStyleCnt="5"/>
      <dgm:spPr/>
      <dgm:t>
        <a:bodyPr/>
        <a:lstStyle/>
        <a:p>
          <a:endParaRPr lang="en-US"/>
        </a:p>
      </dgm:t>
    </dgm:pt>
    <dgm:pt modelId="{FED72B2D-DE21-4BC7-BFC8-01EB631984E4}" type="pres">
      <dgm:prSet presAssocID="{E0075A01-F726-4C98-8488-B353BCEA0BDE}" presName="connTx" presStyleLbl="parChTrans1D4" presStyleIdx="3" presStyleCnt="5"/>
      <dgm:spPr/>
      <dgm:t>
        <a:bodyPr/>
        <a:lstStyle/>
        <a:p>
          <a:endParaRPr lang="en-US"/>
        </a:p>
      </dgm:t>
    </dgm:pt>
    <dgm:pt modelId="{24498CE1-9B44-4107-8035-7B9EEC539394}" type="pres">
      <dgm:prSet presAssocID="{E74F8189-883C-4EC0-BF27-33192BDA456F}" presName="root2" presStyleCnt="0"/>
      <dgm:spPr/>
      <dgm:t>
        <a:bodyPr/>
        <a:lstStyle/>
        <a:p>
          <a:endParaRPr lang="en-US"/>
        </a:p>
      </dgm:t>
    </dgm:pt>
    <dgm:pt modelId="{22DD2890-12BF-464B-9FDF-01A8097EF748}" type="pres">
      <dgm:prSet presAssocID="{E74F8189-883C-4EC0-BF27-33192BDA456F}" presName="LevelTwoTextNode" presStyleLbl="asst0" presStyleIdx="7" presStyleCnt="9" custLinFactY="17650" custLinFactNeighborX="602" custLinFactNeighborY="100000">
        <dgm:presLayoutVars>
          <dgm:chPref val="3"/>
        </dgm:presLayoutVars>
      </dgm:prSet>
      <dgm:spPr/>
      <dgm:t>
        <a:bodyPr/>
        <a:lstStyle/>
        <a:p>
          <a:endParaRPr lang="en-US"/>
        </a:p>
      </dgm:t>
    </dgm:pt>
    <dgm:pt modelId="{E75A7359-8156-46EC-BAFA-935AA2A1308A}" type="pres">
      <dgm:prSet presAssocID="{E74F8189-883C-4EC0-BF27-33192BDA456F}" presName="level3hierChild" presStyleCnt="0"/>
      <dgm:spPr/>
      <dgm:t>
        <a:bodyPr/>
        <a:lstStyle/>
        <a:p>
          <a:endParaRPr lang="en-US"/>
        </a:p>
      </dgm:t>
    </dgm:pt>
    <dgm:pt modelId="{65287D25-A335-4D25-9436-C89DBECCA6BA}" type="pres">
      <dgm:prSet presAssocID="{B3323C0B-C928-4597-8BF4-1BC91EFCEA11}" presName="conn2-1" presStyleLbl="parChTrans1D4" presStyleIdx="4" presStyleCnt="5"/>
      <dgm:spPr/>
      <dgm:t>
        <a:bodyPr/>
        <a:lstStyle/>
        <a:p>
          <a:endParaRPr lang="en-US"/>
        </a:p>
      </dgm:t>
    </dgm:pt>
    <dgm:pt modelId="{674FDDCD-A601-4A1F-B0A9-35B1A7AF9DC5}" type="pres">
      <dgm:prSet presAssocID="{B3323C0B-C928-4597-8BF4-1BC91EFCEA11}" presName="connTx" presStyleLbl="parChTrans1D4" presStyleIdx="4" presStyleCnt="5"/>
      <dgm:spPr/>
      <dgm:t>
        <a:bodyPr/>
        <a:lstStyle/>
        <a:p>
          <a:endParaRPr lang="en-US"/>
        </a:p>
      </dgm:t>
    </dgm:pt>
    <dgm:pt modelId="{10743A9D-D445-4310-9228-B0A7C663CA0F}" type="pres">
      <dgm:prSet presAssocID="{88594B11-66D1-40DE-B83B-B5D3670EAB0D}" presName="root2" presStyleCnt="0"/>
      <dgm:spPr/>
      <dgm:t>
        <a:bodyPr/>
        <a:lstStyle/>
        <a:p>
          <a:endParaRPr lang="en-US"/>
        </a:p>
      </dgm:t>
    </dgm:pt>
    <dgm:pt modelId="{E002D70C-BB98-4354-AA29-5DA706820EAD}" type="pres">
      <dgm:prSet presAssocID="{88594B11-66D1-40DE-B83B-B5D3670EAB0D}" presName="LevelTwoTextNode" presStyleLbl="asst0" presStyleIdx="8" presStyleCnt="9" custLinFactY="17650" custLinFactNeighborX="602" custLinFactNeighborY="100000">
        <dgm:presLayoutVars>
          <dgm:chPref val="3"/>
        </dgm:presLayoutVars>
      </dgm:prSet>
      <dgm:spPr/>
      <dgm:t>
        <a:bodyPr/>
        <a:lstStyle/>
        <a:p>
          <a:endParaRPr lang="en-US"/>
        </a:p>
      </dgm:t>
    </dgm:pt>
    <dgm:pt modelId="{B175BB9B-9122-4ED4-A027-B004793EC124}" type="pres">
      <dgm:prSet presAssocID="{88594B11-66D1-40DE-B83B-B5D3670EAB0D}" presName="level3hierChild" presStyleCnt="0"/>
      <dgm:spPr/>
      <dgm:t>
        <a:bodyPr/>
        <a:lstStyle/>
        <a:p>
          <a:endParaRPr lang="en-US"/>
        </a:p>
      </dgm:t>
    </dgm:pt>
  </dgm:ptLst>
  <dgm:cxnLst>
    <dgm:cxn modelId="{58EE5E1B-A086-4322-A001-92B75AE826AC}" type="presOf" srcId="{379D6BEA-0D1F-4058-8A9B-CAB6277BE90F}" destId="{69039057-7F3C-4FD1-955E-94DCB6278D9B}" srcOrd="1" destOrd="0" presId="urn:microsoft.com/office/officeart/2005/8/layout/hierarchy2"/>
    <dgm:cxn modelId="{99B33308-B510-458B-B21A-57903028FC81}" type="presOf" srcId="{66C7FB81-D502-4A86-A74F-287F1D325E6B}" destId="{EF1031D0-EC2E-4C35-9F85-F1DB379B3BAB}" srcOrd="1" destOrd="0" presId="urn:microsoft.com/office/officeart/2005/8/layout/hierarchy2"/>
    <dgm:cxn modelId="{545BBF8B-52CC-4046-BD9C-AFCCB30245E2}" srcId="{1D9D6718-A4C5-47B7-AB31-54677CAEFD4C}" destId="{187DC0E4-3906-4DBC-A4EA-C85194BC9C77}" srcOrd="0" destOrd="0" parTransId="{A71FB608-CAA5-4C84-8FED-139F595AB6E8}" sibTransId="{6373B501-26D5-4263-AFC9-56DF054FEC05}"/>
    <dgm:cxn modelId="{03E72D60-E02C-4985-B3CC-95119625F691}" type="presOf" srcId="{A71FB608-CAA5-4C84-8FED-139F595AB6E8}" destId="{BED23D2E-BE3E-49C2-8E1D-B8B055B138F0}" srcOrd="0" destOrd="0" presId="urn:microsoft.com/office/officeart/2005/8/layout/hierarchy2"/>
    <dgm:cxn modelId="{27BE4541-20B4-407A-9FC3-0EFB3E553DA7}" srcId="{3ED27AFA-C21C-4B40-A0FB-1179A5710FA5}" destId="{B966CB2A-8C96-4CE3-AA5A-431DE9870513}" srcOrd="1" destOrd="0" parTransId="{17109E1E-CAC7-4F94-9EC6-BAC7A90A28C4}" sibTransId="{C257D52E-94DB-4A06-BDAD-B132067114BC}"/>
    <dgm:cxn modelId="{C4E2EB2B-A76D-4DC1-B1AD-0AAFDC7DBD93}" type="presOf" srcId="{5DE9A39C-58CE-42E2-9360-C06768FE293C}" destId="{C4C8FBAF-5807-49D6-9DD6-CBF63AE2B7CF}" srcOrd="1" destOrd="0" presId="urn:microsoft.com/office/officeart/2005/8/layout/hierarchy2"/>
    <dgm:cxn modelId="{1E2661F3-6165-4729-948B-CAD112EF3F2D}" type="presOf" srcId="{E0075A01-F726-4C98-8488-B353BCEA0BDE}" destId="{FED72B2D-DE21-4BC7-BFC8-01EB631984E4}" srcOrd="1" destOrd="0" presId="urn:microsoft.com/office/officeart/2005/8/layout/hierarchy2"/>
    <dgm:cxn modelId="{ADA037B4-0857-4970-B811-8D3DE3EC20C4}" srcId="{5EDBC156-9B34-4AD9-BA1F-8619467DF536}" destId="{DA1092FB-A091-476C-A0D3-000966098DF8}" srcOrd="0" destOrd="0" parTransId="{933BB0FC-973A-4A6A-A6CD-3BF5BED8AB76}" sibTransId="{1D58E737-B440-480B-8375-16B07D16A01F}"/>
    <dgm:cxn modelId="{538406A7-EA07-428F-AB76-2524D9ED36D4}" type="presOf" srcId="{379D6BEA-0D1F-4058-8A9B-CAB6277BE90F}" destId="{640FDA1B-4C4B-45E7-8CEE-CEA651954D81}" srcOrd="0" destOrd="0" presId="urn:microsoft.com/office/officeart/2005/8/layout/hierarchy2"/>
    <dgm:cxn modelId="{98E1998F-E75E-4BFB-A7F1-5D5FFB4E7C56}" type="presOf" srcId="{5EDBC156-9B34-4AD9-BA1F-8619467DF536}" destId="{48888C77-7D68-4EAC-81D9-5808AA28639D}" srcOrd="0" destOrd="0" presId="urn:microsoft.com/office/officeart/2005/8/layout/hierarchy2"/>
    <dgm:cxn modelId="{C7294F9E-A597-400A-B13B-2907CE291B57}" type="presOf" srcId="{933BB0FC-973A-4A6A-A6CD-3BF5BED8AB76}" destId="{2FC512CF-8516-44EB-8FFC-AAD44CFF21F7}" srcOrd="1" destOrd="0" presId="urn:microsoft.com/office/officeart/2005/8/layout/hierarchy2"/>
    <dgm:cxn modelId="{02987F4C-9D3B-4707-A252-380725DB786B}" type="presOf" srcId="{51812743-BD63-4C79-9F4D-AEA375586808}" destId="{371C0DE1-9426-40FD-BDB7-59E409B75406}" srcOrd="0" destOrd="0" presId="urn:microsoft.com/office/officeart/2005/8/layout/hierarchy2"/>
    <dgm:cxn modelId="{5086A3F1-D267-43A2-AF0D-089C8E8732FF}" type="presOf" srcId="{E74F8189-883C-4EC0-BF27-33192BDA456F}" destId="{22DD2890-12BF-464B-9FDF-01A8097EF748}" srcOrd="0" destOrd="0" presId="urn:microsoft.com/office/officeart/2005/8/layout/hierarchy2"/>
    <dgm:cxn modelId="{F3B5DB2C-2AFC-48E3-A1CB-2DC353155B2A}" type="presOf" srcId="{AC2B0BAC-6B94-447C-9087-AC92553D815D}" destId="{5AF3DCDF-2860-4E00-9268-BAB12699F8F6}" srcOrd="1" destOrd="0" presId="urn:microsoft.com/office/officeart/2005/8/layout/hierarchy2"/>
    <dgm:cxn modelId="{2CAC3F5D-6005-48F4-A0A3-2D84DCAB9818}" srcId="{3ED27AFA-C21C-4B40-A0FB-1179A5710FA5}" destId="{6B64CAA2-A903-4886-AF4C-B7D99DC0AB07}" srcOrd="0" destOrd="0" parTransId="{A17B69C5-5FDC-4461-960E-245CDB69E189}" sibTransId="{5D4B0854-C7AB-48C4-82F1-C788587A3CCB}"/>
    <dgm:cxn modelId="{9BD8CCAA-AD14-4D6D-A349-8DAB336E009D}" type="presOf" srcId="{C12FCB60-EC8D-49DD-82A2-9BB64C9CB4CB}" destId="{54580ABC-CC3C-4270-8B60-D66DD8EAEA2F}" srcOrd="1" destOrd="0" presId="urn:microsoft.com/office/officeart/2005/8/layout/hierarchy2"/>
    <dgm:cxn modelId="{E50AD5BC-E1F1-43F5-A041-BB7A02567084}" type="presOf" srcId="{159CD46F-6E31-4AEC-AF49-9FF9215C72B2}" destId="{B2AB1D47-5C84-4D63-8B6C-E5E5C79C22DE}" srcOrd="0" destOrd="0" presId="urn:microsoft.com/office/officeart/2005/8/layout/hierarchy2"/>
    <dgm:cxn modelId="{4EE9D894-1D7F-46CB-BD02-79F4B52AC1F0}" type="presOf" srcId="{E0075A01-F726-4C98-8488-B353BCEA0BDE}" destId="{68378EDB-76D6-4719-A8D4-2AF5A2631DC7}" srcOrd="0" destOrd="0" presId="urn:microsoft.com/office/officeart/2005/8/layout/hierarchy2"/>
    <dgm:cxn modelId="{6F0ED66F-6B5E-4755-9DB1-BB7FD5916895}" type="presOf" srcId="{A71FB608-CAA5-4C84-8FED-139F595AB6E8}" destId="{8607A51C-15E6-4B3D-A2F1-6FCFBBB2BEDE}" srcOrd="1" destOrd="0" presId="urn:microsoft.com/office/officeart/2005/8/layout/hierarchy2"/>
    <dgm:cxn modelId="{493F4EEF-581C-49CC-BBA5-642B0F04BF7F}" type="presOf" srcId="{C12FCB60-EC8D-49DD-82A2-9BB64C9CB4CB}" destId="{B3DBEE4F-5E69-4612-BE07-C749CC077677}" srcOrd="0" destOrd="0" presId="urn:microsoft.com/office/officeart/2005/8/layout/hierarchy2"/>
    <dgm:cxn modelId="{674B3CE5-D6CE-4099-946D-E66B74478CA2}" type="presOf" srcId="{3ED27AFA-C21C-4B40-A0FB-1179A5710FA5}" destId="{3D24DAB7-EB4F-4899-A19A-A708412CD6B6}" srcOrd="0" destOrd="0" presId="urn:microsoft.com/office/officeart/2005/8/layout/hierarchy2"/>
    <dgm:cxn modelId="{E3FDD5AC-893E-4493-85E0-1DFD2E4F24C3}" type="presOf" srcId="{6B64CAA2-A903-4886-AF4C-B7D99DC0AB07}" destId="{5F99D63D-8BB2-42B7-A165-57CAD623143E}" srcOrd="0" destOrd="0" presId="urn:microsoft.com/office/officeart/2005/8/layout/hierarchy2"/>
    <dgm:cxn modelId="{78DBBCD5-8E74-47D9-A56F-3DFFF5DF1B97}" type="presOf" srcId="{66C7FB81-D502-4A86-A74F-287F1D325E6B}" destId="{8D37C780-8453-486D-86C9-BE674E2C7838}" srcOrd="0" destOrd="0" presId="urn:microsoft.com/office/officeart/2005/8/layout/hierarchy2"/>
    <dgm:cxn modelId="{A60D1EED-C618-48CC-8070-473BBE262785}" type="presOf" srcId="{1D9D6718-A4C5-47B7-AB31-54677CAEFD4C}" destId="{1583F253-0E81-49C5-9B94-DF04F37F1A56}" srcOrd="0" destOrd="0" presId="urn:microsoft.com/office/officeart/2005/8/layout/hierarchy2"/>
    <dgm:cxn modelId="{C31FB371-7DD3-4ADB-BF64-A2C958EB9172}" srcId="{DA1092FB-A091-476C-A0D3-000966098DF8}" destId="{1D9D6718-A4C5-47B7-AB31-54677CAEFD4C}" srcOrd="0" destOrd="0" parTransId="{AC2B0BAC-6B94-447C-9087-AC92553D815D}" sibTransId="{6704FB0A-4AEB-433E-B131-BB8AD61704F1}"/>
    <dgm:cxn modelId="{DD796306-D6AB-43D8-8E72-3D071A25BB4F}" type="presOf" srcId="{B3323C0B-C928-4597-8BF4-1BC91EFCEA11}" destId="{674FDDCD-A601-4A1F-B0A9-35B1A7AF9DC5}" srcOrd="1" destOrd="0" presId="urn:microsoft.com/office/officeart/2005/8/layout/hierarchy2"/>
    <dgm:cxn modelId="{88EC1A54-5BCF-4602-A325-41007AB32670}" type="presOf" srcId="{187DC0E4-3906-4DBC-A4EA-C85194BC9C77}" destId="{272D432A-E0DC-440E-9357-C40CDC3C68FF}" srcOrd="0" destOrd="0" presId="urn:microsoft.com/office/officeart/2005/8/layout/hierarchy2"/>
    <dgm:cxn modelId="{96078021-7F7F-4511-8CB7-00BAADDBB0ED}" type="presOf" srcId="{AC2B0BAC-6B94-447C-9087-AC92553D815D}" destId="{230AF0A7-BA51-41BF-BF9E-4A684216B877}" srcOrd="0" destOrd="0" presId="urn:microsoft.com/office/officeart/2005/8/layout/hierarchy2"/>
    <dgm:cxn modelId="{BA948000-8C33-444B-9F7B-3F4AFDBDDB63}" type="presOf" srcId="{5DE9A39C-58CE-42E2-9360-C06768FE293C}" destId="{10309073-4D98-4329-8024-6D281DA8A860}" srcOrd="0" destOrd="0" presId="urn:microsoft.com/office/officeart/2005/8/layout/hierarchy2"/>
    <dgm:cxn modelId="{0FDE45A8-08D7-4C3B-842B-2E91972C6EDF}" srcId="{E74F8189-883C-4EC0-BF27-33192BDA456F}" destId="{88594B11-66D1-40DE-B83B-B5D3670EAB0D}" srcOrd="0" destOrd="0" parTransId="{B3323C0B-C928-4597-8BF4-1BC91EFCEA11}" sibTransId="{14235933-3F1D-4C6F-A670-9FE6E7091E29}"/>
    <dgm:cxn modelId="{47E24972-E65F-42D8-B889-2342302BC3D8}" srcId="{159CD46F-6E31-4AEC-AF49-9FF9215C72B2}" destId="{51812743-BD63-4C79-9F4D-AEA375586808}" srcOrd="0" destOrd="0" parTransId="{66C7FB81-D502-4A86-A74F-287F1D325E6B}" sibTransId="{3B4DE021-9BCE-474B-807E-00D1339C01F4}"/>
    <dgm:cxn modelId="{76222FF1-FE9A-4916-89E6-4FE3E1651C71}" type="presOf" srcId="{933BB0FC-973A-4A6A-A6CD-3BF5BED8AB76}" destId="{5D6769DB-2B35-4BE1-B7B5-4EB375E38198}" srcOrd="0" destOrd="0" presId="urn:microsoft.com/office/officeart/2005/8/layout/hierarchy2"/>
    <dgm:cxn modelId="{5CCC2BCC-2786-4DB6-9AAA-564EA85EF88F}" srcId="{18B723C8-2AD8-41B1-9FB2-DF4C2D899E56}" destId="{E74F8189-883C-4EC0-BF27-33192BDA456F}" srcOrd="0" destOrd="0" parTransId="{E0075A01-F726-4C98-8488-B353BCEA0BDE}" sibTransId="{452D9C98-F39B-48D0-B7B7-38F3B627BA63}"/>
    <dgm:cxn modelId="{4C81A938-B04B-40B2-8F04-66FDE6019A29}" type="presOf" srcId="{88594B11-66D1-40DE-B83B-B5D3670EAB0D}" destId="{E002D70C-BB98-4354-AA29-5DA706820EAD}" srcOrd="0" destOrd="0" presId="urn:microsoft.com/office/officeart/2005/8/layout/hierarchy2"/>
    <dgm:cxn modelId="{917E5B1F-F021-4E2B-9D22-E0C2603FC703}" type="presOf" srcId="{B966CB2A-8C96-4CE3-AA5A-431DE9870513}" destId="{B631E94F-B943-48A8-9910-1FBD69E6B921}" srcOrd="0" destOrd="0" presId="urn:microsoft.com/office/officeart/2005/8/layout/hierarchy2"/>
    <dgm:cxn modelId="{EB983897-9320-4D09-8B98-E3306A9B77BD}" srcId="{51812743-BD63-4C79-9F4D-AEA375586808}" destId="{18B723C8-2AD8-41B1-9FB2-DF4C2D899E56}" srcOrd="0" destOrd="0" parTransId="{5DE9A39C-58CE-42E2-9360-C06768FE293C}" sibTransId="{0A32A2D0-3AE5-4000-AE0F-6D9DA28B0E4E}"/>
    <dgm:cxn modelId="{C5ED5592-70D4-4CF1-8EFD-AA9B4E18B55B}" type="presOf" srcId="{B3323C0B-C928-4597-8BF4-1BC91EFCEA11}" destId="{65287D25-A335-4D25-9436-C89DBECCA6BA}" srcOrd="0" destOrd="0" presId="urn:microsoft.com/office/officeart/2005/8/layout/hierarchy2"/>
    <dgm:cxn modelId="{3690E05A-A042-4C7E-B4DF-0EB56D76A171}" srcId="{B966CB2A-8C96-4CE3-AA5A-431DE9870513}" destId="{159CD46F-6E31-4AEC-AF49-9FF9215C72B2}" srcOrd="0" destOrd="0" parTransId="{379D6BEA-0D1F-4058-8A9B-CAB6277BE90F}" sibTransId="{0C28A215-E474-427B-9928-72E7EC2BB163}"/>
    <dgm:cxn modelId="{D4BCE38C-346A-48D2-9B96-D849BB0B4874}" srcId="{6B64CAA2-A903-4886-AF4C-B7D99DC0AB07}" destId="{5EDBC156-9B34-4AD9-BA1F-8619467DF536}" srcOrd="0" destOrd="0" parTransId="{C12FCB60-EC8D-49DD-82A2-9BB64C9CB4CB}" sibTransId="{8AB35969-390A-4088-BF54-5A8A600F0E2E}"/>
    <dgm:cxn modelId="{C1C0171C-7CC4-42EA-89BB-4F6BC2533CDD}" type="presOf" srcId="{18B723C8-2AD8-41B1-9FB2-DF4C2D899E56}" destId="{3088A00A-B517-4C46-B661-F951E7957D28}" srcOrd="0" destOrd="0" presId="urn:microsoft.com/office/officeart/2005/8/layout/hierarchy2"/>
    <dgm:cxn modelId="{70B5281D-89EB-4B47-9E63-AF38E33300B6}" type="presOf" srcId="{DA1092FB-A091-476C-A0D3-000966098DF8}" destId="{91AA3DE9-615C-49A9-B332-221D4DD8043A}" srcOrd="0" destOrd="0" presId="urn:microsoft.com/office/officeart/2005/8/layout/hierarchy2"/>
    <dgm:cxn modelId="{0E16DAEA-4451-4F88-A66D-34668B22AD33}" type="presParOf" srcId="{3D24DAB7-EB4F-4899-A19A-A708412CD6B6}" destId="{A1E60C74-DF64-4322-922A-713B5A26FB3D}" srcOrd="0" destOrd="0" presId="urn:microsoft.com/office/officeart/2005/8/layout/hierarchy2"/>
    <dgm:cxn modelId="{F14AA1EB-A938-4303-A43A-4D6D06C6969B}" type="presParOf" srcId="{A1E60C74-DF64-4322-922A-713B5A26FB3D}" destId="{5F99D63D-8BB2-42B7-A165-57CAD623143E}" srcOrd="0" destOrd="0" presId="urn:microsoft.com/office/officeart/2005/8/layout/hierarchy2"/>
    <dgm:cxn modelId="{F65B8FEB-590E-428A-A477-EDFFC8C59FCA}" type="presParOf" srcId="{A1E60C74-DF64-4322-922A-713B5A26FB3D}" destId="{D67D1EEB-05D6-4E92-92ED-CD0A246E08AC}" srcOrd="1" destOrd="0" presId="urn:microsoft.com/office/officeart/2005/8/layout/hierarchy2"/>
    <dgm:cxn modelId="{9EF7675A-81BF-4442-9DED-5DC04C3F4B9E}" type="presParOf" srcId="{D67D1EEB-05D6-4E92-92ED-CD0A246E08AC}" destId="{B3DBEE4F-5E69-4612-BE07-C749CC077677}" srcOrd="0" destOrd="0" presId="urn:microsoft.com/office/officeart/2005/8/layout/hierarchy2"/>
    <dgm:cxn modelId="{F70566FE-55CF-4527-AEDF-D7D57C2B525C}" type="presParOf" srcId="{B3DBEE4F-5E69-4612-BE07-C749CC077677}" destId="{54580ABC-CC3C-4270-8B60-D66DD8EAEA2F}" srcOrd="0" destOrd="0" presId="urn:microsoft.com/office/officeart/2005/8/layout/hierarchy2"/>
    <dgm:cxn modelId="{F05E7837-D664-428C-AA80-9E81192FF3CF}" type="presParOf" srcId="{D67D1EEB-05D6-4E92-92ED-CD0A246E08AC}" destId="{C11A45AA-5EEF-43EE-AAD9-C875143D03ED}" srcOrd="1" destOrd="0" presId="urn:microsoft.com/office/officeart/2005/8/layout/hierarchy2"/>
    <dgm:cxn modelId="{ACE440A8-436A-4E59-8E25-64A080E4B58E}" type="presParOf" srcId="{C11A45AA-5EEF-43EE-AAD9-C875143D03ED}" destId="{48888C77-7D68-4EAC-81D9-5808AA28639D}" srcOrd="0" destOrd="0" presId="urn:microsoft.com/office/officeart/2005/8/layout/hierarchy2"/>
    <dgm:cxn modelId="{4CB9351B-18D3-4F41-A90D-256B971D08CA}" type="presParOf" srcId="{C11A45AA-5EEF-43EE-AAD9-C875143D03ED}" destId="{B6475F48-25E7-4E78-A4ED-7445CF9C0A71}" srcOrd="1" destOrd="0" presId="urn:microsoft.com/office/officeart/2005/8/layout/hierarchy2"/>
    <dgm:cxn modelId="{63CA5D13-AFAE-422D-BC1B-D230EF6FA8B4}" type="presParOf" srcId="{B6475F48-25E7-4E78-A4ED-7445CF9C0A71}" destId="{5D6769DB-2B35-4BE1-B7B5-4EB375E38198}" srcOrd="0" destOrd="0" presId="urn:microsoft.com/office/officeart/2005/8/layout/hierarchy2"/>
    <dgm:cxn modelId="{B25E0D5B-7541-4D5C-B7B2-151CEE457F39}" type="presParOf" srcId="{5D6769DB-2B35-4BE1-B7B5-4EB375E38198}" destId="{2FC512CF-8516-44EB-8FFC-AAD44CFF21F7}" srcOrd="0" destOrd="0" presId="urn:microsoft.com/office/officeart/2005/8/layout/hierarchy2"/>
    <dgm:cxn modelId="{8F672EC8-25C5-4FD0-86C1-E6E20CF5440E}" type="presParOf" srcId="{B6475F48-25E7-4E78-A4ED-7445CF9C0A71}" destId="{E6260CF1-C8EE-4E3B-8704-C387F6D1AA84}" srcOrd="1" destOrd="0" presId="urn:microsoft.com/office/officeart/2005/8/layout/hierarchy2"/>
    <dgm:cxn modelId="{35F2781B-3949-4B88-81F3-55C6183B9A87}" type="presParOf" srcId="{E6260CF1-C8EE-4E3B-8704-C387F6D1AA84}" destId="{91AA3DE9-615C-49A9-B332-221D4DD8043A}" srcOrd="0" destOrd="0" presId="urn:microsoft.com/office/officeart/2005/8/layout/hierarchy2"/>
    <dgm:cxn modelId="{F18A6FB4-7A69-4165-97DE-7BB950DDD428}" type="presParOf" srcId="{E6260CF1-C8EE-4E3B-8704-C387F6D1AA84}" destId="{D5EFEB61-B329-4743-A021-12AE1BA06FFA}" srcOrd="1" destOrd="0" presId="urn:microsoft.com/office/officeart/2005/8/layout/hierarchy2"/>
    <dgm:cxn modelId="{FC3494E8-4C1A-4E0C-8C99-8B2B2870B01C}" type="presParOf" srcId="{D5EFEB61-B329-4743-A021-12AE1BA06FFA}" destId="{230AF0A7-BA51-41BF-BF9E-4A684216B877}" srcOrd="0" destOrd="0" presId="urn:microsoft.com/office/officeart/2005/8/layout/hierarchy2"/>
    <dgm:cxn modelId="{A9082F72-7AD0-4D05-A880-6FA7FDE8B04A}" type="presParOf" srcId="{230AF0A7-BA51-41BF-BF9E-4A684216B877}" destId="{5AF3DCDF-2860-4E00-9268-BAB12699F8F6}" srcOrd="0" destOrd="0" presId="urn:microsoft.com/office/officeart/2005/8/layout/hierarchy2"/>
    <dgm:cxn modelId="{4B815E4B-5754-4EEE-B63C-2F5A42FB4A29}" type="presParOf" srcId="{D5EFEB61-B329-4743-A021-12AE1BA06FFA}" destId="{EA6E0CA0-2ECE-4BF0-A3B7-C49700AD6A27}" srcOrd="1" destOrd="0" presId="urn:microsoft.com/office/officeart/2005/8/layout/hierarchy2"/>
    <dgm:cxn modelId="{FFB4B57F-8A79-43F0-8525-A713B84691CD}" type="presParOf" srcId="{EA6E0CA0-2ECE-4BF0-A3B7-C49700AD6A27}" destId="{1583F253-0E81-49C5-9B94-DF04F37F1A56}" srcOrd="0" destOrd="0" presId="urn:microsoft.com/office/officeart/2005/8/layout/hierarchy2"/>
    <dgm:cxn modelId="{40C05DEC-EBC0-4923-9F8D-A574BEF0714A}" type="presParOf" srcId="{EA6E0CA0-2ECE-4BF0-A3B7-C49700AD6A27}" destId="{0A743E6D-D4F9-4B13-B4AC-CF5D62768095}" srcOrd="1" destOrd="0" presId="urn:microsoft.com/office/officeart/2005/8/layout/hierarchy2"/>
    <dgm:cxn modelId="{762352F8-14D1-4012-8538-64E9C7ECE51C}" type="presParOf" srcId="{0A743E6D-D4F9-4B13-B4AC-CF5D62768095}" destId="{BED23D2E-BE3E-49C2-8E1D-B8B055B138F0}" srcOrd="0" destOrd="0" presId="urn:microsoft.com/office/officeart/2005/8/layout/hierarchy2"/>
    <dgm:cxn modelId="{9ADB3EFD-F6E9-43C1-8A0F-BFD1B1EEC0C6}" type="presParOf" srcId="{BED23D2E-BE3E-49C2-8E1D-B8B055B138F0}" destId="{8607A51C-15E6-4B3D-A2F1-6FCFBBB2BEDE}" srcOrd="0" destOrd="0" presId="urn:microsoft.com/office/officeart/2005/8/layout/hierarchy2"/>
    <dgm:cxn modelId="{47EB258F-4298-4D0D-9755-52448724B2B2}" type="presParOf" srcId="{0A743E6D-D4F9-4B13-B4AC-CF5D62768095}" destId="{222C202F-C484-4F7D-8F8E-7ADDF120FCBD}" srcOrd="1" destOrd="0" presId="urn:microsoft.com/office/officeart/2005/8/layout/hierarchy2"/>
    <dgm:cxn modelId="{D584149B-C350-4509-8120-1C9CCB558060}" type="presParOf" srcId="{222C202F-C484-4F7D-8F8E-7ADDF120FCBD}" destId="{272D432A-E0DC-440E-9357-C40CDC3C68FF}" srcOrd="0" destOrd="0" presId="urn:microsoft.com/office/officeart/2005/8/layout/hierarchy2"/>
    <dgm:cxn modelId="{CE0DA792-F42B-418F-A98B-1677AB69FC2F}" type="presParOf" srcId="{222C202F-C484-4F7D-8F8E-7ADDF120FCBD}" destId="{1A7A6862-660F-489C-BABB-E0D0AD5E7FA3}" srcOrd="1" destOrd="0" presId="urn:microsoft.com/office/officeart/2005/8/layout/hierarchy2"/>
    <dgm:cxn modelId="{7D863979-A191-40E5-896D-6E1AAA95B46D}" type="presParOf" srcId="{3D24DAB7-EB4F-4899-A19A-A708412CD6B6}" destId="{F295D8AF-7A26-416A-ABEF-2E8ADD6F04DE}" srcOrd="1" destOrd="0" presId="urn:microsoft.com/office/officeart/2005/8/layout/hierarchy2"/>
    <dgm:cxn modelId="{ECFA9640-5F51-4BC8-A5DF-52A9453505D8}" type="presParOf" srcId="{F295D8AF-7A26-416A-ABEF-2E8ADD6F04DE}" destId="{B631E94F-B943-48A8-9910-1FBD69E6B921}" srcOrd="0" destOrd="0" presId="urn:microsoft.com/office/officeart/2005/8/layout/hierarchy2"/>
    <dgm:cxn modelId="{353097DC-11A3-4442-B0F3-7C02172911ED}" type="presParOf" srcId="{F295D8AF-7A26-416A-ABEF-2E8ADD6F04DE}" destId="{B9055EB4-D252-44D0-B278-82AE34AC3C36}" srcOrd="1" destOrd="0" presId="urn:microsoft.com/office/officeart/2005/8/layout/hierarchy2"/>
    <dgm:cxn modelId="{344C9B19-8357-4CA8-AC70-97F79606F8D2}" type="presParOf" srcId="{B9055EB4-D252-44D0-B278-82AE34AC3C36}" destId="{640FDA1B-4C4B-45E7-8CEE-CEA651954D81}" srcOrd="0" destOrd="0" presId="urn:microsoft.com/office/officeart/2005/8/layout/hierarchy2"/>
    <dgm:cxn modelId="{48879722-05B0-4477-A633-77CED7F23C32}" type="presParOf" srcId="{640FDA1B-4C4B-45E7-8CEE-CEA651954D81}" destId="{69039057-7F3C-4FD1-955E-94DCB6278D9B}" srcOrd="0" destOrd="0" presId="urn:microsoft.com/office/officeart/2005/8/layout/hierarchy2"/>
    <dgm:cxn modelId="{F6BB7351-8D6A-4666-8F86-11E310351045}" type="presParOf" srcId="{B9055EB4-D252-44D0-B278-82AE34AC3C36}" destId="{474486EE-683E-4669-A369-8774A21B3B52}" srcOrd="1" destOrd="0" presId="urn:microsoft.com/office/officeart/2005/8/layout/hierarchy2"/>
    <dgm:cxn modelId="{263D3166-B29A-4B3B-A4E5-6EB17BDC059A}" type="presParOf" srcId="{474486EE-683E-4669-A369-8774A21B3B52}" destId="{B2AB1D47-5C84-4D63-8B6C-E5E5C79C22DE}" srcOrd="0" destOrd="0" presId="urn:microsoft.com/office/officeart/2005/8/layout/hierarchy2"/>
    <dgm:cxn modelId="{E79370E8-BBF1-4036-AB1A-976F71900B3B}" type="presParOf" srcId="{474486EE-683E-4669-A369-8774A21B3B52}" destId="{3A9AEF9E-EF23-4E19-AC62-C9B4BA5B53D7}" srcOrd="1" destOrd="0" presId="urn:microsoft.com/office/officeart/2005/8/layout/hierarchy2"/>
    <dgm:cxn modelId="{9F9C0631-E8EC-472C-9660-124E3C4197D6}" type="presParOf" srcId="{3A9AEF9E-EF23-4E19-AC62-C9B4BA5B53D7}" destId="{8D37C780-8453-486D-86C9-BE674E2C7838}" srcOrd="0" destOrd="0" presId="urn:microsoft.com/office/officeart/2005/8/layout/hierarchy2"/>
    <dgm:cxn modelId="{F3797E96-99D3-4C13-9E46-44ADFD3E53E2}" type="presParOf" srcId="{8D37C780-8453-486D-86C9-BE674E2C7838}" destId="{EF1031D0-EC2E-4C35-9F85-F1DB379B3BAB}" srcOrd="0" destOrd="0" presId="urn:microsoft.com/office/officeart/2005/8/layout/hierarchy2"/>
    <dgm:cxn modelId="{140032FE-2227-4DB8-830A-58173BEC7BEC}" type="presParOf" srcId="{3A9AEF9E-EF23-4E19-AC62-C9B4BA5B53D7}" destId="{6D003993-3302-4CD4-BBE0-580FEC27E2AD}" srcOrd="1" destOrd="0" presId="urn:microsoft.com/office/officeart/2005/8/layout/hierarchy2"/>
    <dgm:cxn modelId="{3891CCF5-5CAF-480F-828C-25FC1F992218}" type="presParOf" srcId="{6D003993-3302-4CD4-BBE0-580FEC27E2AD}" destId="{371C0DE1-9426-40FD-BDB7-59E409B75406}" srcOrd="0" destOrd="0" presId="urn:microsoft.com/office/officeart/2005/8/layout/hierarchy2"/>
    <dgm:cxn modelId="{B376C812-CCA0-4C4F-ACE1-23251A46F6AB}" type="presParOf" srcId="{6D003993-3302-4CD4-BBE0-580FEC27E2AD}" destId="{AFB2B28D-F3B2-4409-8441-A31630985C45}" srcOrd="1" destOrd="0" presId="urn:microsoft.com/office/officeart/2005/8/layout/hierarchy2"/>
    <dgm:cxn modelId="{6FFD72ED-2AC7-480B-84D5-ECA6A1BC2BA4}" type="presParOf" srcId="{AFB2B28D-F3B2-4409-8441-A31630985C45}" destId="{10309073-4D98-4329-8024-6D281DA8A860}" srcOrd="0" destOrd="0" presId="urn:microsoft.com/office/officeart/2005/8/layout/hierarchy2"/>
    <dgm:cxn modelId="{E89F1509-8AE7-4505-8304-5919D9007091}" type="presParOf" srcId="{10309073-4D98-4329-8024-6D281DA8A860}" destId="{C4C8FBAF-5807-49D6-9DD6-CBF63AE2B7CF}" srcOrd="0" destOrd="0" presId="urn:microsoft.com/office/officeart/2005/8/layout/hierarchy2"/>
    <dgm:cxn modelId="{288C3C4F-0665-486C-BB17-14E2BEF55E84}" type="presParOf" srcId="{AFB2B28D-F3B2-4409-8441-A31630985C45}" destId="{88742527-32A1-435A-9122-826F73B86365}" srcOrd="1" destOrd="0" presId="urn:microsoft.com/office/officeart/2005/8/layout/hierarchy2"/>
    <dgm:cxn modelId="{7035ED0F-3A61-49C9-9091-265FC7291BFC}" type="presParOf" srcId="{88742527-32A1-435A-9122-826F73B86365}" destId="{3088A00A-B517-4C46-B661-F951E7957D28}" srcOrd="0" destOrd="0" presId="urn:microsoft.com/office/officeart/2005/8/layout/hierarchy2"/>
    <dgm:cxn modelId="{C06737FF-1170-462A-A5C7-3D479150C0A5}" type="presParOf" srcId="{88742527-32A1-435A-9122-826F73B86365}" destId="{FDD45839-A939-44B3-80DE-2937EF530103}" srcOrd="1" destOrd="0" presId="urn:microsoft.com/office/officeart/2005/8/layout/hierarchy2"/>
    <dgm:cxn modelId="{83D12A53-4B84-4A5D-A739-11F3CE73D780}" type="presParOf" srcId="{FDD45839-A939-44B3-80DE-2937EF530103}" destId="{68378EDB-76D6-4719-A8D4-2AF5A2631DC7}" srcOrd="0" destOrd="0" presId="urn:microsoft.com/office/officeart/2005/8/layout/hierarchy2"/>
    <dgm:cxn modelId="{3DB814A8-55B7-4293-8216-3D547D9A91F4}" type="presParOf" srcId="{68378EDB-76D6-4719-A8D4-2AF5A2631DC7}" destId="{FED72B2D-DE21-4BC7-BFC8-01EB631984E4}" srcOrd="0" destOrd="0" presId="urn:microsoft.com/office/officeart/2005/8/layout/hierarchy2"/>
    <dgm:cxn modelId="{386A30FD-C2F1-47C6-B0CB-F24AEBD96F0B}" type="presParOf" srcId="{FDD45839-A939-44B3-80DE-2937EF530103}" destId="{24498CE1-9B44-4107-8035-7B9EEC539394}" srcOrd="1" destOrd="0" presId="urn:microsoft.com/office/officeart/2005/8/layout/hierarchy2"/>
    <dgm:cxn modelId="{682EC2B9-4CF2-49B8-B31A-C56774CC695F}" type="presParOf" srcId="{24498CE1-9B44-4107-8035-7B9EEC539394}" destId="{22DD2890-12BF-464B-9FDF-01A8097EF748}" srcOrd="0" destOrd="0" presId="urn:microsoft.com/office/officeart/2005/8/layout/hierarchy2"/>
    <dgm:cxn modelId="{90CE5108-8199-4FAD-8E19-2BF39FFAFA6F}" type="presParOf" srcId="{24498CE1-9B44-4107-8035-7B9EEC539394}" destId="{E75A7359-8156-46EC-BAFA-935AA2A1308A}" srcOrd="1" destOrd="0" presId="urn:microsoft.com/office/officeart/2005/8/layout/hierarchy2"/>
    <dgm:cxn modelId="{E80C32D8-01E4-47B6-9660-5D8FD5C3334C}" type="presParOf" srcId="{E75A7359-8156-46EC-BAFA-935AA2A1308A}" destId="{65287D25-A335-4D25-9436-C89DBECCA6BA}" srcOrd="0" destOrd="0" presId="urn:microsoft.com/office/officeart/2005/8/layout/hierarchy2"/>
    <dgm:cxn modelId="{9B10E70E-553C-4A31-95A4-91D2174A2A29}" type="presParOf" srcId="{65287D25-A335-4D25-9436-C89DBECCA6BA}" destId="{674FDDCD-A601-4A1F-B0A9-35B1A7AF9DC5}" srcOrd="0" destOrd="0" presId="urn:microsoft.com/office/officeart/2005/8/layout/hierarchy2"/>
    <dgm:cxn modelId="{CE4BDAB1-BF1F-4649-9975-832A60BF372B}" type="presParOf" srcId="{E75A7359-8156-46EC-BAFA-935AA2A1308A}" destId="{10743A9D-D445-4310-9228-B0A7C663CA0F}" srcOrd="1" destOrd="0" presId="urn:microsoft.com/office/officeart/2005/8/layout/hierarchy2"/>
    <dgm:cxn modelId="{3AF255DE-1FF4-4E70-ADA4-AE7345DDBC20}" type="presParOf" srcId="{10743A9D-D445-4310-9228-B0A7C663CA0F}" destId="{E002D70C-BB98-4354-AA29-5DA706820EAD}" srcOrd="0" destOrd="0" presId="urn:microsoft.com/office/officeart/2005/8/layout/hierarchy2"/>
    <dgm:cxn modelId="{4F0AB1AA-1298-47F5-A0D4-495247CFC680}" type="presParOf" srcId="{10743A9D-D445-4310-9228-B0A7C663CA0F}" destId="{B175BB9B-9122-4ED4-A027-B004793EC12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9D63D-8BB2-42B7-A165-57CAD623143E}">
      <dsp:nvSpPr>
        <dsp:cNvPr id="0" name=""/>
        <dsp:cNvSpPr/>
      </dsp:nvSpPr>
      <dsp:spPr>
        <a:xfrm>
          <a:off x="4464" y="1295398"/>
          <a:ext cx="989483" cy="7724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I am on the Stackable Certificate Path</a:t>
          </a:r>
        </a:p>
      </dsp:txBody>
      <dsp:txXfrm>
        <a:off x="27089" y="1318023"/>
        <a:ext cx="944233" cy="727235"/>
      </dsp:txXfrm>
    </dsp:sp>
    <dsp:sp modelId="{B3DBEE4F-5E69-4612-BE07-C749CC077677}">
      <dsp:nvSpPr>
        <dsp:cNvPr id="0" name=""/>
        <dsp:cNvSpPr/>
      </dsp:nvSpPr>
      <dsp:spPr>
        <a:xfrm rot="18074854">
          <a:off x="803848" y="1333315"/>
          <a:ext cx="790004" cy="21248"/>
        </a:xfrm>
        <a:custGeom>
          <a:avLst/>
          <a:gdLst/>
          <a:ahLst/>
          <a:cxnLst/>
          <a:rect l="0" t="0" r="0" b="0"/>
          <a:pathLst>
            <a:path>
              <a:moveTo>
                <a:pt x="0" y="10624"/>
              </a:moveTo>
              <a:lnTo>
                <a:pt x="790004" y="106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1179100" y="1324189"/>
        <a:ext cx="39500" cy="39500"/>
      </dsp:txXfrm>
    </dsp:sp>
    <dsp:sp modelId="{48888C77-7D68-4EAC-81D9-5808AA28639D}">
      <dsp:nvSpPr>
        <dsp:cNvPr id="0" name=""/>
        <dsp:cNvSpPr/>
      </dsp:nvSpPr>
      <dsp:spPr>
        <a:xfrm>
          <a:off x="1403752" y="758867"/>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Initial Certificate</a:t>
          </a:r>
        </a:p>
      </dsp:txBody>
      <dsp:txXfrm>
        <a:off x="1418242" y="773357"/>
        <a:ext cx="960503" cy="465761"/>
      </dsp:txXfrm>
    </dsp:sp>
    <dsp:sp modelId="{5D6769DB-2B35-4BE1-B7B5-4EB375E38198}">
      <dsp:nvSpPr>
        <dsp:cNvPr id="0" name=""/>
        <dsp:cNvSpPr/>
      </dsp:nvSpPr>
      <dsp:spPr>
        <a:xfrm>
          <a:off x="2393236" y="995614"/>
          <a:ext cx="395793" cy="21248"/>
        </a:xfrm>
        <a:custGeom>
          <a:avLst/>
          <a:gdLst/>
          <a:ahLst/>
          <a:cxnLst/>
          <a:rect l="0" t="0" r="0" b="0"/>
          <a:pathLst>
            <a:path>
              <a:moveTo>
                <a:pt x="0" y="10624"/>
              </a:moveTo>
              <a:lnTo>
                <a:pt x="395793"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581238" y="996344"/>
        <a:ext cx="19789" cy="19789"/>
      </dsp:txXfrm>
    </dsp:sp>
    <dsp:sp modelId="{91AA3DE9-615C-49A9-B332-221D4DD8043A}">
      <dsp:nvSpPr>
        <dsp:cNvPr id="0" name=""/>
        <dsp:cNvSpPr/>
      </dsp:nvSpPr>
      <dsp:spPr>
        <a:xfrm>
          <a:off x="2789030" y="758867"/>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Short Certificate</a:t>
          </a:r>
        </a:p>
      </dsp:txBody>
      <dsp:txXfrm>
        <a:off x="2803520" y="773357"/>
        <a:ext cx="960503" cy="465761"/>
      </dsp:txXfrm>
    </dsp:sp>
    <dsp:sp modelId="{230AF0A7-BA51-41BF-BF9E-4A684216B877}">
      <dsp:nvSpPr>
        <dsp:cNvPr id="0" name=""/>
        <dsp:cNvSpPr/>
      </dsp:nvSpPr>
      <dsp:spPr>
        <a:xfrm>
          <a:off x="3778514" y="995614"/>
          <a:ext cx="395793" cy="21248"/>
        </a:xfrm>
        <a:custGeom>
          <a:avLst/>
          <a:gdLst/>
          <a:ahLst/>
          <a:cxnLst/>
          <a:rect l="0" t="0" r="0" b="0"/>
          <a:pathLst>
            <a:path>
              <a:moveTo>
                <a:pt x="0" y="10624"/>
              </a:moveTo>
              <a:lnTo>
                <a:pt x="395793"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966516" y="996344"/>
        <a:ext cx="19789" cy="19789"/>
      </dsp:txXfrm>
    </dsp:sp>
    <dsp:sp modelId="{1583F253-0E81-49C5-9B94-DF04F37F1A56}">
      <dsp:nvSpPr>
        <dsp:cNvPr id="0" name=""/>
        <dsp:cNvSpPr/>
      </dsp:nvSpPr>
      <dsp:spPr>
        <a:xfrm>
          <a:off x="4174307" y="758867"/>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ECE State Certificate**</a:t>
          </a:r>
        </a:p>
      </dsp:txBody>
      <dsp:txXfrm>
        <a:off x="4188797" y="773357"/>
        <a:ext cx="960503" cy="465761"/>
      </dsp:txXfrm>
    </dsp:sp>
    <dsp:sp modelId="{BED23D2E-BE3E-49C2-8E1D-B8B055B138F0}">
      <dsp:nvSpPr>
        <dsp:cNvPr id="0" name=""/>
        <dsp:cNvSpPr/>
      </dsp:nvSpPr>
      <dsp:spPr>
        <a:xfrm rot="96642">
          <a:off x="5163708" y="1001573"/>
          <a:ext cx="424012" cy="21248"/>
        </a:xfrm>
        <a:custGeom>
          <a:avLst/>
          <a:gdLst/>
          <a:ahLst/>
          <a:cxnLst/>
          <a:rect l="0" t="0" r="0" b="0"/>
          <a:pathLst>
            <a:path>
              <a:moveTo>
                <a:pt x="0" y="10624"/>
              </a:moveTo>
              <a:lnTo>
                <a:pt x="424012"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365114" y="1001597"/>
        <a:ext cx="21200" cy="21200"/>
      </dsp:txXfrm>
    </dsp:sp>
    <dsp:sp modelId="{272D432A-E0DC-440E-9357-C40CDC3C68FF}">
      <dsp:nvSpPr>
        <dsp:cNvPr id="0" name=""/>
        <dsp:cNvSpPr/>
      </dsp:nvSpPr>
      <dsp:spPr>
        <a:xfrm>
          <a:off x="5587637" y="770786"/>
          <a:ext cx="124644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Continuing ECE Coursework or other Degrees</a:t>
          </a:r>
        </a:p>
      </dsp:txBody>
      <dsp:txXfrm>
        <a:off x="5602127" y="785276"/>
        <a:ext cx="1217463" cy="465761"/>
      </dsp:txXfrm>
    </dsp:sp>
    <dsp:sp modelId="{B631E94F-B943-48A8-9910-1FBD69E6B921}">
      <dsp:nvSpPr>
        <dsp:cNvPr id="0" name=""/>
        <dsp:cNvSpPr/>
      </dsp:nvSpPr>
      <dsp:spPr>
        <a:xfrm>
          <a:off x="4464" y="2142094"/>
          <a:ext cx="989483" cy="753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I am on the state-approved training path</a:t>
          </a:r>
        </a:p>
      </dsp:txBody>
      <dsp:txXfrm>
        <a:off x="26533" y="2164163"/>
        <a:ext cx="945345" cy="709368"/>
      </dsp:txXfrm>
    </dsp:sp>
    <dsp:sp modelId="{640FDA1B-4C4B-45E7-8CEE-CEA651954D81}">
      <dsp:nvSpPr>
        <dsp:cNvPr id="0" name=""/>
        <dsp:cNvSpPr/>
      </dsp:nvSpPr>
      <dsp:spPr>
        <a:xfrm rot="3323155">
          <a:off x="841198" y="2799255"/>
          <a:ext cx="707249" cy="21248"/>
        </a:xfrm>
        <a:custGeom>
          <a:avLst/>
          <a:gdLst/>
          <a:ahLst/>
          <a:cxnLst/>
          <a:rect l="0" t="0" r="0" b="0"/>
          <a:pathLst>
            <a:path>
              <a:moveTo>
                <a:pt x="0" y="10624"/>
              </a:moveTo>
              <a:lnTo>
                <a:pt x="707249" y="106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1177142" y="2792198"/>
        <a:ext cx="35362" cy="35362"/>
      </dsp:txXfrm>
    </dsp:sp>
    <dsp:sp modelId="{B2AB1D47-5C84-4D63-8B6C-E5E5C79C22DE}">
      <dsp:nvSpPr>
        <dsp:cNvPr id="0" name=""/>
        <dsp:cNvSpPr/>
      </dsp:nvSpPr>
      <dsp:spPr>
        <a:xfrm>
          <a:off x="1395698" y="2853541"/>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Child Care Basics</a:t>
          </a:r>
        </a:p>
      </dsp:txBody>
      <dsp:txXfrm>
        <a:off x="1410188" y="2868031"/>
        <a:ext cx="960503" cy="465761"/>
      </dsp:txXfrm>
    </dsp:sp>
    <dsp:sp modelId="{8D37C780-8453-486D-86C9-BE674E2C7838}">
      <dsp:nvSpPr>
        <dsp:cNvPr id="0" name=""/>
        <dsp:cNvSpPr/>
      </dsp:nvSpPr>
      <dsp:spPr>
        <a:xfrm>
          <a:off x="2385182" y="3090287"/>
          <a:ext cx="395793" cy="21248"/>
        </a:xfrm>
        <a:custGeom>
          <a:avLst/>
          <a:gdLst/>
          <a:ahLst/>
          <a:cxnLst/>
          <a:rect l="0" t="0" r="0" b="0"/>
          <a:pathLst>
            <a:path>
              <a:moveTo>
                <a:pt x="0" y="10624"/>
              </a:moveTo>
              <a:lnTo>
                <a:pt x="395793"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573184" y="3091017"/>
        <a:ext cx="19789" cy="19789"/>
      </dsp:txXfrm>
    </dsp:sp>
    <dsp:sp modelId="{371C0DE1-9426-40FD-BDB7-59E409B75406}">
      <dsp:nvSpPr>
        <dsp:cNvPr id="0" name=""/>
        <dsp:cNvSpPr/>
      </dsp:nvSpPr>
      <dsp:spPr>
        <a:xfrm>
          <a:off x="2780975" y="2853541"/>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Enhancing Quality Training </a:t>
          </a:r>
        </a:p>
      </dsp:txBody>
      <dsp:txXfrm>
        <a:off x="2795465" y="2868031"/>
        <a:ext cx="960503" cy="465761"/>
      </dsp:txXfrm>
    </dsp:sp>
    <dsp:sp modelId="{10309073-4D98-4329-8024-6D281DA8A860}">
      <dsp:nvSpPr>
        <dsp:cNvPr id="0" name=""/>
        <dsp:cNvSpPr/>
      </dsp:nvSpPr>
      <dsp:spPr>
        <a:xfrm>
          <a:off x="3770459" y="3090287"/>
          <a:ext cx="395793" cy="21248"/>
        </a:xfrm>
        <a:custGeom>
          <a:avLst/>
          <a:gdLst/>
          <a:ahLst/>
          <a:cxnLst/>
          <a:rect l="0" t="0" r="0" b="0"/>
          <a:pathLst>
            <a:path>
              <a:moveTo>
                <a:pt x="0" y="10624"/>
              </a:moveTo>
              <a:lnTo>
                <a:pt x="395793"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958461" y="3091017"/>
        <a:ext cx="19789" cy="19789"/>
      </dsp:txXfrm>
    </dsp:sp>
    <dsp:sp modelId="{3088A00A-B517-4C46-B661-F951E7957D28}">
      <dsp:nvSpPr>
        <dsp:cNvPr id="0" name=""/>
        <dsp:cNvSpPr/>
      </dsp:nvSpPr>
      <dsp:spPr>
        <a:xfrm>
          <a:off x="4166253" y="2853541"/>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Child Development Renewal </a:t>
          </a:r>
        </a:p>
      </dsp:txBody>
      <dsp:txXfrm>
        <a:off x="4180743" y="2868031"/>
        <a:ext cx="960503" cy="465761"/>
      </dsp:txXfrm>
    </dsp:sp>
    <dsp:sp modelId="{68378EDB-76D6-4719-A8D4-2AF5A2631DC7}">
      <dsp:nvSpPr>
        <dsp:cNvPr id="0" name=""/>
        <dsp:cNvSpPr/>
      </dsp:nvSpPr>
      <dsp:spPr>
        <a:xfrm>
          <a:off x="5155737" y="3090287"/>
          <a:ext cx="395793" cy="21248"/>
        </a:xfrm>
        <a:custGeom>
          <a:avLst/>
          <a:gdLst/>
          <a:ahLst/>
          <a:cxnLst/>
          <a:rect l="0" t="0" r="0" b="0"/>
          <a:pathLst>
            <a:path>
              <a:moveTo>
                <a:pt x="0" y="10624"/>
              </a:moveTo>
              <a:lnTo>
                <a:pt x="395793"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343739" y="3091017"/>
        <a:ext cx="19789" cy="19789"/>
      </dsp:txXfrm>
    </dsp:sp>
    <dsp:sp modelId="{22DD2890-12BF-464B-9FDF-01A8097EF748}">
      <dsp:nvSpPr>
        <dsp:cNvPr id="0" name=""/>
        <dsp:cNvSpPr/>
      </dsp:nvSpPr>
      <dsp:spPr>
        <a:xfrm>
          <a:off x="5551530" y="2853541"/>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Business and Leadership Renewal</a:t>
          </a:r>
        </a:p>
      </dsp:txBody>
      <dsp:txXfrm>
        <a:off x="5566020" y="2868031"/>
        <a:ext cx="960503" cy="465761"/>
      </dsp:txXfrm>
    </dsp:sp>
    <dsp:sp modelId="{65287D25-A335-4D25-9436-C89DBECCA6BA}">
      <dsp:nvSpPr>
        <dsp:cNvPr id="0" name=""/>
        <dsp:cNvSpPr/>
      </dsp:nvSpPr>
      <dsp:spPr>
        <a:xfrm>
          <a:off x="6541014" y="3090287"/>
          <a:ext cx="394301" cy="21248"/>
        </a:xfrm>
        <a:custGeom>
          <a:avLst/>
          <a:gdLst/>
          <a:ahLst/>
          <a:cxnLst/>
          <a:rect l="0" t="0" r="0" b="0"/>
          <a:pathLst>
            <a:path>
              <a:moveTo>
                <a:pt x="0" y="10624"/>
              </a:moveTo>
              <a:lnTo>
                <a:pt x="394301" y="10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6728307" y="3091054"/>
        <a:ext cx="19715" cy="19715"/>
      </dsp:txXfrm>
    </dsp:sp>
    <dsp:sp modelId="{E002D70C-BB98-4354-AA29-5DA706820EAD}">
      <dsp:nvSpPr>
        <dsp:cNvPr id="0" name=""/>
        <dsp:cNvSpPr/>
      </dsp:nvSpPr>
      <dsp:spPr>
        <a:xfrm>
          <a:off x="6935316" y="2853541"/>
          <a:ext cx="989483" cy="494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General  Selection Year</a:t>
          </a:r>
        </a:p>
      </dsp:txBody>
      <dsp:txXfrm>
        <a:off x="6949806" y="2868031"/>
        <a:ext cx="960503" cy="46576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F3BBA3-F402-49E2-BD3C-0E1A3E3B20CE}" type="datetimeFigureOut">
              <a:rPr lang="en-US" smtClean="0"/>
              <a:t>6/25/2018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F3D703-7FD2-43CD-9EFB-B629929F0588}" type="slidenum">
              <a:rPr lang="en-US" smtClean="0"/>
              <a:t>‹#›</a:t>
            </a:fld>
            <a:endParaRPr lang="en-US"/>
          </a:p>
        </p:txBody>
      </p:sp>
    </p:spTree>
    <p:extLst>
      <p:ext uri="{BB962C8B-B14F-4D97-AF65-F5344CB8AC3E}">
        <p14:creationId xmlns:p14="http://schemas.microsoft.com/office/powerpoint/2010/main" val="3664974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328">
              <a:spcBef>
                <a:spcPct val="30000"/>
              </a:spcBef>
              <a:defRPr sz="1200">
                <a:solidFill>
                  <a:schemeClr val="tx1"/>
                </a:solidFill>
                <a:latin typeface="Calibri" pitchFamily="34" charset="0"/>
              </a:defRPr>
            </a:lvl1pPr>
            <a:lvl2pPr marL="734429" indent="-282472" defTabSz="913328">
              <a:spcBef>
                <a:spcPct val="30000"/>
              </a:spcBef>
              <a:defRPr sz="1200">
                <a:solidFill>
                  <a:schemeClr val="tx1"/>
                </a:solidFill>
                <a:latin typeface="Calibri" pitchFamily="34" charset="0"/>
              </a:defRPr>
            </a:lvl2pPr>
            <a:lvl3pPr marL="1129891" indent="-225979" defTabSz="913328">
              <a:spcBef>
                <a:spcPct val="30000"/>
              </a:spcBef>
              <a:defRPr sz="1200">
                <a:solidFill>
                  <a:schemeClr val="tx1"/>
                </a:solidFill>
                <a:latin typeface="Calibri" pitchFamily="34" charset="0"/>
              </a:defRPr>
            </a:lvl3pPr>
            <a:lvl4pPr marL="1581848" indent="-225979" defTabSz="913328">
              <a:spcBef>
                <a:spcPct val="30000"/>
              </a:spcBef>
              <a:defRPr sz="1200">
                <a:solidFill>
                  <a:schemeClr val="tx1"/>
                </a:solidFill>
                <a:latin typeface="Calibri" pitchFamily="34" charset="0"/>
              </a:defRPr>
            </a:lvl4pPr>
            <a:lvl5pPr marL="2033803" indent="-225979" defTabSz="913328">
              <a:spcBef>
                <a:spcPct val="30000"/>
              </a:spcBef>
              <a:defRPr sz="1200">
                <a:solidFill>
                  <a:schemeClr val="tx1"/>
                </a:solidFill>
                <a:latin typeface="Calibri" pitchFamily="34" charset="0"/>
              </a:defRPr>
            </a:lvl5pPr>
            <a:lvl6pPr marL="2485759" indent="-225979" defTabSz="913328" eaLnBrk="0" fontAlgn="base" hangingPunct="0">
              <a:spcBef>
                <a:spcPct val="30000"/>
              </a:spcBef>
              <a:spcAft>
                <a:spcPct val="0"/>
              </a:spcAft>
              <a:defRPr sz="1200">
                <a:solidFill>
                  <a:schemeClr val="tx1"/>
                </a:solidFill>
                <a:latin typeface="Calibri" pitchFamily="34" charset="0"/>
              </a:defRPr>
            </a:lvl6pPr>
            <a:lvl7pPr marL="2937716" indent="-225979" defTabSz="913328" eaLnBrk="0" fontAlgn="base" hangingPunct="0">
              <a:spcBef>
                <a:spcPct val="30000"/>
              </a:spcBef>
              <a:spcAft>
                <a:spcPct val="0"/>
              </a:spcAft>
              <a:defRPr sz="1200">
                <a:solidFill>
                  <a:schemeClr val="tx1"/>
                </a:solidFill>
                <a:latin typeface="Calibri" pitchFamily="34" charset="0"/>
              </a:defRPr>
            </a:lvl7pPr>
            <a:lvl8pPr marL="3389672" indent="-225979" defTabSz="913328" eaLnBrk="0" fontAlgn="base" hangingPunct="0">
              <a:spcBef>
                <a:spcPct val="30000"/>
              </a:spcBef>
              <a:spcAft>
                <a:spcPct val="0"/>
              </a:spcAft>
              <a:defRPr sz="1200">
                <a:solidFill>
                  <a:schemeClr val="tx1"/>
                </a:solidFill>
                <a:latin typeface="Calibri" pitchFamily="34" charset="0"/>
              </a:defRPr>
            </a:lvl8pPr>
            <a:lvl9pPr marL="3841629" indent="-225979" defTabSz="913328" eaLnBrk="0" fontAlgn="base" hangingPunct="0">
              <a:spcBef>
                <a:spcPct val="30000"/>
              </a:spcBef>
              <a:spcAft>
                <a:spcPct val="0"/>
              </a:spcAft>
              <a:defRPr sz="1200">
                <a:solidFill>
                  <a:schemeClr val="tx1"/>
                </a:solidFill>
                <a:latin typeface="Calibri" pitchFamily="34" charset="0"/>
              </a:defRPr>
            </a:lvl9pPr>
          </a:lstStyle>
          <a:p>
            <a:pPr>
              <a:spcBef>
                <a:spcPct val="0"/>
              </a:spcBef>
            </a:pPr>
            <a:fld id="{232D47E6-0719-496B-B35E-A737D5C17169}" type="slidenum">
              <a:rPr lang="en-US" altLang="en-US"/>
              <a:pPr>
                <a:spcBef>
                  <a:spcPct val="0"/>
                </a:spcBef>
              </a:pPr>
              <a:t>2</a:t>
            </a:fld>
            <a:endParaRPr lang="en-US" altLang="en-US"/>
          </a:p>
        </p:txBody>
      </p:sp>
      <p:sp>
        <p:nvSpPr>
          <p:cNvPr id="2048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Notes Placeholder 2"/>
          <p:cNvSpPr>
            <a:spLocks noGrp="1"/>
          </p:cNvSpPr>
          <p:nvPr>
            <p:ph type="body" idx="1"/>
          </p:nvPr>
        </p:nvSpPr>
        <p:spPr>
          <a:xfrm>
            <a:off x="670451" y="4271812"/>
            <a:ext cx="5485773" cy="4114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b="0" dirty="0"/>
          </a:p>
        </p:txBody>
      </p:sp>
      <p:sp>
        <p:nvSpPr>
          <p:cNvPr id="20485" name="Slide Number Placeholder 3"/>
          <p:cNvSpPr txBox="1">
            <a:spLocks noGrp="1"/>
          </p:cNvSpPr>
          <p:nvPr/>
        </p:nvSpPr>
        <p:spPr bwMode="auto">
          <a:xfrm>
            <a:off x="3883278" y="8685072"/>
            <a:ext cx="2973158" cy="457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nchor="b"/>
          <a:lstStyle>
            <a:lvl1pPr defTabSz="923925">
              <a:spcBef>
                <a:spcPct val="30000"/>
              </a:spcBef>
              <a:defRPr sz="1200">
                <a:solidFill>
                  <a:schemeClr val="tx1"/>
                </a:solidFill>
                <a:latin typeface="Calibri" pitchFamily="34" charset="0"/>
              </a:defRPr>
            </a:lvl1pPr>
            <a:lvl2pPr marL="742950" indent="-285750" defTabSz="923925">
              <a:spcBef>
                <a:spcPct val="30000"/>
              </a:spcBef>
              <a:defRPr sz="1200">
                <a:solidFill>
                  <a:schemeClr val="tx1"/>
                </a:solidFill>
                <a:latin typeface="Calibri" pitchFamily="34" charset="0"/>
              </a:defRPr>
            </a:lvl2pPr>
            <a:lvl3pPr marL="1143000" indent="-228600" defTabSz="923925">
              <a:spcBef>
                <a:spcPct val="30000"/>
              </a:spcBef>
              <a:defRPr sz="1200">
                <a:solidFill>
                  <a:schemeClr val="tx1"/>
                </a:solidFill>
                <a:latin typeface="Calibri" pitchFamily="34" charset="0"/>
              </a:defRPr>
            </a:lvl3pPr>
            <a:lvl4pPr marL="1600200" indent="-228600" defTabSz="923925">
              <a:spcBef>
                <a:spcPct val="30000"/>
              </a:spcBef>
              <a:defRPr sz="1200">
                <a:solidFill>
                  <a:schemeClr val="tx1"/>
                </a:solidFill>
                <a:latin typeface="Calibri" pitchFamily="34" charset="0"/>
              </a:defRPr>
            </a:lvl4pPr>
            <a:lvl5pPr marL="2057400" indent="-228600" defTabSz="923925">
              <a:spcBef>
                <a:spcPct val="30000"/>
              </a:spcBef>
              <a:defRPr sz="1200">
                <a:solidFill>
                  <a:schemeClr val="tx1"/>
                </a:solidFill>
                <a:latin typeface="Calibri" pitchFamily="34" charset="0"/>
              </a:defRPr>
            </a:lvl5pPr>
            <a:lvl6pPr marL="2514600" indent="-228600" defTabSz="923925" eaLnBrk="0" fontAlgn="base" hangingPunct="0">
              <a:spcBef>
                <a:spcPct val="30000"/>
              </a:spcBef>
              <a:spcAft>
                <a:spcPct val="0"/>
              </a:spcAft>
              <a:defRPr sz="1200">
                <a:solidFill>
                  <a:schemeClr val="tx1"/>
                </a:solidFill>
                <a:latin typeface="Calibri" pitchFamily="34" charset="0"/>
              </a:defRPr>
            </a:lvl6pPr>
            <a:lvl7pPr marL="2971800" indent="-228600" defTabSz="923925" eaLnBrk="0" fontAlgn="base" hangingPunct="0">
              <a:spcBef>
                <a:spcPct val="30000"/>
              </a:spcBef>
              <a:spcAft>
                <a:spcPct val="0"/>
              </a:spcAft>
              <a:defRPr sz="1200">
                <a:solidFill>
                  <a:schemeClr val="tx1"/>
                </a:solidFill>
                <a:latin typeface="Calibri" pitchFamily="34" charset="0"/>
              </a:defRPr>
            </a:lvl7pPr>
            <a:lvl8pPr marL="3429000" indent="-228600" defTabSz="923925" eaLnBrk="0" fontAlgn="base" hangingPunct="0">
              <a:spcBef>
                <a:spcPct val="30000"/>
              </a:spcBef>
              <a:spcAft>
                <a:spcPct val="0"/>
              </a:spcAft>
              <a:defRPr sz="1200">
                <a:solidFill>
                  <a:schemeClr val="tx1"/>
                </a:solidFill>
                <a:latin typeface="Calibri" pitchFamily="34" charset="0"/>
              </a:defRPr>
            </a:lvl8pPr>
            <a:lvl9pPr marL="3886200" indent="-228600" defTabSz="923925"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2A9E6BB3-97DD-490E-8CC4-AFDFBA359C26}" type="slidenum">
              <a:rPr lang="en-US" altLang="en-US"/>
              <a:pPr algn="r" eaLnBrk="1" hangingPunct="1">
                <a:spcBef>
                  <a:spcPct val="0"/>
                </a:spcBef>
              </a:pPr>
              <a:t>2</a:t>
            </a:fld>
            <a:endParaRPr lang="en-US" altLang="en-US"/>
          </a:p>
        </p:txBody>
      </p:sp>
      <p:sp>
        <p:nvSpPr>
          <p:cNvPr id="20486" name="Header Placeholder 4"/>
          <p:cNvSpPr txBox="1">
            <a:spLocks noGrp="1"/>
          </p:cNvSpPr>
          <p:nvPr/>
        </p:nvSpPr>
        <p:spPr bwMode="auto">
          <a:xfrm>
            <a:off x="0" y="1"/>
            <a:ext cx="2973158" cy="457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4" rIns="91426" bIns="45714"/>
          <a:lstStyle>
            <a:lvl1pPr defTabSz="923925">
              <a:spcBef>
                <a:spcPct val="30000"/>
              </a:spcBef>
              <a:defRPr sz="1200">
                <a:solidFill>
                  <a:schemeClr val="tx1"/>
                </a:solidFill>
                <a:latin typeface="Calibri" pitchFamily="34" charset="0"/>
              </a:defRPr>
            </a:lvl1pPr>
            <a:lvl2pPr marL="742950" indent="-285750" defTabSz="923925">
              <a:spcBef>
                <a:spcPct val="30000"/>
              </a:spcBef>
              <a:defRPr sz="1200">
                <a:solidFill>
                  <a:schemeClr val="tx1"/>
                </a:solidFill>
                <a:latin typeface="Calibri" pitchFamily="34" charset="0"/>
              </a:defRPr>
            </a:lvl2pPr>
            <a:lvl3pPr marL="1143000" indent="-228600" defTabSz="923925">
              <a:spcBef>
                <a:spcPct val="30000"/>
              </a:spcBef>
              <a:defRPr sz="1200">
                <a:solidFill>
                  <a:schemeClr val="tx1"/>
                </a:solidFill>
                <a:latin typeface="Calibri" pitchFamily="34" charset="0"/>
              </a:defRPr>
            </a:lvl3pPr>
            <a:lvl4pPr marL="1600200" indent="-228600" defTabSz="923925">
              <a:spcBef>
                <a:spcPct val="30000"/>
              </a:spcBef>
              <a:defRPr sz="1200">
                <a:solidFill>
                  <a:schemeClr val="tx1"/>
                </a:solidFill>
                <a:latin typeface="Calibri" pitchFamily="34" charset="0"/>
              </a:defRPr>
            </a:lvl4pPr>
            <a:lvl5pPr marL="2057400" indent="-228600" defTabSz="923925">
              <a:spcBef>
                <a:spcPct val="30000"/>
              </a:spcBef>
              <a:defRPr sz="1200">
                <a:solidFill>
                  <a:schemeClr val="tx1"/>
                </a:solidFill>
                <a:latin typeface="Calibri" pitchFamily="34" charset="0"/>
              </a:defRPr>
            </a:lvl5pPr>
            <a:lvl6pPr marL="2514600" indent="-228600" defTabSz="923925" eaLnBrk="0" fontAlgn="base" hangingPunct="0">
              <a:spcBef>
                <a:spcPct val="30000"/>
              </a:spcBef>
              <a:spcAft>
                <a:spcPct val="0"/>
              </a:spcAft>
              <a:defRPr sz="1200">
                <a:solidFill>
                  <a:schemeClr val="tx1"/>
                </a:solidFill>
                <a:latin typeface="Calibri" pitchFamily="34" charset="0"/>
              </a:defRPr>
            </a:lvl6pPr>
            <a:lvl7pPr marL="2971800" indent="-228600" defTabSz="923925" eaLnBrk="0" fontAlgn="base" hangingPunct="0">
              <a:spcBef>
                <a:spcPct val="30000"/>
              </a:spcBef>
              <a:spcAft>
                <a:spcPct val="0"/>
              </a:spcAft>
              <a:defRPr sz="1200">
                <a:solidFill>
                  <a:schemeClr val="tx1"/>
                </a:solidFill>
                <a:latin typeface="Calibri" pitchFamily="34" charset="0"/>
              </a:defRPr>
            </a:lvl7pPr>
            <a:lvl8pPr marL="3429000" indent="-228600" defTabSz="923925" eaLnBrk="0" fontAlgn="base" hangingPunct="0">
              <a:spcBef>
                <a:spcPct val="30000"/>
              </a:spcBef>
              <a:spcAft>
                <a:spcPct val="0"/>
              </a:spcAft>
              <a:defRPr sz="1200">
                <a:solidFill>
                  <a:schemeClr val="tx1"/>
                </a:solidFill>
                <a:latin typeface="Calibri" pitchFamily="34" charset="0"/>
              </a:defRPr>
            </a:lvl8pPr>
            <a:lvl9pPr marL="3886200" indent="-228600" defTabSz="92392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a:p>
        </p:txBody>
      </p:sp>
    </p:spTree>
    <p:extLst>
      <p:ext uri="{BB962C8B-B14F-4D97-AF65-F5344CB8AC3E}">
        <p14:creationId xmlns:p14="http://schemas.microsoft.com/office/powerpoint/2010/main" val="1115734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F3D703-7FD2-43CD-9EFB-B629929F0588}" type="slidenum">
              <a:rPr lang="en-US" smtClean="0"/>
              <a:t>11</a:t>
            </a:fld>
            <a:endParaRPr lang="en-US"/>
          </a:p>
        </p:txBody>
      </p:sp>
    </p:spTree>
    <p:extLst>
      <p:ext uri="{BB962C8B-B14F-4D97-AF65-F5344CB8AC3E}">
        <p14:creationId xmlns:p14="http://schemas.microsoft.com/office/powerpoint/2010/main" val="1135932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4DEFB2-0EDF-425A-8AD2-8C6E4293AEB7}"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3204719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DEFB2-0EDF-425A-8AD2-8C6E4293AEB7}"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1000278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DEFB2-0EDF-425A-8AD2-8C6E4293AEB7}"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205991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DEFB2-0EDF-425A-8AD2-8C6E4293AEB7}"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1533767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DEFB2-0EDF-425A-8AD2-8C6E4293AEB7}"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158235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4DEFB2-0EDF-425A-8AD2-8C6E4293AEB7}"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31264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4DEFB2-0EDF-425A-8AD2-8C6E4293AEB7}" type="datetimeFigureOut">
              <a:rPr lang="en-US" smtClean="0"/>
              <a:t>6/25/2018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1283588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4DEFB2-0EDF-425A-8AD2-8C6E4293AEB7}" type="datetimeFigureOut">
              <a:rPr lang="en-US" smtClean="0"/>
              <a:t>6/25/2018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2128289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DEFB2-0EDF-425A-8AD2-8C6E4293AEB7}" type="datetimeFigureOut">
              <a:rPr lang="en-US" smtClean="0"/>
              <a:t>6/25/2018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2204988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DEFB2-0EDF-425A-8AD2-8C6E4293AEB7}"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362033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DEFB2-0EDF-425A-8AD2-8C6E4293AEB7}"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60F43-D021-4549-AEB0-A556699485BB}" type="slidenum">
              <a:rPr lang="en-US" smtClean="0"/>
              <a:t>‹#›</a:t>
            </a:fld>
            <a:endParaRPr lang="en-US"/>
          </a:p>
        </p:txBody>
      </p:sp>
    </p:spTree>
    <p:extLst>
      <p:ext uri="{BB962C8B-B14F-4D97-AF65-F5344CB8AC3E}">
        <p14:creationId xmlns:p14="http://schemas.microsoft.com/office/powerpoint/2010/main" val="283502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DEFB2-0EDF-425A-8AD2-8C6E4293AEB7}" type="datetimeFigureOut">
              <a:rPr lang="en-US" smtClean="0"/>
              <a:t>6/25/2018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60F43-D021-4549-AEB0-A556699485BB}" type="slidenum">
              <a:rPr lang="en-US" smtClean="0"/>
              <a:t>‹#›</a:t>
            </a:fld>
            <a:endParaRPr lang="en-US"/>
          </a:p>
        </p:txBody>
      </p:sp>
    </p:spTree>
    <p:extLst>
      <p:ext uri="{BB962C8B-B14F-4D97-AF65-F5344CB8AC3E}">
        <p14:creationId xmlns:p14="http://schemas.microsoft.com/office/powerpoint/2010/main" val="11722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b="1" dirty="0"/>
              <a:t>Professional Development Qualifications </a:t>
            </a:r>
            <a:br>
              <a:rPr lang="en-US" sz="3200" b="1" dirty="0"/>
            </a:br>
            <a:r>
              <a:rPr lang="en-US" sz="2800" b="1" dirty="0"/>
              <a:t>Standards Alignment Overview </a:t>
            </a:r>
            <a:r>
              <a:rPr lang="en-US" sz="3200" b="1" dirty="0"/>
              <a:t/>
            </a:r>
            <a:br>
              <a:rPr lang="en-US" sz="3200" b="1" dirty="0"/>
            </a:br>
            <a:endParaRPr lang="en-US" sz="3200" dirty="0"/>
          </a:p>
        </p:txBody>
      </p:sp>
      <p:pic>
        <p:nvPicPr>
          <p:cNvPr id="4" name="Picture 3" descr="http://insider.del.wa.gov/WorkSites/comm/Documents/DEL%20Logos/DEL_logo_color_sm.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970466"/>
            <a:ext cx="3911796" cy="768226"/>
          </a:xfrm>
          <a:prstGeom prst="rect">
            <a:avLst/>
          </a:prstGeom>
          <a:noFill/>
          <a:ln>
            <a:noFill/>
          </a:ln>
        </p:spPr>
      </p:pic>
      <p:cxnSp>
        <p:nvCxnSpPr>
          <p:cNvPr id="6" name="Straight Connector 5"/>
          <p:cNvCxnSpPr/>
          <p:nvPr/>
        </p:nvCxnSpPr>
        <p:spPr>
          <a:xfrm>
            <a:off x="1143000" y="1905000"/>
            <a:ext cx="6959796"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3489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THE CURRENT WORKFORCE</a:t>
            </a:r>
            <a:r>
              <a:rPr lang="en-US" sz="1600" dirty="0"/>
              <a:t/>
            </a:r>
            <a:br>
              <a:rPr lang="en-US" sz="1600" dirty="0"/>
            </a:br>
            <a:r>
              <a:rPr lang="en-US" sz="1400" dirty="0"/>
              <a:t>When making decisions about how to support the existing and new workforce based on our current needs, DEL and partners review the existing workforce data to make recommendations and decisions based on the current workforce and federal requirements and recommendations.</a:t>
            </a:r>
            <a:br>
              <a:rPr lang="en-US" sz="1400" dirty="0"/>
            </a:br>
            <a:endParaRPr lang="en-US" sz="1400" dirty="0"/>
          </a:p>
        </p:txBody>
      </p:sp>
      <p:sp>
        <p:nvSpPr>
          <p:cNvPr id="4" name="Text Box 2"/>
          <p:cNvSpPr txBox="1">
            <a:spLocks noChangeArrowheads="1"/>
          </p:cNvSpPr>
          <p:nvPr/>
        </p:nvSpPr>
        <p:spPr bwMode="auto">
          <a:xfrm>
            <a:off x="457200" y="1752600"/>
            <a:ext cx="1981199" cy="40767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US" dirty="0">
                <a:effectLst/>
                <a:latin typeface="Calibri"/>
                <a:ea typeface="Calibri"/>
                <a:cs typeface="Times New Roman"/>
              </a:rPr>
              <a:t> </a:t>
            </a:r>
          </a:p>
          <a:p>
            <a:pPr marL="0" marR="0">
              <a:spcBef>
                <a:spcPts val="0"/>
              </a:spcBef>
              <a:spcAft>
                <a:spcPts val="1000"/>
              </a:spcAft>
            </a:pPr>
            <a:r>
              <a:rPr lang="en-US" b="0" dirty="0">
                <a:effectLst/>
                <a:latin typeface="Calibri"/>
                <a:ea typeface="Calibri"/>
                <a:cs typeface="Times New Roman"/>
              </a:rPr>
              <a:t>This chart includes an overview of the active workforce as recorded in MERIT, based on the following early learning roles. </a:t>
            </a:r>
            <a:endParaRPr lang="en-US" sz="1200" b="1" dirty="0">
              <a:effectLst/>
              <a:latin typeface="Calibri"/>
              <a:ea typeface="Calibri"/>
              <a:cs typeface="Times New Roman"/>
            </a:endParaRPr>
          </a:p>
          <a:p>
            <a:pPr marL="0" marR="0">
              <a:lnSpc>
                <a:spcPct val="115000"/>
              </a:lnSpc>
              <a:spcBef>
                <a:spcPts val="0"/>
              </a:spcBef>
              <a:spcAft>
                <a:spcPts val="1000"/>
              </a:spcAft>
            </a:pPr>
            <a:r>
              <a:rPr lang="en-US" dirty="0">
                <a:effectLst/>
                <a:latin typeface="Calibri"/>
                <a:ea typeface="Calibri"/>
                <a:cs typeface="Times New Roman"/>
              </a:rPr>
              <a:t> </a:t>
            </a:r>
          </a:p>
          <a:p>
            <a:pPr marL="0" marR="0">
              <a:spcBef>
                <a:spcPts val="0"/>
              </a:spcBef>
              <a:spcAft>
                <a:spcPts val="1000"/>
              </a:spcAft>
            </a:pPr>
            <a:r>
              <a:rPr lang="en-US" b="0" dirty="0">
                <a:solidFill>
                  <a:srgbClr val="4F81BD"/>
                </a:solidFill>
                <a:effectLst/>
                <a:latin typeface="Calibri"/>
                <a:ea typeface="Calibri"/>
                <a:cs typeface="Times New Roman"/>
              </a:rPr>
              <a:t> </a:t>
            </a:r>
            <a:endParaRPr lang="en-US" sz="1200" b="1" dirty="0">
              <a:solidFill>
                <a:srgbClr val="4F81BD"/>
              </a:solidFill>
              <a:effectLst/>
              <a:latin typeface="Calibri"/>
              <a:ea typeface="Calibri"/>
              <a:cs typeface="Times New Roman"/>
            </a:endParaRPr>
          </a:p>
          <a:p>
            <a:pPr marL="0" marR="0">
              <a:lnSpc>
                <a:spcPct val="115000"/>
              </a:lnSpc>
              <a:spcBef>
                <a:spcPts val="0"/>
              </a:spcBef>
              <a:spcAft>
                <a:spcPts val="1000"/>
              </a:spcAft>
            </a:pPr>
            <a:r>
              <a:rPr lang="en-US" dirty="0">
                <a:effectLst/>
                <a:latin typeface="Calibri"/>
                <a:ea typeface="Calibri"/>
                <a:cs typeface="Times New Roman"/>
              </a:rPr>
              <a:t> </a:t>
            </a:r>
          </a:p>
        </p:txBody>
      </p:sp>
      <p:graphicFrame>
        <p:nvGraphicFramePr>
          <p:cNvPr id="5" name="Table 4"/>
          <p:cNvGraphicFramePr>
            <a:graphicFrameLocks noGrp="1"/>
          </p:cNvGraphicFramePr>
          <p:nvPr>
            <p:extLst>
              <p:ext uri="{D42A27DB-BD31-4B8C-83A1-F6EECF244321}">
                <p14:modId xmlns:p14="http://schemas.microsoft.com/office/powerpoint/2010/main" val="1482200675"/>
              </p:ext>
            </p:extLst>
          </p:nvPr>
        </p:nvGraphicFramePr>
        <p:xfrm>
          <a:off x="2438400" y="1752600"/>
          <a:ext cx="6115047" cy="4251028"/>
        </p:xfrm>
        <a:graphic>
          <a:graphicData uri="http://schemas.openxmlformats.org/drawingml/2006/table">
            <a:tbl>
              <a:tblPr firstRow="1" firstCol="1" bandRow="1">
                <a:tableStyleId>{5C22544A-7EE6-4342-B048-85BDC9FD1C3A}</a:tableStyleId>
              </a:tblPr>
              <a:tblGrid>
                <a:gridCol w="1959819">
                  <a:extLst>
                    <a:ext uri="{9D8B030D-6E8A-4147-A177-3AD203B41FA5}">
                      <a16:colId xmlns:a16="http://schemas.microsoft.com/office/drawing/2014/main" val="20000"/>
                    </a:ext>
                  </a:extLst>
                </a:gridCol>
                <a:gridCol w="699264">
                  <a:extLst>
                    <a:ext uri="{9D8B030D-6E8A-4147-A177-3AD203B41FA5}">
                      <a16:colId xmlns:a16="http://schemas.microsoft.com/office/drawing/2014/main" val="20001"/>
                    </a:ext>
                  </a:extLst>
                </a:gridCol>
                <a:gridCol w="798757">
                  <a:extLst>
                    <a:ext uri="{9D8B030D-6E8A-4147-A177-3AD203B41FA5}">
                      <a16:colId xmlns:a16="http://schemas.microsoft.com/office/drawing/2014/main" val="20002"/>
                    </a:ext>
                  </a:extLst>
                </a:gridCol>
                <a:gridCol w="833487">
                  <a:extLst>
                    <a:ext uri="{9D8B030D-6E8A-4147-A177-3AD203B41FA5}">
                      <a16:colId xmlns:a16="http://schemas.microsoft.com/office/drawing/2014/main" val="20003"/>
                    </a:ext>
                  </a:extLst>
                </a:gridCol>
                <a:gridCol w="1098174">
                  <a:extLst>
                    <a:ext uri="{9D8B030D-6E8A-4147-A177-3AD203B41FA5}">
                      <a16:colId xmlns:a16="http://schemas.microsoft.com/office/drawing/2014/main" val="20004"/>
                    </a:ext>
                  </a:extLst>
                </a:gridCol>
                <a:gridCol w="725546">
                  <a:extLst>
                    <a:ext uri="{9D8B030D-6E8A-4147-A177-3AD203B41FA5}">
                      <a16:colId xmlns:a16="http://schemas.microsoft.com/office/drawing/2014/main" val="20005"/>
                    </a:ext>
                  </a:extLst>
                </a:gridCol>
              </a:tblGrid>
              <a:tr h="410924">
                <a:tc gridSpan="6">
                  <a:txBody>
                    <a:bodyPr/>
                    <a:lstStyle/>
                    <a:p>
                      <a:pPr marL="0" marR="0" algn="ctr">
                        <a:lnSpc>
                          <a:spcPct val="115000"/>
                        </a:lnSpc>
                        <a:spcBef>
                          <a:spcPts val="0"/>
                        </a:spcBef>
                        <a:spcAft>
                          <a:spcPts val="0"/>
                        </a:spcAft>
                      </a:pPr>
                      <a:r>
                        <a:rPr lang="en-US" sz="1600" dirty="0">
                          <a:effectLst/>
                        </a:rPr>
                        <a:t>Active Workforce in MERIT of Early Learning Professionals</a:t>
                      </a:r>
                      <a:endParaRPr lang="en-US" sz="20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98962">
                <a:tc>
                  <a:txBody>
                    <a:bodyPr/>
                    <a:lstStyle/>
                    <a:p>
                      <a:pPr algn="r"/>
                      <a:endParaRPr lang="en-US" sz="2000">
                        <a:effectLst/>
                        <a:latin typeface="Calibri"/>
                      </a:endParaRPr>
                    </a:p>
                  </a:txBody>
                  <a:tcPr marL="68580" marR="68580" marT="0" marB="0"/>
                </a:tc>
                <a:tc>
                  <a:txBody>
                    <a:bodyPr/>
                    <a:lstStyle/>
                    <a:p>
                      <a:pPr marL="0" marR="0" algn="ctr">
                        <a:lnSpc>
                          <a:spcPct val="115000"/>
                        </a:lnSpc>
                        <a:spcBef>
                          <a:spcPts val="0"/>
                        </a:spcBef>
                        <a:spcAft>
                          <a:spcPts val="0"/>
                        </a:spcAft>
                      </a:pPr>
                      <a:r>
                        <a:rPr lang="en-US" sz="1600">
                          <a:effectLst/>
                        </a:rPr>
                        <a:t>ECEAP</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Centers</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Family Homes</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School-Age only</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Totals</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871609">
                <a:tc>
                  <a:txBody>
                    <a:bodyPr/>
                    <a:lstStyle/>
                    <a:p>
                      <a:pPr marL="0" marR="0" algn="r">
                        <a:lnSpc>
                          <a:spcPct val="115000"/>
                        </a:lnSpc>
                        <a:spcBef>
                          <a:spcPts val="0"/>
                        </a:spcBef>
                        <a:spcAft>
                          <a:spcPts val="0"/>
                        </a:spcAft>
                      </a:pPr>
                      <a:r>
                        <a:rPr lang="en-US" sz="1600">
                          <a:effectLst/>
                        </a:rPr>
                        <a:t>Director/Supervisor/</a:t>
                      </a:r>
                      <a:endParaRPr lang="en-US" sz="2000">
                        <a:effectLst/>
                      </a:endParaRPr>
                    </a:p>
                    <a:p>
                      <a:pPr marL="0" marR="0" algn="r">
                        <a:lnSpc>
                          <a:spcPct val="115000"/>
                        </a:lnSpc>
                        <a:spcBef>
                          <a:spcPts val="0"/>
                        </a:spcBef>
                        <a:spcAft>
                          <a:spcPts val="0"/>
                        </a:spcAft>
                      </a:pPr>
                      <a:r>
                        <a:rPr lang="en-US" sz="1600">
                          <a:effectLst/>
                        </a:rPr>
                        <a:t>Administrator</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535</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3,586</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3,838</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1,375</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9,334</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871609">
                <a:tc>
                  <a:txBody>
                    <a:bodyPr/>
                    <a:lstStyle/>
                    <a:p>
                      <a:pPr marL="0" marR="0" algn="r">
                        <a:lnSpc>
                          <a:spcPct val="115000"/>
                        </a:lnSpc>
                        <a:spcBef>
                          <a:spcPts val="0"/>
                        </a:spcBef>
                        <a:spcAft>
                          <a:spcPts val="0"/>
                        </a:spcAft>
                      </a:pPr>
                      <a:r>
                        <a:rPr lang="en-US" sz="1600">
                          <a:effectLst/>
                        </a:rPr>
                        <a:t>Teacher/</a:t>
                      </a:r>
                      <a:endParaRPr lang="en-US" sz="2000">
                        <a:effectLst/>
                      </a:endParaRPr>
                    </a:p>
                    <a:p>
                      <a:pPr marL="0" marR="0" algn="r">
                        <a:lnSpc>
                          <a:spcPct val="115000"/>
                        </a:lnSpc>
                        <a:spcBef>
                          <a:spcPts val="0"/>
                        </a:spcBef>
                        <a:spcAft>
                          <a:spcPts val="0"/>
                        </a:spcAft>
                      </a:pPr>
                      <a:r>
                        <a:rPr lang="en-US" sz="1600">
                          <a:effectLst/>
                        </a:rPr>
                        <a:t>Primary Staff Person</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794</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10,558</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1,018</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3,450</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15,820</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698962">
                <a:tc>
                  <a:txBody>
                    <a:bodyPr/>
                    <a:lstStyle/>
                    <a:p>
                      <a:pPr marL="0" marR="0" algn="r">
                        <a:lnSpc>
                          <a:spcPct val="115000"/>
                        </a:lnSpc>
                        <a:spcBef>
                          <a:spcPts val="0"/>
                        </a:spcBef>
                        <a:spcAft>
                          <a:spcPts val="0"/>
                        </a:spcAft>
                      </a:pPr>
                      <a:r>
                        <a:rPr lang="en-US" sz="1600">
                          <a:effectLst/>
                        </a:rPr>
                        <a:t>Assistant</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906</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16,379</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3,436</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1,970</a:t>
                      </a:r>
                      <a:endParaRPr lang="en-US" sz="20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22,691</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698962">
                <a:tc>
                  <a:txBody>
                    <a:bodyPr/>
                    <a:lstStyle/>
                    <a:p>
                      <a:pPr algn="r"/>
                      <a:r>
                        <a:rPr lang="en-US" sz="2000" dirty="0" smtClean="0">
                          <a:effectLst/>
                          <a:latin typeface="Calibri"/>
                        </a:rPr>
                        <a:t>TOTAL</a:t>
                      </a:r>
                      <a:endParaRPr lang="en-US" sz="2000" dirty="0">
                        <a:effectLst/>
                        <a:latin typeface="Calibri"/>
                      </a:endParaRPr>
                    </a:p>
                  </a:txBody>
                  <a:tcPr marL="68580" marR="68580" marT="0" marB="0"/>
                </a:tc>
                <a:tc>
                  <a:txBody>
                    <a:bodyPr/>
                    <a:lstStyle/>
                    <a:p>
                      <a:pPr algn="r"/>
                      <a:endParaRPr lang="en-US" sz="2000">
                        <a:effectLst/>
                        <a:latin typeface="Calibri"/>
                      </a:endParaRPr>
                    </a:p>
                  </a:txBody>
                  <a:tcPr marL="68580" marR="68580" marT="0" marB="0"/>
                </a:tc>
                <a:tc>
                  <a:txBody>
                    <a:bodyPr/>
                    <a:lstStyle/>
                    <a:p>
                      <a:pPr algn="r"/>
                      <a:endParaRPr lang="en-US" sz="2000">
                        <a:effectLst/>
                        <a:latin typeface="Calibri"/>
                      </a:endParaRPr>
                    </a:p>
                  </a:txBody>
                  <a:tcPr marL="68580" marR="68580" marT="0" marB="0"/>
                </a:tc>
                <a:tc>
                  <a:txBody>
                    <a:bodyPr/>
                    <a:lstStyle/>
                    <a:p>
                      <a:pPr algn="r"/>
                      <a:endParaRPr lang="en-US" sz="2000">
                        <a:effectLst/>
                        <a:latin typeface="Calibri"/>
                      </a:endParaRPr>
                    </a:p>
                  </a:txBody>
                  <a:tcPr marL="68580" marR="68580" marT="0" marB="0"/>
                </a:tc>
                <a:tc>
                  <a:txBody>
                    <a:bodyPr/>
                    <a:lstStyle/>
                    <a:p>
                      <a:pPr algn="r"/>
                      <a:endParaRPr lang="en-US" sz="2000">
                        <a:effectLst/>
                        <a:latin typeface="Calibri"/>
                      </a:endParaRPr>
                    </a:p>
                  </a:txBody>
                  <a:tcPr marL="68580" marR="68580" marT="0" marB="0"/>
                </a:tc>
                <a:tc>
                  <a:txBody>
                    <a:bodyPr/>
                    <a:lstStyle/>
                    <a:p>
                      <a:pPr marL="0" marR="0" algn="ctr">
                        <a:lnSpc>
                          <a:spcPct val="115000"/>
                        </a:lnSpc>
                        <a:spcBef>
                          <a:spcPts val="0"/>
                        </a:spcBef>
                        <a:spcAft>
                          <a:spcPts val="0"/>
                        </a:spcAft>
                      </a:pPr>
                      <a:r>
                        <a:rPr lang="en-US" sz="1600" dirty="0">
                          <a:effectLst/>
                        </a:rPr>
                        <a:t>47,845</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26850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Requirements</a:t>
            </a:r>
            <a:endParaRPr lang="en-US" dirty="0"/>
          </a:p>
        </p:txBody>
      </p:sp>
      <p:sp>
        <p:nvSpPr>
          <p:cNvPr id="4" name="Rectangle 3"/>
          <p:cNvSpPr/>
          <p:nvPr/>
        </p:nvSpPr>
        <p:spPr>
          <a:xfrm>
            <a:off x="609600" y="1752600"/>
            <a:ext cx="1828800" cy="2682786"/>
          </a:xfrm>
          <a:prstGeom prst="rect">
            <a:avLst/>
          </a:prstGeom>
        </p:spPr>
        <p:txBody>
          <a:bodyPr wrap="square">
            <a:spAutoFit/>
          </a:bodyPr>
          <a:lstStyle/>
          <a:p>
            <a:pPr>
              <a:spcAft>
                <a:spcPts val="1000"/>
              </a:spcAft>
            </a:pPr>
            <a:r>
              <a:rPr lang="en-US" sz="1600" dirty="0">
                <a:solidFill>
                  <a:srgbClr val="4F81BD"/>
                </a:solidFill>
                <a:ea typeface="Calibri"/>
                <a:cs typeface="Times New Roman"/>
              </a:rPr>
              <a:t> </a:t>
            </a:r>
            <a:endParaRPr lang="en-US" sz="1100" b="1" dirty="0">
              <a:solidFill>
                <a:srgbClr val="4F81BD"/>
              </a:solidFill>
              <a:ea typeface="Calibri"/>
              <a:cs typeface="Times New Roman"/>
            </a:endParaRPr>
          </a:p>
          <a:p>
            <a:pPr>
              <a:spcAft>
                <a:spcPts val="1000"/>
              </a:spcAft>
            </a:pPr>
            <a:r>
              <a:rPr lang="en-US" dirty="0">
                <a:ea typeface="Calibri"/>
                <a:cs typeface="Times New Roman"/>
              </a:rPr>
              <a:t>This chart includes the active workforce in MERIT who meets the qualifications outlined in the draft WAC.</a:t>
            </a:r>
            <a:endParaRPr lang="en-US" sz="1200" b="1" dirty="0">
              <a:ea typeface="Calibri"/>
              <a:cs typeface="Times New Roman"/>
            </a:endParaRPr>
          </a:p>
        </p:txBody>
      </p:sp>
      <p:graphicFrame>
        <p:nvGraphicFramePr>
          <p:cNvPr id="6" name="Chart 5"/>
          <p:cNvGraphicFramePr>
            <a:graphicFrameLocks/>
          </p:cNvGraphicFramePr>
          <p:nvPr>
            <p:extLst>
              <p:ext uri="{D42A27DB-BD31-4B8C-83A1-F6EECF244321}">
                <p14:modId xmlns:p14="http://schemas.microsoft.com/office/powerpoint/2010/main" val="1119081086"/>
              </p:ext>
            </p:extLst>
          </p:nvPr>
        </p:nvGraphicFramePr>
        <p:xfrm>
          <a:off x="2438400" y="1524000"/>
          <a:ext cx="62484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087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229600" cy="4525963"/>
          </a:xfrm>
        </p:spPr>
        <p:txBody>
          <a:bodyPr>
            <a:noAutofit/>
          </a:bodyPr>
          <a:lstStyle/>
          <a:p>
            <a:pPr marL="0" indent="0" algn="ctr">
              <a:buNone/>
            </a:pPr>
            <a:endParaRPr lang="en-US" sz="6000" b="1" dirty="0"/>
          </a:p>
          <a:p>
            <a:pPr marL="0" indent="0" algn="ctr">
              <a:buNone/>
            </a:pPr>
            <a:r>
              <a:rPr lang="en-US" sz="6000" b="1" dirty="0"/>
              <a:t>QUESTIONS?</a:t>
            </a:r>
          </a:p>
          <a:p>
            <a:pPr marL="0" indent="0">
              <a:buNone/>
            </a:pPr>
            <a:endParaRPr lang="en-US" sz="2000" dirty="0"/>
          </a:p>
        </p:txBody>
      </p:sp>
      <p:sp>
        <p:nvSpPr>
          <p:cNvPr id="4" name="Slide Number Placeholder 3"/>
          <p:cNvSpPr>
            <a:spLocks noGrp="1"/>
          </p:cNvSpPr>
          <p:nvPr>
            <p:ph type="sldNum" sz="quarter" idx="12"/>
          </p:nvPr>
        </p:nvSpPr>
        <p:spPr/>
        <p:txBody>
          <a:bodyPr/>
          <a:lstStyle/>
          <a:p>
            <a:fld id="{BA703F10-22D2-4B53-85CD-6E0F7B2B9CE0}" type="slidenum">
              <a:rPr lang="en-US" smtClean="0"/>
              <a:t>12</a:t>
            </a:fld>
            <a:endParaRPr lang="en-US" dirty="0"/>
          </a:p>
        </p:txBody>
      </p:sp>
    </p:spTree>
    <p:extLst>
      <p:ext uri="{BB962C8B-B14F-4D97-AF65-F5344CB8AC3E}">
        <p14:creationId xmlns:p14="http://schemas.microsoft.com/office/powerpoint/2010/main" val="251138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0" y="1143000"/>
            <a:ext cx="7620000" cy="5197475"/>
          </a:xfrm>
        </p:spPr>
        <p:txBody>
          <a:bodyPr>
            <a:normAutofit/>
          </a:bodyPr>
          <a:lstStyle/>
          <a:p>
            <a:pPr marL="0" indent="0">
              <a:buNone/>
            </a:pPr>
            <a:r>
              <a:rPr lang="en-US" sz="2400" dirty="0"/>
              <a:t>The Early Start Act mandated that DEL update the child care licensing rules so that the early learning system has a unified set of foundational health, safety and child development regulations that are easy to understand and align with other requirements by providers in the field. (RCW 43.215.201)</a:t>
            </a:r>
          </a:p>
          <a:p>
            <a:pPr marL="0" indent="0">
              <a:buNone/>
            </a:pPr>
            <a:endParaRPr lang="en-US" sz="2400" dirty="0"/>
          </a:p>
          <a:p>
            <a:pPr marL="0" indent="0">
              <a:buNone/>
            </a:pPr>
            <a:r>
              <a:rPr lang="en-US" sz="2400" dirty="0"/>
              <a:t>DEL is taking a transparent, methodical, and inclusive approach to this legislatively-mandated process.</a:t>
            </a:r>
          </a:p>
          <a:p>
            <a:endParaRPr lang="en-US" sz="2400" dirty="0"/>
          </a:p>
          <a:p>
            <a:pPr marL="0" lvl="0" indent="0">
              <a:buNone/>
            </a:pPr>
            <a:endParaRPr lang="en-US" sz="2400" dirty="0"/>
          </a:p>
        </p:txBody>
      </p:sp>
      <p:sp>
        <p:nvSpPr>
          <p:cNvPr id="2" name="Slide Number Placeholder 1"/>
          <p:cNvSpPr>
            <a:spLocks noGrp="1"/>
          </p:cNvSpPr>
          <p:nvPr>
            <p:ph type="sldNum" sz="quarter" idx="12"/>
          </p:nvPr>
        </p:nvSpPr>
        <p:spPr/>
        <p:txBody>
          <a:bodyPr/>
          <a:lstStyle/>
          <a:p>
            <a:fld id="{BA703F10-22D2-4B53-85CD-6E0F7B2B9CE0}" type="slidenum">
              <a:rPr lang="en-US" smtClean="0"/>
              <a:t>2</a:t>
            </a:fld>
            <a:endParaRPr lang="en-US" dirty="0"/>
          </a:p>
        </p:txBody>
      </p:sp>
    </p:spTree>
    <p:custDataLst>
      <p:tags r:id="rId1"/>
    </p:custDataLst>
    <p:extLst>
      <p:ext uri="{BB962C8B-B14F-4D97-AF65-F5344CB8AC3E}">
        <p14:creationId xmlns:p14="http://schemas.microsoft.com/office/powerpoint/2010/main" val="3866878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b="1" dirty="0"/>
              <a:t>Approach</a:t>
            </a:r>
          </a:p>
        </p:txBody>
      </p:sp>
      <p:sp>
        <p:nvSpPr>
          <p:cNvPr id="3" name="Content Placeholder 2"/>
          <p:cNvSpPr>
            <a:spLocks noGrp="1"/>
          </p:cNvSpPr>
          <p:nvPr>
            <p:ph idx="1"/>
          </p:nvPr>
        </p:nvSpPr>
        <p:spPr>
          <a:xfrm>
            <a:off x="457200" y="1477962"/>
            <a:ext cx="8229600" cy="5060950"/>
          </a:xfrm>
        </p:spPr>
        <p:txBody>
          <a:bodyPr>
            <a:normAutofit fontScale="62500" lnSpcReduction="20000"/>
          </a:bodyPr>
          <a:lstStyle/>
          <a:p>
            <a:pPr marL="514350" indent="-514350">
              <a:buFont typeface="+mj-lt"/>
              <a:buAutoNum type="arabicPeriod"/>
            </a:pPr>
            <a:r>
              <a:rPr lang="en-US" dirty="0"/>
              <a:t>The Child Care and Development Block Grant Act of 2014 updated the federal child care law, placing an emphasis on quality child </a:t>
            </a:r>
            <a:r>
              <a:rPr lang="en-US" dirty="0" smtClean="0"/>
              <a:t>care and progressive professional development.  </a:t>
            </a:r>
            <a:endParaRPr lang="en-US" dirty="0"/>
          </a:p>
          <a:p>
            <a:pPr marL="514350" indent="-514350">
              <a:buFont typeface="+mj-lt"/>
              <a:buAutoNum type="arabicPeriod"/>
            </a:pPr>
            <a:r>
              <a:rPr lang="en-US" dirty="0"/>
              <a:t>There are new requirements related to children’s health and safety.  The implementing regulations specify that lead agencies (which, in Washington, mean the Department of Early Learning) can rely on Caring for Our Children Basics for any minimum standards required by the federal law and regulations. </a:t>
            </a:r>
          </a:p>
          <a:p>
            <a:pPr marL="514350" indent="-514350">
              <a:buFont typeface="+mj-lt"/>
              <a:buAutoNum type="arabicPeriod"/>
            </a:pPr>
            <a:r>
              <a:rPr lang="en-US" dirty="0"/>
              <a:t>The regulations go on to state, “Lead Agencies are encouraged, however, to go beyond these baseline standards to develop a comprehensive and robust set of health and safety standards that cover additional areas related to program design, caregiver safety, and child developmental needs, using the full Caring for Our Children: National Health and Safety Performance Standards guidelines.” (Id.)  </a:t>
            </a:r>
          </a:p>
          <a:p>
            <a:pPr marL="0" indent="0">
              <a:buNone/>
            </a:pPr>
            <a:endParaRPr lang="en-US" dirty="0"/>
          </a:p>
          <a:p>
            <a:pPr marL="0" indent="0">
              <a:buNone/>
            </a:pPr>
            <a:r>
              <a:rPr lang="en-US" dirty="0"/>
              <a:t>This is precisely what DEL has done in these proposed regulations in addition to proposing regulations that directly implement the federal requirements.</a:t>
            </a:r>
            <a:endParaRPr lang="en-US" sz="2000" dirty="0"/>
          </a:p>
        </p:txBody>
      </p:sp>
      <p:sp>
        <p:nvSpPr>
          <p:cNvPr id="4" name="Slide Number Placeholder 3"/>
          <p:cNvSpPr>
            <a:spLocks noGrp="1"/>
          </p:cNvSpPr>
          <p:nvPr>
            <p:ph type="sldNum" sz="quarter" idx="12"/>
          </p:nvPr>
        </p:nvSpPr>
        <p:spPr/>
        <p:txBody>
          <a:bodyPr/>
          <a:lstStyle/>
          <a:p>
            <a:fld id="{BA703F10-22D2-4B53-85CD-6E0F7B2B9CE0}" type="slidenum">
              <a:rPr lang="en-US" smtClean="0"/>
              <a:t>3</a:t>
            </a:fld>
            <a:endParaRPr lang="en-US"/>
          </a:p>
        </p:txBody>
      </p:sp>
    </p:spTree>
    <p:extLst>
      <p:ext uri="{BB962C8B-B14F-4D97-AF65-F5344CB8AC3E}">
        <p14:creationId xmlns:p14="http://schemas.microsoft.com/office/powerpoint/2010/main" val="415854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COMMITMENT</a:t>
            </a:r>
            <a:endParaRPr lang="en-US" dirty="0"/>
          </a:p>
        </p:txBody>
      </p:sp>
      <p:sp>
        <p:nvSpPr>
          <p:cNvPr id="3" name="Content Placeholder 2"/>
          <p:cNvSpPr>
            <a:spLocks noGrp="1"/>
          </p:cNvSpPr>
          <p:nvPr>
            <p:ph idx="1"/>
          </p:nvPr>
        </p:nvSpPr>
        <p:spPr>
          <a:xfrm>
            <a:off x="457200" y="1600201"/>
            <a:ext cx="8229600" cy="4191000"/>
          </a:xfrm>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en-US" sz="2400" dirty="0"/>
              <a:t>At DEL we are committed to advancing the professional workforce for early learning. </a:t>
            </a:r>
            <a:endParaRPr lang="en-US" sz="2400" dirty="0" smtClean="0"/>
          </a:p>
          <a:p>
            <a:pPr marL="0" indent="0">
              <a:buNone/>
            </a:pPr>
            <a:r>
              <a:rPr lang="en-US" sz="2400" dirty="0" smtClean="0"/>
              <a:t>Young </a:t>
            </a:r>
            <a:r>
              <a:rPr lang="en-US" sz="2400" dirty="0"/>
              <a:t>children in quality early learning settings thrive and are more likely to start kindergarten ready for school and life. It is essential that early learning professionals have access to high quality professional development. </a:t>
            </a:r>
            <a:endParaRPr lang="en-US" sz="2400" dirty="0" smtClean="0"/>
          </a:p>
          <a:p>
            <a:pPr marL="0" indent="0">
              <a:buNone/>
            </a:pPr>
            <a:r>
              <a:rPr lang="en-US" sz="2400" dirty="0" smtClean="0"/>
              <a:t>DEL </a:t>
            </a:r>
            <a:r>
              <a:rPr lang="en-US" sz="2400" dirty="0"/>
              <a:t>recognized the importance of coordinated and targeted learning opportunities for all early learning professionals in order to build shared language and understanding of the workforce as a whole, working together for families and children’s success. </a:t>
            </a:r>
          </a:p>
          <a:p>
            <a:endParaRPr lang="en-US" sz="2400" dirty="0"/>
          </a:p>
        </p:txBody>
      </p:sp>
    </p:spTree>
    <p:extLst>
      <p:ext uri="{BB962C8B-B14F-4D97-AF65-F5344CB8AC3E}">
        <p14:creationId xmlns:p14="http://schemas.microsoft.com/office/powerpoint/2010/main" val="2021161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kumimoji="0" lang="en-US" altLang="en-US" i="0" strike="noStrike" cap="none" normalizeH="0" baseline="0" dirty="0" smtClean="0">
                <a:ln>
                  <a:noFill/>
                </a:ln>
                <a:solidFill>
                  <a:schemeClr val="tx1"/>
                </a:solidFill>
                <a:effectLst/>
                <a:latin typeface="Calibri" pitchFamily="34" charset="0"/>
                <a:ea typeface="Calibri" pitchFamily="34" charset="0"/>
                <a:cs typeface="Times New Roman" pitchFamily="18" charset="0"/>
              </a:rPr>
              <a:t>WHAT ARE THE CHANGES?</a:t>
            </a:r>
            <a:r>
              <a:rPr kumimoji="0" lang="en-US" altLang="en-US" sz="800" i="0" strike="noStrike" cap="none" normalizeH="0" baseline="0" dirty="0" smtClean="0">
                <a:ln>
                  <a:noFill/>
                </a:ln>
                <a:solidFill>
                  <a:schemeClr val="tx1"/>
                </a:solidFill>
                <a:effectLst/>
                <a:latin typeface="Arial" pitchFamily="34" charset="0"/>
                <a:cs typeface="Arial" pitchFamily="34" charset="0"/>
              </a:rPr>
              <a:t/>
            </a:r>
            <a:br>
              <a:rPr kumimoji="0" lang="en-US" altLang="en-US" sz="800" i="0" strike="noStrike" cap="none" normalizeH="0" baseline="0" dirty="0" smtClean="0">
                <a:ln>
                  <a:noFill/>
                </a:ln>
                <a:solidFill>
                  <a:schemeClr val="tx1"/>
                </a:solidFill>
                <a:effectLst/>
                <a:latin typeface="Arial" pitchFamily="34" charset="0"/>
                <a:cs typeface="Arial" pitchFamily="34" charset="0"/>
              </a:rPr>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08555311"/>
              </p:ext>
            </p:extLst>
          </p:nvPr>
        </p:nvGraphicFramePr>
        <p:xfrm>
          <a:off x="1337310" y="1066800"/>
          <a:ext cx="6469380" cy="5047488"/>
        </p:xfrm>
        <a:graphic>
          <a:graphicData uri="http://schemas.openxmlformats.org/drawingml/2006/table">
            <a:tbl>
              <a:tblPr firstRow="1" firstCol="1" bandRow="1">
                <a:tableStyleId>{5C22544A-7EE6-4342-B048-85BDC9FD1C3A}</a:tableStyleId>
              </a:tblPr>
              <a:tblGrid>
                <a:gridCol w="3326130">
                  <a:extLst>
                    <a:ext uri="{9D8B030D-6E8A-4147-A177-3AD203B41FA5}">
                      <a16:colId xmlns:a16="http://schemas.microsoft.com/office/drawing/2014/main" val="20000"/>
                    </a:ext>
                  </a:extLst>
                </a:gridCol>
                <a:gridCol w="3143250">
                  <a:extLst>
                    <a:ext uri="{9D8B030D-6E8A-4147-A177-3AD203B41FA5}">
                      <a16:colId xmlns:a16="http://schemas.microsoft.com/office/drawing/2014/main" val="20001"/>
                    </a:ext>
                  </a:extLst>
                </a:gridCol>
              </a:tblGrid>
              <a:tr h="1215118">
                <a:tc>
                  <a:txBody>
                    <a:bodyPr/>
                    <a:lstStyle/>
                    <a:p>
                      <a:pPr marL="0" marR="0">
                        <a:lnSpc>
                          <a:spcPct val="115000"/>
                        </a:lnSpc>
                        <a:spcBef>
                          <a:spcPts val="0"/>
                        </a:spcBef>
                        <a:spcAft>
                          <a:spcPts val="0"/>
                        </a:spcAft>
                      </a:pPr>
                      <a:r>
                        <a:rPr lang="en-US" sz="1800" dirty="0">
                          <a:effectLst/>
                        </a:rPr>
                        <a:t>What’s still the same in the Proposed WAC for Professional Development?</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rPr>
                        <a:t>What’s NEW in the Proposed WAC for Professional Development?</a:t>
                      </a:r>
                    </a:p>
                    <a:p>
                      <a:pPr marL="0" marR="0">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280682">
                <a:tc>
                  <a:txBody>
                    <a:bodyPr/>
                    <a:lstStyle/>
                    <a:p>
                      <a:pPr marL="342900" marR="0" lvl="0" indent="-342900">
                        <a:lnSpc>
                          <a:spcPct val="115000"/>
                        </a:lnSpc>
                        <a:spcBef>
                          <a:spcPts val="0"/>
                        </a:spcBef>
                        <a:spcAft>
                          <a:spcPts val="0"/>
                        </a:spcAft>
                        <a:buFont typeface="Symbol"/>
                        <a:buChar char=""/>
                      </a:pPr>
                      <a:r>
                        <a:rPr lang="en-US" sz="1800" b="0" dirty="0">
                          <a:solidFill>
                            <a:schemeClr val="tx1"/>
                          </a:solidFill>
                          <a:effectLst/>
                        </a:rPr>
                        <a:t>There are minimum qualifications to meet in order to work in licensed child care.</a:t>
                      </a:r>
                    </a:p>
                    <a:p>
                      <a:pPr marL="342900" marR="0" lvl="0" indent="-342900">
                        <a:lnSpc>
                          <a:spcPct val="115000"/>
                        </a:lnSpc>
                        <a:spcBef>
                          <a:spcPts val="0"/>
                        </a:spcBef>
                        <a:spcAft>
                          <a:spcPts val="0"/>
                        </a:spcAft>
                        <a:buFont typeface="Symbol"/>
                        <a:buChar char=""/>
                      </a:pPr>
                      <a:r>
                        <a:rPr lang="en-US" sz="1800" b="0" dirty="0">
                          <a:solidFill>
                            <a:schemeClr val="tx1"/>
                          </a:solidFill>
                          <a:effectLst/>
                        </a:rPr>
                        <a:t>Child Care Basic is a pre-service requirement and can be met in several ways.</a:t>
                      </a:r>
                    </a:p>
                    <a:p>
                      <a:pPr marL="342900" marR="0" lvl="0" indent="-342900">
                        <a:lnSpc>
                          <a:spcPct val="115000"/>
                        </a:lnSpc>
                        <a:spcBef>
                          <a:spcPts val="0"/>
                        </a:spcBef>
                        <a:spcAft>
                          <a:spcPts val="0"/>
                        </a:spcAft>
                        <a:buFont typeface="Symbol"/>
                        <a:buChar char=""/>
                      </a:pPr>
                      <a:r>
                        <a:rPr lang="en-US" sz="1800" b="0" dirty="0">
                          <a:solidFill>
                            <a:schemeClr val="tx1"/>
                          </a:solidFill>
                          <a:effectLst/>
                        </a:rPr>
                        <a:t>All early learning professionals complete 10 hours of in-service (STARS continuing education) each year and this can be met in several ways.</a:t>
                      </a:r>
                      <a:endParaRPr lang="en-US" sz="1800" b="0" dirty="0">
                        <a:solidFill>
                          <a:schemeClr val="tx1"/>
                        </a:solidFill>
                        <a:effectLst/>
                        <a:latin typeface="Calibri"/>
                        <a:ea typeface="Calibri"/>
                        <a:cs typeface="Times New Roman"/>
                      </a:endParaRPr>
                    </a:p>
                  </a:txBody>
                  <a:tcPr marL="68580" marR="68580" marT="0" marB="0">
                    <a:solidFill>
                      <a:schemeClr val="tx2">
                        <a:lumMod val="20000"/>
                        <a:lumOff val="80000"/>
                      </a:schemeClr>
                    </a:solidFill>
                  </a:tcPr>
                </a:tc>
                <a:tc>
                  <a:txBody>
                    <a:bodyPr/>
                    <a:lstStyle/>
                    <a:p>
                      <a:pPr marL="342900" marR="0" lvl="0" indent="-342900">
                        <a:lnSpc>
                          <a:spcPct val="115000"/>
                        </a:lnSpc>
                        <a:spcBef>
                          <a:spcPts val="0"/>
                        </a:spcBef>
                        <a:spcAft>
                          <a:spcPts val="0"/>
                        </a:spcAft>
                        <a:buFont typeface="Symbol"/>
                        <a:buChar char=""/>
                      </a:pPr>
                      <a:r>
                        <a:rPr lang="en-US" sz="1800" dirty="0">
                          <a:effectLst/>
                        </a:rPr>
                        <a:t>These qualifications to work in licensed child care  have been updated</a:t>
                      </a:r>
                    </a:p>
                    <a:p>
                      <a:pPr marL="342900" marR="0" lvl="0" indent="-342900">
                        <a:lnSpc>
                          <a:spcPct val="115000"/>
                        </a:lnSpc>
                        <a:spcBef>
                          <a:spcPts val="0"/>
                        </a:spcBef>
                        <a:spcAft>
                          <a:spcPts val="0"/>
                        </a:spcAft>
                        <a:buFont typeface="Symbol"/>
                        <a:buChar char=""/>
                      </a:pPr>
                      <a:r>
                        <a:rPr lang="en-US" sz="1800" dirty="0">
                          <a:effectLst/>
                        </a:rPr>
                        <a:t>These qualifications and training must be recorded in MERIT</a:t>
                      </a:r>
                    </a:p>
                    <a:p>
                      <a:pPr marL="342900" marR="0" lvl="0" indent="-342900">
                        <a:lnSpc>
                          <a:spcPct val="115000"/>
                        </a:lnSpc>
                        <a:spcBef>
                          <a:spcPts val="0"/>
                        </a:spcBef>
                        <a:spcAft>
                          <a:spcPts val="0"/>
                        </a:spcAft>
                        <a:buFont typeface="Symbol"/>
                        <a:buChar char=""/>
                      </a:pPr>
                      <a:r>
                        <a:rPr lang="en-US" sz="1800" dirty="0">
                          <a:effectLst/>
                        </a:rPr>
                        <a:t>Federal requirements for health and safety training are incorporated</a:t>
                      </a:r>
                    </a:p>
                    <a:p>
                      <a:pPr marL="342900" marR="0" lvl="0" indent="-342900">
                        <a:lnSpc>
                          <a:spcPct val="115000"/>
                        </a:lnSpc>
                        <a:spcBef>
                          <a:spcPts val="0"/>
                        </a:spcBef>
                        <a:spcAft>
                          <a:spcPts val="0"/>
                        </a:spcAft>
                        <a:buFont typeface="Symbol"/>
                        <a:buChar char=""/>
                      </a:pPr>
                      <a:r>
                        <a:rPr lang="en-US" sz="1800" dirty="0">
                          <a:effectLst/>
                        </a:rPr>
                        <a:t>Specified in-service includes Enhancing Quality of Early Learning and Renewal Series </a:t>
                      </a:r>
                      <a:endParaRPr lang="en-US" sz="1800" dirty="0">
                        <a:effectLst/>
                        <a:latin typeface="Calibri"/>
                        <a:ea typeface="Calibri"/>
                        <a:cs typeface="Times New Roman"/>
                      </a:endParaRPr>
                    </a:p>
                  </a:txBody>
                  <a:tcPr marL="68580" marR="68580" marT="0" marB="0">
                    <a:solidFill>
                      <a:schemeClr val="tx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51476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Minimum Staff Qualifications</a:t>
            </a:r>
            <a:br>
              <a:rPr lang="en-US" dirty="0" smtClean="0">
                <a:effectLst/>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4418039"/>
              </p:ext>
            </p:extLst>
          </p:nvPr>
        </p:nvGraphicFramePr>
        <p:xfrm>
          <a:off x="228600" y="1828800"/>
          <a:ext cx="2971800" cy="3645408"/>
        </p:xfrm>
        <a:graphic>
          <a:graphicData uri="http://schemas.openxmlformats.org/drawingml/2006/table">
            <a:tbl>
              <a:tblPr firstRow="1" firstCol="1" bandRow="1">
                <a:tableStyleId>{5C22544A-7EE6-4342-B048-85BDC9FD1C3A}</a:tableStyleId>
              </a:tblPr>
              <a:tblGrid>
                <a:gridCol w="2971800">
                  <a:extLst>
                    <a:ext uri="{9D8B030D-6E8A-4147-A177-3AD203B41FA5}">
                      <a16:colId xmlns:a16="http://schemas.microsoft.com/office/drawing/2014/main" val="20000"/>
                    </a:ext>
                  </a:extLst>
                </a:gridCol>
              </a:tblGrid>
              <a:tr h="2209800">
                <a:tc>
                  <a:txBody>
                    <a:bodyPr/>
                    <a:lstStyle/>
                    <a:p>
                      <a:pPr marL="0" marR="0">
                        <a:lnSpc>
                          <a:spcPct val="115000"/>
                        </a:lnSpc>
                        <a:spcBef>
                          <a:spcPts val="0"/>
                        </a:spcBef>
                        <a:spcAft>
                          <a:spcPts val="0"/>
                        </a:spcAft>
                      </a:pPr>
                      <a:r>
                        <a:rPr lang="en-US" sz="1600" dirty="0" smtClean="0">
                          <a:effectLst/>
                        </a:rPr>
                        <a:t>How </a:t>
                      </a:r>
                      <a:r>
                        <a:rPr lang="en-US" sz="1600" dirty="0">
                          <a:effectLst/>
                        </a:rPr>
                        <a:t>do I meet this?</a:t>
                      </a:r>
                    </a:p>
                    <a:p>
                      <a:pPr marL="742950" marR="0" lvl="1" indent="-285750">
                        <a:lnSpc>
                          <a:spcPct val="115000"/>
                        </a:lnSpc>
                        <a:spcBef>
                          <a:spcPts val="0"/>
                        </a:spcBef>
                        <a:spcAft>
                          <a:spcPts val="0"/>
                        </a:spcAft>
                        <a:buFont typeface="Wingdings"/>
                        <a:buChar char=""/>
                      </a:pPr>
                      <a:r>
                        <a:rPr lang="en-US" sz="1600" dirty="0">
                          <a:effectLst/>
                        </a:rPr>
                        <a:t>You may already meet these requirements or have an equivalent.  If you do not:</a:t>
                      </a:r>
                    </a:p>
                    <a:p>
                      <a:pPr marL="742950" marR="0" lvl="1" indent="-285750">
                        <a:lnSpc>
                          <a:spcPct val="115000"/>
                        </a:lnSpc>
                        <a:spcBef>
                          <a:spcPts val="0"/>
                        </a:spcBef>
                        <a:spcAft>
                          <a:spcPts val="0"/>
                        </a:spcAft>
                        <a:buFont typeface="Wingdings"/>
                        <a:buChar char=""/>
                      </a:pPr>
                      <a:r>
                        <a:rPr lang="en-US" sz="1600" dirty="0">
                          <a:effectLst/>
                        </a:rPr>
                        <a:t>Complete the certificate requirement for your position within three years</a:t>
                      </a:r>
                    </a:p>
                    <a:p>
                      <a:pPr marL="742950" marR="0" lvl="1" indent="-285750">
                        <a:lnSpc>
                          <a:spcPct val="115000"/>
                        </a:lnSpc>
                        <a:spcBef>
                          <a:spcPts val="0"/>
                        </a:spcBef>
                        <a:spcAft>
                          <a:spcPts val="0"/>
                        </a:spcAft>
                        <a:buFont typeface="Wingdings"/>
                        <a:buChar char=""/>
                      </a:pPr>
                      <a:r>
                        <a:rPr lang="en-US" sz="1600" dirty="0">
                          <a:effectLst/>
                        </a:rPr>
                        <a:t>Or you can work with your licensor for any special circumstances that may allow a waiver.</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36511304"/>
              </p:ext>
            </p:extLst>
          </p:nvPr>
        </p:nvGraphicFramePr>
        <p:xfrm>
          <a:off x="3352801" y="914400"/>
          <a:ext cx="5486400" cy="5713467"/>
        </p:xfrm>
        <a:graphic>
          <a:graphicData uri="http://schemas.openxmlformats.org/drawingml/2006/table">
            <a:tbl>
              <a:tblPr firstRow="1" firstCol="1" bandRow="1"/>
              <a:tblGrid>
                <a:gridCol w="937527">
                  <a:extLst>
                    <a:ext uri="{9D8B030D-6E8A-4147-A177-3AD203B41FA5}">
                      <a16:colId xmlns:a16="http://schemas.microsoft.com/office/drawing/2014/main" val="20000"/>
                    </a:ext>
                  </a:extLst>
                </a:gridCol>
                <a:gridCol w="2047721">
                  <a:extLst>
                    <a:ext uri="{9D8B030D-6E8A-4147-A177-3AD203B41FA5}">
                      <a16:colId xmlns:a16="http://schemas.microsoft.com/office/drawing/2014/main" val="20001"/>
                    </a:ext>
                  </a:extLst>
                </a:gridCol>
                <a:gridCol w="2501152">
                  <a:extLst>
                    <a:ext uri="{9D8B030D-6E8A-4147-A177-3AD203B41FA5}">
                      <a16:colId xmlns:a16="http://schemas.microsoft.com/office/drawing/2014/main" val="20002"/>
                    </a:ext>
                  </a:extLst>
                </a:gridCol>
              </a:tblGrid>
              <a:tr h="642981">
                <a:tc>
                  <a:txBody>
                    <a:bodyPr/>
                    <a:lstStyle/>
                    <a:p>
                      <a:pPr marL="0" marR="0" algn="ctr">
                        <a:lnSpc>
                          <a:spcPct val="115000"/>
                        </a:lnSpc>
                        <a:spcBef>
                          <a:spcPts val="0"/>
                        </a:spcBef>
                        <a:spcAft>
                          <a:spcPts val="0"/>
                        </a:spcAft>
                      </a:pPr>
                      <a:r>
                        <a:rPr lang="en-US" sz="1100" b="1" dirty="0">
                          <a:effectLst/>
                          <a:latin typeface="Calibri"/>
                          <a:ea typeface="Times New Roman"/>
                          <a:cs typeface="Times New Roman"/>
                        </a:rPr>
                        <a:t> </a:t>
                      </a:r>
                      <a:endParaRPr lang="en-US" sz="1200" dirty="0">
                        <a:effectLst/>
                        <a:latin typeface="Calibri"/>
                        <a:ea typeface="Calibri"/>
                        <a:cs typeface="Times New Roman"/>
                      </a:endParaRPr>
                    </a:p>
                  </a:txBody>
                  <a:tcPr marL="23481" marR="23481" marT="0" marB="0" vert="vert27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a:effectLst/>
                          <a:latin typeface="Calibri"/>
                          <a:ea typeface="Times New Roman"/>
                          <a:cs typeface="Times New Roman"/>
                        </a:rPr>
                        <a:t> </a:t>
                      </a:r>
                      <a:endParaRPr lang="en-US" sz="1200">
                        <a:effectLst/>
                        <a:latin typeface="Calibri"/>
                        <a:ea typeface="Calibri"/>
                        <a:cs typeface="Times New Roman"/>
                      </a:endParaRPr>
                    </a:p>
                  </a:txBody>
                  <a:tcPr marL="23481" marR="23481"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0"/>
                        </a:spcAft>
                      </a:pPr>
                      <a:r>
                        <a:rPr lang="en-US" sz="1200" dirty="0" smtClean="0">
                          <a:effectLst/>
                          <a:latin typeface="Calibri"/>
                          <a:ea typeface="Calibri"/>
                          <a:cs typeface="Times New Roman"/>
                        </a:rPr>
                        <a:t>What’s in</a:t>
                      </a:r>
                      <a:r>
                        <a:rPr lang="en-US" sz="1200" baseline="0" dirty="0" smtClean="0">
                          <a:effectLst/>
                          <a:latin typeface="Calibri"/>
                          <a:ea typeface="Calibri"/>
                          <a:cs typeface="Times New Roman"/>
                        </a:rPr>
                        <a:t> the Proposed WAC</a:t>
                      </a:r>
                      <a:endParaRPr lang="en-US" sz="12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0"/>
                  </a:ext>
                </a:extLst>
              </a:tr>
              <a:tr h="466947">
                <a:tc rowSpan="6">
                  <a:txBody>
                    <a:bodyPr/>
                    <a:lstStyle/>
                    <a:p>
                      <a:pPr marL="0" marR="0">
                        <a:lnSpc>
                          <a:spcPct val="115000"/>
                        </a:lnSpc>
                        <a:spcBef>
                          <a:spcPts val="0"/>
                        </a:spcBef>
                        <a:spcAft>
                          <a:spcPts val="0"/>
                        </a:spcAft>
                      </a:pPr>
                      <a:r>
                        <a:rPr lang="en-US" sz="1300" b="0" dirty="0" smtClean="0">
                          <a:effectLst/>
                          <a:latin typeface="Calibri"/>
                          <a:ea typeface="Times New Roman"/>
                          <a:cs typeface="Times New Roman"/>
                        </a:rPr>
                        <a:t>       Center </a:t>
                      </a:r>
                      <a:r>
                        <a:rPr lang="en-US" sz="1300" dirty="0" smtClean="0">
                          <a:effectLst/>
                          <a:latin typeface="Calibri"/>
                          <a:ea typeface="Times New Roman"/>
                          <a:cs typeface="Times New Roman"/>
                        </a:rPr>
                        <a:t>Early </a:t>
                      </a:r>
                      <a:r>
                        <a:rPr lang="en-US" sz="1300" dirty="0">
                          <a:effectLst/>
                          <a:latin typeface="Calibri"/>
                          <a:ea typeface="Times New Roman"/>
                          <a:cs typeface="Times New Roman"/>
                        </a:rPr>
                        <a:t>Learning Provider</a:t>
                      </a:r>
                      <a:endParaRPr lang="en-US" sz="1300" dirty="0">
                        <a:effectLst/>
                        <a:latin typeface="Calibri"/>
                        <a:ea typeface="Calibri"/>
                        <a:cs typeface="Times New Roman"/>
                      </a:endParaRPr>
                    </a:p>
                  </a:txBody>
                  <a:tcPr marL="23481" marR="23481"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US" sz="1300" dirty="0">
                          <a:effectLst/>
                          <a:latin typeface="Calibri"/>
                          <a:ea typeface="Times New Roman"/>
                          <a:cs typeface="Times New Roman"/>
                        </a:rPr>
                        <a:t>Center Director, Assistant Director, or Program </a:t>
                      </a:r>
                      <a:r>
                        <a:rPr lang="en-US" sz="1300" dirty="0" smtClean="0">
                          <a:effectLst/>
                          <a:latin typeface="Calibri"/>
                          <a:ea typeface="Times New Roman"/>
                          <a:cs typeface="Times New Roman"/>
                        </a:rPr>
                        <a:t>Supervisor</a:t>
                      </a:r>
                      <a:endParaRPr lang="en-US" sz="1300" dirty="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ECE State Certificate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1"/>
                  </a:ext>
                </a:extLst>
              </a:tr>
              <a:tr h="383920">
                <a:tc vMerge="1">
                  <a:txBody>
                    <a:bodyPr/>
                    <a:lstStyle/>
                    <a:p>
                      <a:endParaRPr lang="en-US"/>
                    </a:p>
                  </a:txBody>
                  <a:tcPr/>
                </a:tc>
                <a:tc>
                  <a:txBody>
                    <a:bodyPr/>
                    <a:lstStyle/>
                    <a:p>
                      <a:pPr marL="0" marR="0" algn="r">
                        <a:lnSpc>
                          <a:spcPct val="115000"/>
                        </a:lnSpc>
                        <a:spcBef>
                          <a:spcPts val="0"/>
                        </a:spcBef>
                        <a:spcAft>
                          <a:spcPts val="0"/>
                        </a:spcAft>
                      </a:pPr>
                      <a:r>
                        <a:rPr lang="en-US" sz="1300" dirty="0">
                          <a:effectLst/>
                          <a:latin typeface="Calibri"/>
                          <a:ea typeface="Times New Roman"/>
                          <a:cs typeface="Times New Roman"/>
                        </a:rPr>
                        <a:t>Center Lead Teacher</a:t>
                      </a:r>
                      <a:endParaRPr lang="en-US" sz="1300" dirty="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ECE State Certificate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2"/>
                  </a:ext>
                </a:extLst>
              </a:tr>
              <a:tr h="319932">
                <a:tc vMerge="1">
                  <a:txBody>
                    <a:bodyPr/>
                    <a:lstStyle/>
                    <a:p>
                      <a:endParaRPr lang="en-US"/>
                    </a:p>
                  </a:txBody>
                  <a:tcPr/>
                </a:tc>
                <a:tc>
                  <a:txBody>
                    <a:bodyPr/>
                    <a:lstStyle/>
                    <a:p>
                      <a:pPr marL="0" marR="0" algn="r">
                        <a:lnSpc>
                          <a:spcPct val="115000"/>
                        </a:lnSpc>
                        <a:spcBef>
                          <a:spcPts val="0"/>
                        </a:spcBef>
                        <a:spcAft>
                          <a:spcPts val="0"/>
                        </a:spcAft>
                      </a:pPr>
                      <a:r>
                        <a:rPr lang="en-US" sz="1300" dirty="0">
                          <a:effectLst/>
                          <a:latin typeface="Calibri"/>
                          <a:ea typeface="Times New Roman"/>
                          <a:cs typeface="Times New Roman"/>
                        </a:rPr>
                        <a:t>Center Assistant Teacher</a:t>
                      </a:r>
                      <a:endParaRPr lang="en-US" sz="1300" dirty="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Initial Certificate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3"/>
                  </a:ext>
                </a:extLst>
              </a:tr>
              <a:tr h="44790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Center Instructional Aide</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Enrolled in high school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4"/>
                  </a:ext>
                </a:extLst>
              </a:tr>
              <a:tr h="44790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Center Aide</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Enrolled in high school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5"/>
                  </a:ext>
                </a:extLst>
              </a:tr>
              <a:tr h="44790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Center Volunteer</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Enrolled in high school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6"/>
                  </a:ext>
                </a:extLst>
              </a:tr>
              <a:tr h="383920">
                <a:tc rowSpan="6">
                  <a:txBody>
                    <a:bodyPr/>
                    <a:lstStyle/>
                    <a:p>
                      <a:pPr marL="0" marR="0">
                        <a:lnSpc>
                          <a:spcPct val="115000"/>
                        </a:lnSpc>
                        <a:spcBef>
                          <a:spcPts val="0"/>
                        </a:spcBef>
                        <a:spcAft>
                          <a:spcPts val="0"/>
                        </a:spcAft>
                      </a:pPr>
                      <a:r>
                        <a:rPr lang="en-US" sz="1300" b="1" dirty="0" smtClean="0">
                          <a:effectLst/>
                          <a:latin typeface="Calibri"/>
                          <a:ea typeface="Times New Roman"/>
                          <a:cs typeface="Times New Roman"/>
                        </a:rPr>
                        <a:t>     Family </a:t>
                      </a:r>
                      <a:r>
                        <a:rPr lang="en-US" sz="1300" b="1" dirty="0">
                          <a:effectLst/>
                          <a:latin typeface="Calibri"/>
                          <a:ea typeface="Times New Roman"/>
                          <a:cs typeface="Times New Roman"/>
                        </a:rPr>
                        <a:t>Home (FH)</a:t>
                      </a:r>
                      <a:r>
                        <a:rPr lang="en-US" sz="1300" dirty="0">
                          <a:effectLst/>
                          <a:latin typeface="Calibri"/>
                          <a:ea typeface="Times New Roman"/>
                          <a:cs typeface="Times New Roman"/>
                        </a:rPr>
                        <a:t> Early Learning Provider</a:t>
                      </a:r>
                      <a:endParaRPr lang="en-US" sz="1300" dirty="0">
                        <a:effectLst/>
                        <a:latin typeface="Calibri"/>
                        <a:ea typeface="Calibri"/>
                        <a:cs typeface="Times New Roman"/>
                      </a:endParaRPr>
                    </a:p>
                  </a:txBody>
                  <a:tcPr marL="23481" marR="23481"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US" sz="1300">
                          <a:effectLst/>
                          <a:latin typeface="Calibri"/>
                          <a:ea typeface="Calibri"/>
                          <a:cs typeface="Times New Roman"/>
                        </a:rPr>
                        <a:t>FH Licensee</a:t>
                      </a: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ECE Initial Certificate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7"/>
                  </a:ext>
                </a:extLst>
              </a:tr>
              <a:tr h="383920">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FH Lead Teacher</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ECE Initial Certificate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8"/>
                  </a:ext>
                </a:extLst>
              </a:tr>
              <a:tr h="44790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FH Assistant Teacher</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Enrolled in high school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09"/>
                  </a:ext>
                </a:extLst>
              </a:tr>
              <a:tr h="44790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FH Instructional Aide</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Enrolled in high school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10"/>
                  </a:ext>
                </a:extLst>
              </a:tr>
              <a:tr h="44790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FH Aide</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Enrolled in high school or equivalent</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11"/>
                  </a:ext>
                </a:extLst>
              </a:tr>
              <a:tr h="161097">
                <a:tc vMerge="1">
                  <a:txBody>
                    <a:bodyPr/>
                    <a:lstStyle/>
                    <a:p>
                      <a:endParaRPr lang="en-US"/>
                    </a:p>
                  </a:txBody>
                  <a:tcPr/>
                </a:tc>
                <a:tc>
                  <a:txBody>
                    <a:bodyPr/>
                    <a:lstStyle/>
                    <a:p>
                      <a:pPr marL="0" marR="0" algn="r">
                        <a:lnSpc>
                          <a:spcPct val="115000"/>
                        </a:lnSpc>
                        <a:spcBef>
                          <a:spcPts val="0"/>
                        </a:spcBef>
                        <a:spcAft>
                          <a:spcPts val="0"/>
                        </a:spcAft>
                      </a:pPr>
                      <a:r>
                        <a:rPr lang="en-US" sz="1300">
                          <a:effectLst/>
                          <a:latin typeface="Calibri"/>
                          <a:ea typeface="Times New Roman"/>
                          <a:cs typeface="Times New Roman"/>
                        </a:rPr>
                        <a:t>FH Volunteer</a:t>
                      </a:r>
                      <a:endParaRPr lang="en-US" sz="1300">
                        <a:effectLst/>
                        <a:latin typeface="Calibri"/>
                        <a:ea typeface="Calibri"/>
                        <a:cs typeface="Times New Roman"/>
                      </a:endParaRPr>
                    </a:p>
                  </a:txBody>
                  <a:tcPr marL="23481" marR="2348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a:ea typeface="Times New Roman"/>
                          <a:cs typeface="Times New Roman"/>
                        </a:rPr>
                        <a:t> </a:t>
                      </a:r>
                      <a:endParaRPr lang="en-US" sz="1300" dirty="0">
                        <a:effectLst/>
                        <a:latin typeface="Calibri"/>
                        <a:ea typeface="Calibri"/>
                        <a:cs typeface="Times New Roman"/>
                      </a:endParaRPr>
                    </a:p>
                  </a:txBody>
                  <a:tcPr marL="23481" marR="234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0012"/>
                  </a:ext>
                </a:extLst>
              </a:tr>
            </a:tbl>
          </a:graphicData>
        </a:graphic>
      </p:graphicFrame>
      <p:sp>
        <p:nvSpPr>
          <p:cNvPr id="8" name="Rectangle 7"/>
          <p:cNvSpPr/>
          <p:nvPr/>
        </p:nvSpPr>
        <p:spPr>
          <a:xfrm>
            <a:off x="4038600" y="990600"/>
            <a:ext cx="2209800" cy="523220"/>
          </a:xfrm>
          <a:prstGeom prst="rect">
            <a:avLst/>
          </a:prstGeom>
        </p:spPr>
        <p:txBody>
          <a:bodyPr wrap="square">
            <a:spAutoFit/>
          </a:bodyPr>
          <a:lstStyle/>
          <a:p>
            <a:r>
              <a:rPr lang="en-US" sz="1400" b="1" dirty="0"/>
              <a:t>170-300-0100</a:t>
            </a:r>
            <a:endParaRPr lang="en-US" sz="1400" dirty="0"/>
          </a:p>
          <a:p>
            <a:r>
              <a:rPr lang="en-US" sz="1400" b="1" dirty="0"/>
              <a:t>General staff qualifications</a:t>
            </a:r>
            <a:endParaRPr lang="en-US" sz="1400" dirty="0"/>
          </a:p>
        </p:txBody>
      </p:sp>
    </p:spTree>
    <p:extLst>
      <p:ext uri="{BB962C8B-B14F-4D97-AF65-F5344CB8AC3E}">
        <p14:creationId xmlns:p14="http://schemas.microsoft.com/office/powerpoint/2010/main" val="2087414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Pre-service </a:t>
            </a:r>
            <a:r>
              <a:rPr lang="en-US" baseline="0" dirty="0" smtClean="0">
                <a:effectLst/>
              </a:rPr>
              <a:t> Training </a:t>
            </a:r>
            <a:r>
              <a:rPr lang="en-US" dirty="0" smtClean="0">
                <a:effectLst/>
              </a:rPr>
              <a:t>Requirements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9104056"/>
              </p:ext>
            </p:extLst>
          </p:nvPr>
        </p:nvGraphicFramePr>
        <p:xfrm>
          <a:off x="762000" y="1447799"/>
          <a:ext cx="7924800" cy="3859912"/>
        </p:xfrm>
        <a:graphic>
          <a:graphicData uri="http://schemas.openxmlformats.org/drawingml/2006/table">
            <a:tbl>
              <a:tblPr firstRow="1" firstCol="1" bandRow="1">
                <a:tableStyleId>{5C22544A-7EE6-4342-B048-85BDC9FD1C3A}</a:tableStyleId>
              </a:tblPr>
              <a:tblGrid>
                <a:gridCol w="3278337">
                  <a:extLst>
                    <a:ext uri="{9D8B030D-6E8A-4147-A177-3AD203B41FA5}">
                      <a16:colId xmlns:a16="http://schemas.microsoft.com/office/drawing/2014/main" val="20000"/>
                    </a:ext>
                  </a:extLst>
                </a:gridCol>
                <a:gridCol w="4646463">
                  <a:extLst>
                    <a:ext uri="{9D8B030D-6E8A-4147-A177-3AD203B41FA5}">
                      <a16:colId xmlns:a16="http://schemas.microsoft.com/office/drawing/2014/main" val="20001"/>
                    </a:ext>
                  </a:extLst>
                </a:gridCol>
              </a:tblGrid>
              <a:tr h="471297">
                <a:tc gridSpan="2">
                  <a:txBody>
                    <a:bodyPr/>
                    <a:lstStyle/>
                    <a:p>
                      <a:pPr marL="0" marR="0">
                        <a:lnSpc>
                          <a:spcPct val="115000"/>
                        </a:lnSpc>
                        <a:spcBef>
                          <a:spcPts val="0"/>
                        </a:spcBef>
                        <a:spcAft>
                          <a:spcPts val="0"/>
                        </a:spcAft>
                      </a:pPr>
                      <a:r>
                        <a:rPr lang="en-US" sz="1600" dirty="0" smtClean="0">
                          <a:effectLst/>
                        </a:rPr>
                        <a:t>Completed </a:t>
                      </a:r>
                      <a:r>
                        <a:rPr lang="en-US" sz="1600" dirty="0">
                          <a:effectLst/>
                        </a:rPr>
                        <a:t>before you begin working in licensed child care or shortly after hire. See the Training and Position chart for more information.</a:t>
                      </a:r>
                      <a:endParaRPr lang="en-US" sz="1600" dirty="0">
                        <a:solidFill>
                          <a:srgbClr val="31849B"/>
                        </a:solidFill>
                        <a:effectLst/>
                        <a:latin typeface="Calibri"/>
                        <a:ea typeface="Calibri"/>
                        <a:cs typeface="Times New Roman"/>
                      </a:endParaRPr>
                    </a:p>
                  </a:txBody>
                  <a:tcPr marL="68580" marR="68580" marT="0" marB="0"/>
                </a:tc>
                <a:tc hMerge="1">
                  <a:txBody>
                    <a:bodyPr/>
                    <a:lstStyle/>
                    <a:p>
                      <a:endParaRPr lang="en-US"/>
                    </a:p>
                  </a:txBody>
                  <a:tcPr/>
                </a:tc>
                <a:extLst>
                  <a:ext uri="{0D108BD9-81ED-4DB2-BD59-A6C34878D82A}">
                    <a16:rowId xmlns:a16="http://schemas.microsoft.com/office/drawing/2014/main" val="10000"/>
                  </a:ext>
                </a:extLst>
              </a:tr>
              <a:tr h="2120837">
                <a:tc>
                  <a:txBody>
                    <a:bodyPr/>
                    <a:lstStyle/>
                    <a:p>
                      <a:pPr marL="742950" marR="0" lvl="1" indent="-285750">
                        <a:lnSpc>
                          <a:spcPct val="115000"/>
                        </a:lnSpc>
                        <a:spcBef>
                          <a:spcPts val="0"/>
                        </a:spcBef>
                        <a:spcAft>
                          <a:spcPts val="0"/>
                        </a:spcAft>
                        <a:buFont typeface="Wingdings"/>
                        <a:buChar char=""/>
                      </a:pPr>
                      <a:r>
                        <a:rPr lang="en-US" sz="1600" dirty="0">
                          <a:effectLst/>
                        </a:rPr>
                        <a:t>Child Care Basics</a:t>
                      </a:r>
                    </a:p>
                    <a:p>
                      <a:pPr marL="0" marR="0">
                        <a:lnSpc>
                          <a:spcPct val="115000"/>
                        </a:lnSpc>
                        <a:spcBef>
                          <a:spcPts val="0"/>
                        </a:spcBef>
                        <a:spcAft>
                          <a:spcPts val="0"/>
                        </a:spcAft>
                      </a:pPr>
                      <a:r>
                        <a:rPr lang="en-US" sz="1600" dirty="0">
                          <a:effectLst/>
                        </a:rPr>
                        <a:t> </a:t>
                      </a:r>
                      <a:endParaRPr lang="en-US" sz="1600" dirty="0">
                        <a:solidFill>
                          <a:srgbClr val="31849B"/>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How do I meet this?</a:t>
                      </a:r>
                    </a:p>
                    <a:p>
                      <a:pPr marL="1143000" marR="0" lvl="2" indent="-228600">
                        <a:lnSpc>
                          <a:spcPct val="115000"/>
                        </a:lnSpc>
                        <a:spcBef>
                          <a:spcPts val="0"/>
                        </a:spcBef>
                        <a:spcAft>
                          <a:spcPts val="0"/>
                        </a:spcAft>
                        <a:buFont typeface="Wingdings"/>
                        <a:buChar char=""/>
                      </a:pPr>
                      <a:r>
                        <a:rPr lang="en-US" sz="1600" dirty="0">
                          <a:effectLst/>
                        </a:rPr>
                        <a:t>Complete the 30 hour class from a State-approved trainer</a:t>
                      </a:r>
                    </a:p>
                    <a:p>
                      <a:pPr marL="1143000" marR="0" lvl="2" indent="-228600">
                        <a:lnSpc>
                          <a:spcPct val="115000"/>
                        </a:lnSpc>
                        <a:spcBef>
                          <a:spcPts val="0"/>
                        </a:spcBef>
                        <a:spcAft>
                          <a:spcPts val="0"/>
                        </a:spcAft>
                        <a:buFont typeface="Wingdings"/>
                        <a:buChar char=""/>
                      </a:pPr>
                      <a:r>
                        <a:rPr lang="en-US" sz="1600" dirty="0">
                          <a:effectLst/>
                        </a:rPr>
                        <a:t>Complete the 12 credit initial certificate</a:t>
                      </a:r>
                    </a:p>
                    <a:p>
                      <a:pPr marL="1143000" marR="0" lvl="2" indent="-228600">
                        <a:lnSpc>
                          <a:spcPct val="115000"/>
                        </a:lnSpc>
                        <a:spcBef>
                          <a:spcPts val="0"/>
                        </a:spcBef>
                        <a:spcAft>
                          <a:spcPts val="0"/>
                        </a:spcAft>
                        <a:buFont typeface="Wingdings"/>
                        <a:buChar char=""/>
                      </a:pPr>
                      <a:r>
                        <a:rPr lang="en-US" sz="1600" dirty="0">
                          <a:effectLst/>
                        </a:rPr>
                        <a:t>Complete the 3 credit college course Child Care Basics, ECED&amp;100</a:t>
                      </a:r>
                      <a:endParaRPr lang="en-US" sz="1600" dirty="0">
                        <a:solidFill>
                          <a:srgbClr val="31849B"/>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178243">
                <a:tc>
                  <a:txBody>
                    <a:bodyPr/>
                    <a:lstStyle/>
                    <a:p>
                      <a:pPr marL="742950" marR="0" lvl="1" indent="-285750">
                        <a:lnSpc>
                          <a:spcPct val="115000"/>
                        </a:lnSpc>
                        <a:spcBef>
                          <a:spcPts val="0"/>
                        </a:spcBef>
                        <a:spcAft>
                          <a:spcPts val="0"/>
                        </a:spcAft>
                        <a:buFont typeface="Wingdings"/>
                        <a:buChar char=""/>
                      </a:pPr>
                      <a:r>
                        <a:rPr lang="en-US" sz="1600">
                          <a:effectLst/>
                        </a:rPr>
                        <a:t>Health and Safety Requirements</a:t>
                      </a:r>
                    </a:p>
                    <a:p>
                      <a:pPr marL="0" marR="0">
                        <a:lnSpc>
                          <a:spcPct val="115000"/>
                        </a:lnSpc>
                        <a:spcBef>
                          <a:spcPts val="0"/>
                        </a:spcBef>
                        <a:spcAft>
                          <a:spcPts val="0"/>
                        </a:spcAft>
                      </a:pPr>
                      <a:r>
                        <a:rPr lang="en-US" sz="1600">
                          <a:effectLst/>
                        </a:rPr>
                        <a:t> </a:t>
                      </a:r>
                      <a:endParaRPr lang="en-US" sz="1600">
                        <a:solidFill>
                          <a:srgbClr val="31849B"/>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How do I meet this?</a:t>
                      </a:r>
                    </a:p>
                    <a:p>
                      <a:pPr marL="1143000" marR="0" lvl="2" indent="-228600">
                        <a:lnSpc>
                          <a:spcPct val="115000"/>
                        </a:lnSpc>
                        <a:spcBef>
                          <a:spcPts val="0"/>
                        </a:spcBef>
                        <a:spcAft>
                          <a:spcPts val="0"/>
                        </a:spcAft>
                        <a:buFont typeface="Wingdings"/>
                        <a:buChar char=""/>
                      </a:pPr>
                      <a:r>
                        <a:rPr lang="en-US" sz="1600" dirty="0">
                          <a:effectLst/>
                        </a:rPr>
                        <a:t>Complete the health and safety requirements such as CPR, First Aid and Others. </a:t>
                      </a:r>
                      <a:endParaRPr lang="en-US" sz="1600" dirty="0">
                        <a:solidFill>
                          <a:srgbClr val="31849B"/>
                        </a:solidFill>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
        <p:nvSpPr>
          <p:cNvPr id="10" name="Rectangle 9"/>
          <p:cNvSpPr/>
          <p:nvPr/>
        </p:nvSpPr>
        <p:spPr>
          <a:xfrm>
            <a:off x="5867400" y="5943600"/>
            <a:ext cx="1676400" cy="461665"/>
          </a:xfrm>
          <a:prstGeom prst="rect">
            <a:avLst/>
          </a:prstGeom>
        </p:spPr>
        <p:txBody>
          <a:bodyPr wrap="square">
            <a:spAutoFit/>
          </a:bodyPr>
          <a:lstStyle/>
          <a:p>
            <a:r>
              <a:rPr lang="en-US" sz="1200" b="1" dirty="0"/>
              <a:t>WAC 170-300-0106  </a:t>
            </a:r>
            <a:endParaRPr lang="en-US" sz="1200" dirty="0"/>
          </a:p>
          <a:p>
            <a:r>
              <a:rPr lang="en-US" sz="1200" b="1" dirty="0"/>
              <a:t>Training requirements</a:t>
            </a:r>
            <a:endParaRPr lang="en-US" sz="1200" dirty="0"/>
          </a:p>
        </p:txBody>
      </p:sp>
    </p:spTree>
    <p:extLst>
      <p:ext uri="{BB962C8B-B14F-4D97-AF65-F5344CB8AC3E}">
        <p14:creationId xmlns:p14="http://schemas.microsoft.com/office/powerpoint/2010/main" val="3680649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effectLst/>
              </a:rPr>
              <a:t>In-service requirements                             </a:t>
            </a:r>
            <a:r>
              <a:rPr lang="en-US" sz="2700" dirty="0" smtClean="0">
                <a:effectLst/>
              </a:rPr>
              <a:t>(STARS continuing education) </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6345541"/>
              </p:ext>
            </p:extLst>
          </p:nvPr>
        </p:nvGraphicFramePr>
        <p:xfrm>
          <a:off x="457200" y="1371600"/>
          <a:ext cx="8153400" cy="5405644"/>
        </p:xfrm>
        <a:graphic>
          <a:graphicData uri="http://schemas.openxmlformats.org/drawingml/2006/table">
            <a:tbl>
              <a:tblPr firstRow="1" firstCol="1" bandRow="1">
                <a:tableStyleId>{5C22544A-7EE6-4342-B048-85BDC9FD1C3A}</a:tableStyleId>
              </a:tblPr>
              <a:tblGrid>
                <a:gridCol w="26670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254101">
                <a:tc gridSpan="2">
                  <a:txBody>
                    <a:bodyPr/>
                    <a:lstStyle/>
                    <a:p>
                      <a:pPr marL="0" marR="0">
                        <a:lnSpc>
                          <a:spcPct val="115000"/>
                        </a:lnSpc>
                        <a:spcBef>
                          <a:spcPts val="0"/>
                        </a:spcBef>
                        <a:spcAft>
                          <a:spcPts val="0"/>
                        </a:spcAft>
                      </a:pPr>
                      <a:r>
                        <a:rPr lang="en-US" sz="1500" dirty="0" smtClean="0">
                          <a:effectLst/>
                        </a:rPr>
                        <a:t>Complete </a:t>
                      </a:r>
                      <a:r>
                        <a:rPr lang="en-US" sz="1500" dirty="0">
                          <a:effectLst/>
                        </a:rPr>
                        <a:t>a minimum of 10 hours each year</a:t>
                      </a:r>
                      <a:endParaRPr lang="en-US" sz="1500" dirty="0">
                        <a:solidFill>
                          <a:srgbClr val="31849B"/>
                        </a:solidFill>
                        <a:effectLst/>
                        <a:latin typeface="Calibri"/>
                        <a:ea typeface="Calibri"/>
                        <a:cs typeface="Times New Roman"/>
                      </a:endParaRPr>
                    </a:p>
                  </a:txBody>
                  <a:tcPr marL="51936" marR="51936" marT="0" marB="0"/>
                </a:tc>
                <a:tc hMerge="1">
                  <a:txBody>
                    <a:bodyPr/>
                    <a:lstStyle/>
                    <a:p>
                      <a:endParaRPr lang="en-US"/>
                    </a:p>
                  </a:txBody>
                  <a:tcPr/>
                </a:tc>
                <a:extLst>
                  <a:ext uri="{0D108BD9-81ED-4DB2-BD59-A6C34878D82A}">
                    <a16:rowId xmlns:a16="http://schemas.microsoft.com/office/drawing/2014/main" val="10000"/>
                  </a:ext>
                </a:extLst>
              </a:tr>
              <a:tr h="1405623">
                <a:tc>
                  <a:txBody>
                    <a:bodyPr/>
                    <a:lstStyle/>
                    <a:p>
                      <a:pPr marL="285750" marR="0" lvl="0" indent="-285750">
                        <a:lnSpc>
                          <a:spcPct val="115000"/>
                        </a:lnSpc>
                        <a:spcBef>
                          <a:spcPts val="0"/>
                        </a:spcBef>
                        <a:spcAft>
                          <a:spcPts val="0"/>
                        </a:spcAft>
                        <a:buFont typeface="Wingdings"/>
                        <a:buChar char=""/>
                      </a:pPr>
                      <a:r>
                        <a:rPr lang="en-US" sz="1500" dirty="0">
                          <a:effectLst/>
                        </a:rPr>
                        <a:t>NEW Enhancing Quality Training Series – 20 hours </a:t>
                      </a:r>
                      <a:endParaRPr lang="en-US" sz="1500" dirty="0">
                        <a:solidFill>
                          <a:srgbClr val="31849B"/>
                        </a:solidFill>
                        <a:effectLst/>
                        <a:latin typeface="Calibri"/>
                        <a:ea typeface="Calibri"/>
                        <a:cs typeface="Times New Roman"/>
                      </a:endParaRPr>
                    </a:p>
                  </a:txBody>
                  <a:tcPr marL="51936" marR="51936" marT="0" marB="0"/>
                </a:tc>
                <a:tc>
                  <a:txBody>
                    <a:bodyPr/>
                    <a:lstStyle/>
                    <a:p>
                      <a:pPr marL="228600" marR="0" lvl="0" indent="-228600">
                        <a:lnSpc>
                          <a:spcPct val="115000"/>
                        </a:lnSpc>
                        <a:spcBef>
                          <a:spcPts val="0"/>
                        </a:spcBef>
                        <a:spcAft>
                          <a:spcPts val="0"/>
                        </a:spcAft>
                        <a:buFont typeface="Wingdings"/>
                        <a:buChar char=""/>
                      </a:pPr>
                      <a:r>
                        <a:rPr lang="en-US" sz="1500" dirty="0" smtClean="0">
                          <a:effectLst/>
                        </a:rPr>
                        <a:t>Attend </a:t>
                      </a:r>
                      <a:r>
                        <a:rPr lang="en-US" sz="1500" dirty="0">
                          <a:effectLst/>
                        </a:rPr>
                        <a:t>classes developed and provided by DEL or contractors that meet the requirement.</a:t>
                      </a:r>
                    </a:p>
                    <a:p>
                      <a:pPr marL="228600" marR="0" lvl="0" indent="-228600">
                        <a:lnSpc>
                          <a:spcPct val="115000"/>
                        </a:lnSpc>
                        <a:spcBef>
                          <a:spcPts val="0"/>
                        </a:spcBef>
                        <a:spcAft>
                          <a:spcPts val="0"/>
                        </a:spcAft>
                        <a:buFont typeface="Wingdings"/>
                        <a:buChar char=""/>
                      </a:pPr>
                      <a:r>
                        <a:rPr lang="en-US" sz="1500" dirty="0">
                          <a:effectLst/>
                        </a:rPr>
                        <a:t>Complete within 24 months of completing your Child Care Basics</a:t>
                      </a:r>
                    </a:p>
                    <a:p>
                      <a:pPr marL="228600" marR="0" lvl="0" indent="-228600">
                        <a:lnSpc>
                          <a:spcPct val="115000"/>
                        </a:lnSpc>
                        <a:spcBef>
                          <a:spcPts val="0"/>
                        </a:spcBef>
                        <a:spcAft>
                          <a:spcPts val="0"/>
                        </a:spcAft>
                        <a:buFont typeface="Wingdings"/>
                        <a:buChar char=""/>
                      </a:pPr>
                      <a:r>
                        <a:rPr lang="en-US" sz="1500" dirty="0">
                          <a:effectLst/>
                        </a:rPr>
                        <a:t>Meets the 10 hour annual requirement for up to two calendar years</a:t>
                      </a:r>
                      <a:endParaRPr lang="en-US" sz="1500" dirty="0">
                        <a:solidFill>
                          <a:srgbClr val="31849B"/>
                        </a:solidFill>
                        <a:effectLst/>
                        <a:latin typeface="Calibri"/>
                        <a:ea typeface="Calibri"/>
                        <a:cs typeface="Times New Roman"/>
                      </a:endParaRPr>
                    </a:p>
                  </a:txBody>
                  <a:tcPr marL="51936" marR="51936" marT="0" marB="0"/>
                </a:tc>
                <a:extLst>
                  <a:ext uri="{0D108BD9-81ED-4DB2-BD59-A6C34878D82A}">
                    <a16:rowId xmlns:a16="http://schemas.microsoft.com/office/drawing/2014/main" val="10001"/>
                  </a:ext>
                </a:extLst>
              </a:tr>
              <a:tr h="1896901">
                <a:tc>
                  <a:txBody>
                    <a:bodyPr/>
                    <a:lstStyle/>
                    <a:p>
                      <a:pPr marL="285750" marR="0" lvl="0" indent="-285750">
                        <a:lnSpc>
                          <a:spcPct val="115000"/>
                        </a:lnSpc>
                        <a:spcBef>
                          <a:spcPts val="0"/>
                        </a:spcBef>
                        <a:spcAft>
                          <a:spcPts val="0"/>
                        </a:spcAft>
                        <a:buFont typeface="Wingdings"/>
                        <a:buChar char=""/>
                      </a:pPr>
                      <a:r>
                        <a:rPr lang="en-US" sz="1500" dirty="0">
                          <a:effectLst/>
                        </a:rPr>
                        <a:t>NEW Renewal Training (every three years)</a:t>
                      </a:r>
                    </a:p>
                    <a:p>
                      <a:pPr marL="685800" marR="0" lvl="1" indent="-228600">
                        <a:lnSpc>
                          <a:spcPct val="115000"/>
                        </a:lnSpc>
                        <a:spcBef>
                          <a:spcPts val="0"/>
                        </a:spcBef>
                        <a:spcAft>
                          <a:spcPts val="0"/>
                        </a:spcAft>
                        <a:buFont typeface="Wingdings"/>
                        <a:buChar char=""/>
                      </a:pPr>
                      <a:r>
                        <a:rPr lang="en-US" sz="1500" dirty="0">
                          <a:effectLst/>
                        </a:rPr>
                        <a:t>Child Development </a:t>
                      </a:r>
                      <a:endParaRPr lang="en-US" sz="1500" dirty="0" smtClean="0">
                        <a:effectLst/>
                      </a:endParaRPr>
                    </a:p>
                    <a:p>
                      <a:pPr marL="685800" marR="0" lvl="1" indent="-228600">
                        <a:lnSpc>
                          <a:spcPct val="115000"/>
                        </a:lnSpc>
                        <a:spcBef>
                          <a:spcPts val="0"/>
                        </a:spcBef>
                        <a:spcAft>
                          <a:spcPts val="0"/>
                        </a:spcAft>
                        <a:buFont typeface="Wingdings"/>
                        <a:buChar char=""/>
                      </a:pPr>
                      <a:r>
                        <a:rPr lang="en-US" sz="1500" dirty="0" smtClean="0">
                          <a:effectLst/>
                        </a:rPr>
                        <a:t>Business Practices</a:t>
                      </a:r>
                      <a:endParaRPr lang="en-US" sz="1500" dirty="0">
                        <a:solidFill>
                          <a:srgbClr val="31849B"/>
                        </a:solidFill>
                        <a:effectLst/>
                        <a:latin typeface="Calibri"/>
                        <a:ea typeface="Calibri"/>
                        <a:cs typeface="Times New Roman"/>
                      </a:endParaRPr>
                    </a:p>
                  </a:txBody>
                  <a:tcPr marL="51936" marR="51936" marT="0" marB="0"/>
                </a:tc>
                <a:tc>
                  <a:txBody>
                    <a:bodyPr/>
                    <a:lstStyle/>
                    <a:p>
                      <a:pPr marL="228600" marR="0" lvl="0" indent="-228600">
                        <a:lnSpc>
                          <a:spcPct val="115000"/>
                        </a:lnSpc>
                        <a:spcBef>
                          <a:spcPts val="0"/>
                        </a:spcBef>
                        <a:spcAft>
                          <a:spcPts val="0"/>
                        </a:spcAft>
                        <a:buFont typeface="Wingdings"/>
                        <a:buChar char=""/>
                      </a:pPr>
                      <a:r>
                        <a:rPr lang="en-US" sz="1500" dirty="0" smtClean="0">
                          <a:effectLst/>
                        </a:rPr>
                        <a:t>Attend </a:t>
                      </a:r>
                      <a:r>
                        <a:rPr lang="en-US" sz="1500" dirty="0">
                          <a:effectLst/>
                        </a:rPr>
                        <a:t>classes Developed and provided by DEL or contractors that meet the requirement</a:t>
                      </a:r>
                    </a:p>
                    <a:p>
                      <a:pPr marL="228600" marR="0" lvl="0" indent="-228600">
                        <a:lnSpc>
                          <a:spcPct val="115000"/>
                        </a:lnSpc>
                        <a:spcBef>
                          <a:spcPts val="0"/>
                        </a:spcBef>
                        <a:spcAft>
                          <a:spcPts val="0"/>
                        </a:spcAft>
                        <a:buFont typeface="Wingdings"/>
                        <a:buChar char=""/>
                      </a:pPr>
                      <a:r>
                        <a:rPr lang="en-US" sz="1500" dirty="0">
                          <a:effectLst/>
                        </a:rPr>
                        <a:t>ECE Coursework as it aligns with the core competencies for the renewal year.</a:t>
                      </a:r>
                    </a:p>
                    <a:p>
                      <a:pPr marL="228600" marR="0" lvl="0" indent="-228600">
                        <a:lnSpc>
                          <a:spcPct val="115000"/>
                        </a:lnSpc>
                        <a:spcBef>
                          <a:spcPts val="0"/>
                        </a:spcBef>
                        <a:spcAft>
                          <a:spcPts val="0"/>
                        </a:spcAft>
                        <a:buFont typeface="Wingdings"/>
                        <a:buChar char=""/>
                      </a:pPr>
                      <a:r>
                        <a:rPr lang="en-US" sz="1500" dirty="0">
                          <a:effectLst/>
                        </a:rPr>
                        <a:t>Other college coursework may be submitted for approval (</a:t>
                      </a:r>
                      <a:r>
                        <a:rPr lang="en-US" sz="1500" dirty="0" err="1">
                          <a:effectLst/>
                        </a:rPr>
                        <a:t>ie</a:t>
                      </a:r>
                      <a:r>
                        <a:rPr lang="en-US" sz="1500" dirty="0">
                          <a:effectLst/>
                        </a:rPr>
                        <a:t>: business, communication)</a:t>
                      </a:r>
                      <a:endParaRPr lang="en-US" sz="1500" dirty="0">
                        <a:solidFill>
                          <a:srgbClr val="31849B"/>
                        </a:solidFill>
                        <a:effectLst/>
                        <a:latin typeface="Calibri"/>
                        <a:ea typeface="Calibri"/>
                        <a:cs typeface="Times New Roman"/>
                      </a:endParaRPr>
                    </a:p>
                  </a:txBody>
                  <a:tcPr marL="51936" marR="51936" marT="0" marB="0"/>
                </a:tc>
                <a:extLst>
                  <a:ext uri="{0D108BD9-81ED-4DB2-BD59-A6C34878D82A}">
                    <a16:rowId xmlns:a16="http://schemas.microsoft.com/office/drawing/2014/main" val="10002"/>
                  </a:ext>
                </a:extLst>
              </a:tr>
              <a:tr h="1203126">
                <a:tc>
                  <a:txBody>
                    <a:bodyPr/>
                    <a:lstStyle/>
                    <a:p>
                      <a:pPr marL="285750" marR="0" lvl="0" indent="-285750">
                        <a:lnSpc>
                          <a:spcPct val="115000"/>
                        </a:lnSpc>
                        <a:spcBef>
                          <a:spcPts val="0"/>
                        </a:spcBef>
                        <a:spcAft>
                          <a:spcPts val="0"/>
                        </a:spcAft>
                        <a:buFont typeface="Wingdings"/>
                        <a:buChar char=""/>
                      </a:pPr>
                      <a:r>
                        <a:rPr lang="en-US" sz="1500" dirty="0">
                          <a:effectLst/>
                        </a:rPr>
                        <a:t>General in-service – any classes selected to meet the 10 hour continuing education requirement when it is not a renewal year</a:t>
                      </a:r>
                    </a:p>
                    <a:p>
                      <a:pPr marL="0" marR="0">
                        <a:lnSpc>
                          <a:spcPct val="115000"/>
                        </a:lnSpc>
                        <a:spcBef>
                          <a:spcPts val="0"/>
                        </a:spcBef>
                        <a:spcAft>
                          <a:spcPts val="0"/>
                        </a:spcAft>
                      </a:pPr>
                      <a:r>
                        <a:rPr lang="en-US" sz="1500" dirty="0">
                          <a:effectLst/>
                        </a:rPr>
                        <a:t> </a:t>
                      </a:r>
                      <a:endParaRPr lang="en-US" sz="1500" dirty="0">
                        <a:solidFill>
                          <a:srgbClr val="31849B"/>
                        </a:solidFill>
                        <a:effectLst/>
                        <a:latin typeface="Calibri"/>
                        <a:ea typeface="Calibri"/>
                        <a:cs typeface="Times New Roman"/>
                      </a:endParaRPr>
                    </a:p>
                  </a:txBody>
                  <a:tcPr marL="51936" marR="51936" marT="0" marB="0"/>
                </a:tc>
                <a:tc>
                  <a:txBody>
                    <a:bodyPr/>
                    <a:lstStyle/>
                    <a:p>
                      <a:pPr marL="228600" marR="0" lvl="0" indent="-228600">
                        <a:lnSpc>
                          <a:spcPct val="115000"/>
                        </a:lnSpc>
                        <a:spcBef>
                          <a:spcPts val="0"/>
                        </a:spcBef>
                        <a:spcAft>
                          <a:spcPts val="0"/>
                        </a:spcAft>
                        <a:buFont typeface="Wingdings"/>
                        <a:buChar char=""/>
                      </a:pPr>
                      <a:r>
                        <a:rPr lang="en-US" sz="1500" dirty="0" smtClean="0">
                          <a:effectLst/>
                        </a:rPr>
                        <a:t>State-approved </a:t>
                      </a:r>
                      <a:r>
                        <a:rPr lang="en-US" sz="1500" dirty="0">
                          <a:effectLst/>
                        </a:rPr>
                        <a:t>training (this includes submitting out of state or other training for approval when needed). </a:t>
                      </a:r>
                    </a:p>
                    <a:p>
                      <a:pPr marL="228600" marR="0" lvl="0" indent="-228600">
                        <a:lnSpc>
                          <a:spcPct val="115000"/>
                        </a:lnSpc>
                        <a:spcBef>
                          <a:spcPts val="0"/>
                        </a:spcBef>
                        <a:spcAft>
                          <a:spcPts val="0"/>
                        </a:spcAft>
                        <a:buFont typeface="Wingdings"/>
                        <a:buChar char=""/>
                      </a:pPr>
                      <a:r>
                        <a:rPr lang="en-US" sz="1500" dirty="0">
                          <a:effectLst/>
                        </a:rPr>
                        <a:t>Early Childhood college coursework</a:t>
                      </a:r>
                    </a:p>
                    <a:p>
                      <a:pPr marL="228600" marR="0" lvl="0" indent="-228600">
                        <a:lnSpc>
                          <a:spcPct val="115000"/>
                        </a:lnSpc>
                        <a:spcBef>
                          <a:spcPts val="0"/>
                        </a:spcBef>
                        <a:spcAft>
                          <a:spcPts val="0"/>
                        </a:spcAft>
                        <a:buFont typeface="Wingdings"/>
                        <a:buChar char=""/>
                      </a:pPr>
                      <a:r>
                        <a:rPr lang="en-US" sz="1500" dirty="0">
                          <a:effectLst/>
                        </a:rPr>
                        <a:t>Other college coursework may be submitted for approval as it aligns with the core competencies</a:t>
                      </a:r>
                      <a:endParaRPr lang="en-US" sz="1500" dirty="0">
                        <a:solidFill>
                          <a:srgbClr val="31849B"/>
                        </a:solidFill>
                        <a:effectLst/>
                        <a:latin typeface="Calibri"/>
                        <a:ea typeface="Calibri"/>
                        <a:cs typeface="Times New Roman"/>
                      </a:endParaRPr>
                    </a:p>
                  </a:txBody>
                  <a:tcPr marL="51936" marR="51936" marT="0" marB="0"/>
                </a:tc>
                <a:extLst>
                  <a:ext uri="{0D108BD9-81ED-4DB2-BD59-A6C34878D82A}">
                    <a16:rowId xmlns:a16="http://schemas.microsoft.com/office/drawing/2014/main" val="10003"/>
                  </a:ext>
                </a:extLst>
              </a:tr>
            </a:tbl>
          </a:graphicData>
        </a:graphic>
      </p:graphicFrame>
      <p:sp>
        <p:nvSpPr>
          <p:cNvPr id="5" name="Rectangle 4"/>
          <p:cNvSpPr/>
          <p:nvPr/>
        </p:nvSpPr>
        <p:spPr>
          <a:xfrm>
            <a:off x="7086600" y="6248399"/>
            <a:ext cx="1543050" cy="461665"/>
          </a:xfrm>
          <a:prstGeom prst="rect">
            <a:avLst/>
          </a:prstGeom>
        </p:spPr>
        <p:txBody>
          <a:bodyPr wrap="square">
            <a:spAutoFit/>
          </a:bodyPr>
          <a:lstStyle/>
          <a:p>
            <a:r>
              <a:rPr lang="en-US" sz="1200" b="1" dirty="0"/>
              <a:t>170-300-0107 </a:t>
            </a:r>
            <a:endParaRPr lang="en-US" sz="1200" dirty="0"/>
          </a:p>
          <a:p>
            <a:r>
              <a:rPr lang="en-US" sz="1200" b="1" dirty="0"/>
              <a:t>In-service training</a:t>
            </a:r>
            <a:endParaRPr lang="en-US" sz="1200" dirty="0"/>
          </a:p>
        </p:txBody>
      </p:sp>
    </p:spTree>
    <p:extLst>
      <p:ext uri="{BB962C8B-B14F-4D97-AF65-F5344CB8AC3E}">
        <p14:creationId xmlns:p14="http://schemas.microsoft.com/office/powerpoint/2010/main" val="2642600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34745375"/>
              </p:ext>
            </p:extLst>
          </p:nvPr>
        </p:nvGraphicFramePr>
        <p:xfrm>
          <a:off x="533400" y="1295400"/>
          <a:ext cx="7924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Elbow Connector 4"/>
          <p:cNvCxnSpPr/>
          <p:nvPr/>
        </p:nvCxnSpPr>
        <p:spPr>
          <a:xfrm rot="5400000">
            <a:off x="3848021" y="2834561"/>
            <a:ext cx="1245397" cy="1016635"/>
          </a:xfrm>
          <a:prstGeom prst="bentConnector3">
            <a:avLst/>
          </a:prstGeom>
          <a:ln>
            <a:solidFill>
              <a:schemeClr val="accent1"/>
            </a:solidFill>
            <a:tailEnd type="arrow"/>
          </a:ln>
        </p:spPr>
        <p:style>
          <a:lnRef idx="1">
            <a:schemeClr val="accent5"/>
          </a:lnRef>
          <a:fillRef idx="0">
            <a:schemeClr val="accent5"/>
          </a:fillRef>
          <a:effectRef idx="0">
            <a:schemeClr val="accent5"/>
          </a:effectRef>
          <a:fontRef idx="minor">
            <a:schemeClr val="tx1"/>
          </a:fontRef>
        </p:style>
      </p:cxnSp>
      <p:sp>
        <p:nvSpPr>
          <p:cNvPr id="6" name="Arc 22"/>
          <p:cNvSpPr/>
          <p:nvPr/>
        </p:nvSpPr>
        <p:spPr>
          <a:xfrm>
            <a:off x="5502751" y="3730625"/>
            <a:ext cx="2204085" cy="307975"/>
          </a:xfrm>
          <a:custGeom>
            <a:avLst/>
            <a:gdLst>
              <a:gd name="connsiteX0" fmla="*/ 2 w 2204085"/>
              <a:gd name="connsiteY0" fmla="*/ 384181 h 767080"/>
              <a:gd name="connsiteX1" fmla="*/ 884759 w 2204085"/>
              <a:gd name="connsiteY1" fmla="*/ 7529 h 767080"/>
              <a:gd name="connsiteX2" fmla="*/ 1319048 w 2204085"/>
              <a:gd name="connsiteY2" fmla="*/ 7509 h 767080"/>
              <a:gd name="connsiteX3" fmla="*/ 2204087 w 2204085"/>
              <a:gd name="connsiteY3" fmla="*/ 383540 h 767080"/>
              <a:gd name="connsiteX4" fmla="*/ 1102043 w 2204085"/>
              <a:gd name="connsiteY4" fmla="*/ 383540 h 767080"/>
              <a:gd name="connsiteX5" fmla="*/ 2 w 2204085"/>
              <a:gd name="connsiteY5" fmla="*/ 384181 h 767080"/>
              <a:gd name="connsiteX0" fmla="*/ 2 w 2204085"/>
              <a:gd name="connsiteY0" fmla="*/ 384181 h 767080"/>
              <a:gd name="connsiteX1" fmla="*/ 884759 w 2204085"/>
              <a:gd name="connsiteY1" fmla="*/ 7529 h 767080"/>
              <a:gd name="connsiteX2" fmla="*/ 1319048 w 2204085"/>
              <a:gd name="connsiteY2" fmla="*/ 7509 h 767080"/>
              <a:gd name="connsiteX3" fmla="*/ 2204087 w 2204085"/>
              <a:gd name="connsiteY3" fmla="*/ 383540 h 767080"/>
              <a:gd name="connsiteX0" fmla="*/ 2 w 2204087"/>
              <a:gd name="connsiteY0" fmla="*/ 384181 h 384181"/>
              <a:gd name="connsiteX1" fmla="*/ 884759 w 2204087"/>
              <a:gd name="connsiteY1" fmla="*/ 7529 h 384181"/>
              <a:gd name="connsiteX2" fmla="*/ 1319048 w 2204087"/>
              <a:gd name="connsiteY2" fmla="*/ 7509 h 384181"/>
              <a:gd name="connsiteX3" fmla="*/ 2204087 w 2204087"/>
              <a:gd name="connsiteY3" fmla="*/ 383540 h 384181"/>
              <a:gd name="connsiteX4" fmla="*/ 1156471 w 2204087"/>
              <a:gd name="connsiteY4" fmla="*/ 127726 h 384181"/>
              <a:gd name="connsiteX5" fmla="*/ 2 w 2204087"/>
              <a:gd name="connsiteY5" fmla="*/ 384181 h 384181"/>
              <a:gd name="connsiteX0" fmla="*/ 2 w 2204087"/>
              <a:gd name="connsiteY0" fmla="*/ 384181 h 384181"/>
              <a:gd name="connsiteX1" fmla="*/ 884759 w 2204087"/>
              <a:gd name="connsiteY1" fmla="*/ 7529 h 384181"/>
              <a:gd name="connsiteX2" fmla="*/ 1319048 w 2204087"/>
              <a:gd name="connsiteY2" fmla="*/ 7509 h 384181"/>
              <a:gd name="connsiteX3" fmla="*/ 2204087 w 2204087"/>
              <a:gd name="connsiteY3" fmla="*/ 383540 h 384181"/>
            </a:gdLst>
            <a:ahLst/>
            <a:cxnLst>
              <a:cxn ang="0">
                <a:pos x="connsiteX0" y="connsiteY0"/>
              </a:cxn>
              <a:cxn ang="0">
                <a:pos x="connsiteX1" y="connsiteY1"/>
              </a:cxn>
              <a:cxn ang="0">
                <a:pos x="connsiteX2" y="connsiteY2"/>
              </a:cxn>
              <a:cxn ang="0">
                <a:pos x="connsiteX3" y="connsiteY3"/>
              </a:cxn>
            </a:cxnLst>
            <a:rect l="l" t="t" r="r" b="b"/>
            <a:pathLst>
              <a:path w="2204087" h="384181" stroke="0" extrusionOk="0">
                <a:moveTo>
                  <a:pt x="2" y="384181"/>
                </a:moveTo>
                <a:cubicBezTo>
                  <a:pt x="-876" y="201268"/>
                  <a:pt x="369504" y="43593"/>
                  <a:pt x="884759" y="7529"/>
                </a:cubicBezTo>
                <a:cubicBezTo>
                  <a:pt x="1028085" y="-2503"/>
                  <a:pt x="1175714" y="-2509"/>
                  <a:pt x="1319048" y="7509"/>
                </a:cubicBezTo>
                <a:cubicBezTo>
                  <a:pt x="1833757" y="43486"/>
                  <a:pt x="2204087" y="200830"/>
                  <a:pt x="2204087" y="383540"/>
                </a:cubicBezTo>
                <a:lnTo>
                  <a:pt x="1156471" y="127726"/>
                </a:lnTo>
                <a:cubicBezTo>
                  <a:pt x="789124" y="127940"/>
                  <a:pt x="367349" y="383967"/>
                  <a:pt x="2" y="384181"/>
                </a:cubicBezTo>
                <a:close/>
              </a:path>
              <a:path w="2204087" h="384181" fill="none">
                <a:moveTo>
                  <a:pt x="2" y="384181"/>
                </a:moveTo>
                <a:cubicBezTo>
                  <a:pt x="-876" y="201268"/>
                  <a:pt x="369504" y="43593"/>
                  <a:pt x="884759" y="7529"/>
                </a:cubicBezTo>
                <a:cubicBezTo>
                  <a:pt x="1028085" y="-2503"/>
                  <a:pt x="1175714" y="-2509"/>
                  <a:pt x="1319048" y="7509"/>
                </a:cubicBezTo>
                <a:cubicBezTo>
                  <a:pt x="1833757" y="43486"/>
                  <a:pt x="2204087" y="200830"/>
                  <a:pt x="2204087" y="383540"/>
                </a:cubicBezTo>
              </a:path>
            </a:pathLst>
          </a:custGeom>
          <a:ln w="12700">
            <a:solidFill>
              <a:schemeClr val="accent1"/>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Text Box 2"/>
          <p:cNvSpPr txBox="1">
            <a:spLocks noChangeArrowheads="1"/>
          </p:cNvSpPr>
          <p:nvPr/>
        </p:nvSpPr>
        <p:spPr bwMode="auto">
          <a:xfrm>
            <a:off x="6172200" y="2720180"/>
            <a:ext cx="1143000" cy="551339"/>
          </a:xfrm>
          <a:prstGeom prst="rect">
            <a:avLst/>
          </a:prstGeom>
          <a:ln w="1905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may meet the requirement for annual in-service</a:t>
            </a:r>
            <a:endParaRPr kumimoji="0" lang="en-US" alt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7"/>
          <p:cNvSpPr>
            <a:spLocks noChangeArrowheads="1"/>
          </p:cNvSpPr>
          <p:nvPr/>
        </p:nvSpPr>
        <p:spPr bwMode="auto">
          <a:xfrm>
            <a:off x="0" y="32715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a:xfrm>
            <a:off x="459581" y="5029200"/>
            <a:ext cx="8224837" cy="1015663"/>
          </a:xfrm>
          <a:prstGeom prst="rect">
            <a:avLst/>
          </a:prstGeom>
        </p:spPr>
        <p:txBody>
          <a:bodyPr wrap="square">
            <a:spAutoFit/>
          </a:bodyPr>
          <a:lstStyle/>
          <a:p>
            <a:pPr marL="228600" lvl="0" indent="-228600">
              <a:buFont typeface="+mj-lt"/>
              <a:buAutoNum type="arabicPeriod"/>
            </a:pPr>
            <a:r>
              <a:rPr lang="en-US" sz="1200" i="1" dirty="0"/>
              <a:t>At any point, you may step in or out of a pathway, always remembering that the requirements must be fulfilled each calendar year – either by working on an ECE certificate or by attending DEL approved classes for each year. </a:t>
            </a:r>
            <a:endParaRPr lang="en-US" sz="1200" dirty="0"/>
          </a:p>
          <a:p>
            <a:pPr marL="228600" lvl="0" indent="-228600">
              <a:buFont typeface="+mj-lt"/>
              <a:buAutoNum type="arabicPeriod"/>
            </a:pPr>
            <a:r>
              <a:rPr lang="en-US" sz="1200" i="1" dirty="0"/>
              <a:t>Once you have the certificate that meets the requirement for your position, you may move to the state-approved training path and begin working on your Enhancing Quality Training.</a:t>
            </a:r>
            <a:endParaRPr lang="en-US" sz="1200" dirty="0"/>
          </a:p>
          <a:p>
            <a:pPr marL="228600" lvl="0" indent="-228600">
              <a:buFont typeface="+mj-lt"/>
              <a:buAutoNum type="arabicPeriod"/>
            </a:pPr>
            <a:r>
              <a:rPr lang="en-US" sz="1200" i="1" dirty="0"/>
              <a:t>The Renewal and general selection year make a three year cycle that is continually repeated. </a:t>
            </a:r>
            <a:endParaRPr lang="en-US" sz="1200" dirty="0"/>
          </a:p>
        </p:txBody>
      </p:sp>
      <p:sp>
        <p:nvSpPr>
          <p:cNvPr id="13" name="Title 1"/>
          <p:cNvSpPr>
            <a:spLocks noGrp="1"/>
          </p:cNvSpPr>
          <p:nvPr>
            <p:ph type="title"/>
          </p:nvPr>
        </p:nvSpPr>
        <p:spPr>
          <a:xfrm>
            <a:off x="457200" y="274638"/>
            <a:ext cx="8229600" cy="1143000"/>
          </a:xfrm>
        </p:spPr>
        <p:txBody>
          <a:bodyPr>
            <a:noAutofit/>
          </a:bodyPr>
          <a:lstStyle/>
          <a:p>
            <a:pPr lvl="0" fontAlgn="base">
              <a:spcAft>
                <a:spcPct val="0"/>
              </a:spcAft>
            </a:pPr>
            <a:r>
              <a:rPr kumimoji="0" lang="en-US" altLang="en-US" sz="3600" i="0"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What does this all look like when put together with the certificate qualifications?</a:t>
            </a:r>
            <a:r>
              <a:rPr kumimoji="0" lang="en-US" altLang="en-US" sz="3600" i="0"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altLang="en-US" sz="1200" i="0"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553715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TotalTime>
  <Words>1101</Words>
  <Application>Microsoft Office PowerPoint</Application>
  <PresentationFormat>On-screen Show (4:3)</PresentationFormat>
  <Paragraphs>155</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Symbol</vt:lpstr>
      <vt:lpstr>Times New Roman</vt:lpstr>
      <vt:lpstr>Wingdings</vt:lpstr>
      <vt:lpstr>Office Theme</vt:lpstr>
      <vt:lpstr>Professional Development Qualifications  Standards Alignment Overview  </vt:lpstr>
      <vt:lpstr>PowerPoint Presentation</vt:lpstr>
      <vt:lpstr>Approach</vt:lpstr>
      <vt:lpstr>OUR COMMITMENT</vt:lpstr>
      <vt:lpstr>WHAT ARE THE CHANGES? </vt:lpstr>
      <vt:lpstr>Minimum Staff Qualifications </vt:lpstr>
      <vt:lpstr>Pre-service  Training Requirements </vt:lpstr>
      <vt:lpstr>In-service requirements                             (STARS continuing education) </vt:lpstr>
      <vt:lpstr>What does this all look like when put together with the certificate qualifications? </vt:lpstr>
      <vt:lpstr>THE CURRENT WORKFORCE When making decisions about how to support the existing and new workforce based on our current needs, DEL and partners review the existing workforce data to make recommendations and decisions based on the current workforce and federal requirements and recommendations. </vt:lpstr>
      <vt:lpstr>Meeting Requirements</vt:lpstr>
      <vt:lpstr>PowerPoint Presentation</vt:lpstr>
    </vt:vector>
  </TitlesOfParts>
  <Company>Department of Early Learning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Roberts, Michelle (DEL)</dc:creator>
  <cp:lastModifiedBy>Sanchez, Sarah L (DSHS/CA)</cp:lastModifiedBy>
  <cp:revision>19</cp:revision>
  <dcterms:created xsi:type="dcterms:W3CDTF">2017-06-21T02:14:09Z</dcterms:created>
  <dcterms:modified xsi:type="dcterms:W3CDTF">2018-06-25T17:34:43Z</dcterms:modified>
</cp:coreProperties>
</file>