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handoutMasterIdLst>
    <p:handoutMasterId r:id="rId31"/>
  </p:handoutMasterIdLst>
  <p:sldIdLst>
    <p:sldId id="256" r:id="rId2"/>
    <p:sldId id="257" r:id="rId3"/>
    <p:sldId id="258" r:id="rId4"/>
    <p:sldId id="284" r:id="rId5"/>
    <p:sldId id="262" r:id="rId6"/>
    <p:sldId id="261" r:id="rId7"/>
    <p:sldId id="260" r:id="rId8"/>
    <p:sldId id="259" r:id="rId9"/>
    <p:sldId id="263" r:id="rId10"/>
    <p:sldId id="288" r:id="rId11"/>
    <p:sldId id="274" r:id="rId12"/>
    <p:sldId id="265" r:id="rId13"/>
    <p:sldId id="283" r:id="rId14"/>
    <p:sldId id="266" r:id="rId15"/>
    <p:sldId id="267" r:id="rId16"/>
    <p:sldId id="291" r:id="rId17"/>
    <p:sldId id="268" r:id="rId18"/>
    <p:sldId id="285" r:id="rId19"/>
    <p:sldId id="269" r:id="rId20"/>
    <p:sldId id="293" r:id="rId21"/>
    <p:sldId id="292" r:id="rId22"/>
    <p:sldId id="270" r:id="rId23"/>
    <p:sldId id="294" r:id="rId24"/>
    <p:sldId id="295" r:id="rId25"/>
    <p:sldId id="296" r:id="rId26"/>
    <p:sldId id="298" r:id="rId27"/>
    <p:sldId id="279" r:id="rId28"/>
    <p:sldId id="297" r:id="rId29"/>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CCFF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4" autoAdjust="0"/>
    <p:restoredTop sz="93668" autoAdjust="0"/>
  </p:normalViewPr>
  <p:slideViewPr>
    <p:cSldViewPr snapToGrid="0">
      <p:cViewPr varScale="1">
        <p:scale>
          <a:sx n="107" d="100"/>
          <a:sy n="107" d="100"/>
        </p:scale>
        <p:origin x="606" y="114"/>
      </p:cViewPr>
      <p:guideLst>
        <p:guide orient="horz" pos="2160"/>
        <p:guide pos="3840"/>
      </p:guideLst>
    </p:cSldViewPr>
  </p:slideViewPr>
  <p:notesTextViewPr>
    <p:cViewPr>
      <p:scale>
        <a:sx n="1" d="1"/>
        <a:sy n="1" d="1"/>
      </p:scale>
      <p:origin x="0" y="0"/>
    </p:cViewPr>
  </p:notesTextViewPr>
  <p:sorterViewPr>
    <p:cViewPr>
      <p:scale>
        <a:sx n="66" d="100"/>
        <a:sy n="66" d="100"/>
      </p:scale>
      <p:origin x="0" y="1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03767-1808-4CAE-81F6-73F2208A7310}" type="doc">
      <dgm:prSet loTypeId="urn:microsoft.com/office/officeart/2005/8/layout/venn1" loCatId="relationship" qsTypeId="urn:microsoft.com/office/officeart/2005/8/quickstyle/simple1" qsCatId="simple" csTypeId="urn:microsoft.com/office/officeart/2005/8/colors/accent1_2" csCatId="accent1" phldr="1"/>
      <dgm:spPr/>
    </dgm:pt>
    <dgm:pt modelId="{8B53FF06-2072-44F5-AD57-F1788F5478B5}">
      <dgm:prSet phldrT="[Text]" custT="1"/>
      <dgm:spPr>
        <a:solidFill>
          <a:srgbClr val="CC0000">
            <a:alpha val="40000"/>
          </a:srgbClr>
        </a:solidFill>
      </dgm:spPr>
      <dgm:t>
        <a:bodyPr/>
        <a:lstStyle/>
        <a:p>
          <a:r>
            <a:rPr lang="en-US" sz="1600" b="1" dirty="0"/>
            <a:t>Who We Are</a:t>
          </a:r>
        </a:p>
        <a:p>
          <a:r>
            <a:rPr lang="en-US" sz="1600" b="0" dirty="0"/>
            <a:t>Exploration of family &amp; cultural identity through a storybook, discussions, family participation, and a collage project. Recognizing place and the history of Native families and tribes since time immemorial.</a:t>
          </a:r>
        </a:p>
      </dgm:t>
    </dgm:pt>
    <dgm:pt modelId="{6A3F17DE-B236-45AE-B943-111E23AC96F8}" type="parTrans" cxnId="{A4977E38-4F09-4FC9-B628-FEF5211B4562}">
      <dgm:prSet/>
      <dgm:spPr/>
      <dgm:t>
        <a:bodyPr/>
        <a:lstStyle/>
        <a:p>
          <a:endParaRPr lang="en-US"/>
        </a:p>
      </dgm:t>
    </dgm:pt>
    <dgm:pt modelId="{78150914-1B4B-44C7-A290-B5537054C8D6}" type="sibTrans" cxnId="{A4977E38-4F09-4FC9-B628-FEF5211B4562}">
      <dgm:prSet/>
      <dgm:spPr/>
      <dgm:t>
        <a:bodyPr/>
        <a:lstStyle/>
        <a:p>
          <a:endParaRPr lang="en-US"/>
        </a:p>
      </dgm:t>
    </dgm:pt>
    <dgm:pt modelId="{05E155B4-3DE3-428E-8981-755AE07964A8}">
      <dgm:prSet phldrT="[Text]" custT="1"/>
      <dgm:spPr>
        <a:solidFill>
          <a:srgbClr val="0099FF">
            <a:alpha val="45098"/>
          </a:srgbClr>
        </a:solidFill>
      </dgm:spPr>
      <dgm:t>
        <a:bodyPr/>
        <a:lstStyle/>
        <a:p>
          <a:r>
            <a:rPr lang="en-US" sz="1600" b="1" dirty="0"/>
            <a:t>House of Salmon</a:t>
          </a:r>
        </a:p>
        <a:p>
          <a:r>
            <a:rPr lang="en-US" sz="1600" dirty="0"/>
            <a:t>Exploration of the historic &amp; contemporary significance of salmon and our shared ecosystem through a story book, discussions, &amp; ecological play.</a:t>
          </a:r>
        </a:p>
      </dgm:t>
    </dgm:pt>
    <dgm:pt modelId="{B9B023EE-8DE4-4609-8274-0FF101E6BB8C}" type="parTrans" cxnId="{099E5022-A812-415D-94C4-71C248970367}">
      <dgm:prSet/>
      <dgm:spPr/>
      <dgm:t>
        <a:bodyPr/>
        <a:lstStyle/>
        <a:p>
          <a:endParaRPr lang="en-US"/>
        </a:p>
      </dgm:t>
    </dgm:pt>
    <dgm:pt modelId="{49273AFD-272B-491B-A4D7-9B76490C2B05}" type="sibTrans" cxnId="{099E5022-A812-415D-94C4-71C248970367}">
      <dgm:prSet/>
      <dgm:spPr/>
      <dgm:t>
        <a:bodyPr/>
        <a:lstStyle/>
        <a:p>
          <a:endParaRPr lang="en-US"/>
        </a:p>
      </dgm:t>
    </dgm:pt>
    <dgm:pt modelId="{485950EE-0339-4AAD-B305-E1C3A33E1397}">
      <dgm:prSet phldrT="[Text]" custT="1"/>
      <dgm:spPr>
        <a:solidFill>
          <a:srgbClr val="CCFF66">
            <a:alpha val="45098"/>
          </a:srgbClr>
        </a:solidFill>
      </dgm:spPr>
      <dgm:t>
        <a:bodyPr/>
        <a:lstStyle/>
        <a:p>
          <a:r>
            <a:rPr lang="en-US" sz="1600" b="1" dirty="0"/>
            <a:t>Respecting Our House</a:t>
          </a:r>
        </a:p>
        <a:p>
          <a:r>
            <a:rPr lang="en-US" sz="1600" b="0" dirty="0"/>
            <a:t>Exploration of cause and effect of human impact on environment through traditional story, discussions, and science experiment. Exploration of the importance of place and the role we play in the health of our shared home with all living things.</a:t>
          </a:r>
          <a:endParaRPr lang="en-US" sz="1600" dirty="0"/>
        </a:p>
      </dgm:t>
    </dgm:pt>
    <dgm:pt modelId="{5DB63788-B1F5-481B-9D08-5E27A57A7CBF}" type="parTrans" cxnId="{FFAABAB0-7458-4FA2-B24A-23EB34A7B505}">
      <dgm:prSet/>
      <dgm:spPr/>
      <dgm:t>
        <a:bodyPr/>
        <a:lstStyle/>
        <a:p>
          <a:endParaRPr lang="en-US"/>
        </a:p>
      </dgm:t>
    </dgm:pt>
    <dgm:pt modelId="{713F5434-96B4-4F9F-A565-05AACB167373}" type="sibTrans" cxnId="{FFAABAB0-7458-4FA2-B24A-23EB34A7B505}">
      <dgm:prSet/>
      <dgm:spPr/>
      <dgm:t>
        <a:bodyPr/>
        <a:lstStyle/>
        <a:p>
          <a:endParaRPr lang="en-US"/>
        </a:p>
      </dgm:t>
    </dgm:pt>
    <dgm:pt modelId="{2B7A52FC-5F4C-41B2-A2A8-3B68C3D00DD2}" type="pres">
      <dgm:prSet presAssocID="{80D03767-1808-4CAE-81F6-73F2208A7310}" presName="compositeShape" presStyleCnt="0">
        <dgm:presLayoutVars>
          <dgm:chMax val="7"/>
          <dgm:dir/>
          <dgm:resizeHandles val="exact"/>
        </dgm:presLayoutVars>
      </dgm:prSet>
      <dgm:spPr/>
    </dgm:pt>
    <dgm:pt modelId="{85BBF613-F31F-47E4-8ECE-75F47E05F591}" type="pres">
      <dgm:prSet presAssocID="{8B53FF06-2072-44F5-AD57-F1788F5478B5}" presName="circ1" presStyleLbl="vennNode1" presStyleIdx="0" presStyleCnt="3"/>
      <dgm:spPr/>
    </dgm:pt>
    <dgm:pt modelId="{8C312980-3D6F-4723-A119-50B93ED8E53A}" type="pres">
      <dgm:prSet presAssocID="{8B53FF06-2072-44F5-AD57-F1788F5478B5}" presName="circ1Tx" presStyleLbl="revTx" presStyleIdx="0" presStyleCnt="0">
        <dgm:presLayoutVars>
          <dgm:chMax val="0"/>
          <dgm:chPref val="0"/>
          <dgm:bulletEnabled val="1"/>
        </dgm:presLayoutVars>
      </dgm:prSet>
      <dgm:spPr/>
    </dgm:pt>
    <dgm:pt modelId="{3746782F-6276-4380-8BE6-084B9F596D98}" type="pres">
      <dgm:prSet presAssocID="{05E155B4-3DE3-428E-8981-755AE07964A8}" presName="circ2" presStyleLbl="vennNode1" presStyleIdx="1" presStyleCnt="3"/>
      <dgm:spPr/>
    </dgm:pt>
    <dgm:pt modelId="{A187F71D-6B17-4527-BEDA-310915FC4BB9}" type="pres">
      <dgm:prSet presAssocID="{05E155B4-3DE3-428E-8981-755AE07964A8}" presName="circ2Tx" presStyleLbl="revTx" presStyleIdx="0" presStyleCnt="0">
        <dgm:presLayoutVars>
          <dgm:chMax val="0"/>
          <dgm:chPref val="0"/>
          <dgm:bulletEnabled val="1"/>
        </dgm:presLayoutVars>
      </dgm:prSet>
      <dgm:spPr/>
    </dgm:pt>
    <dgm:pt modelId="{49425692-FD64-47E9-AB62-82C183B9E8AA}" type="pres">
      <dgm:prSet presAssocID="{485950EE-0339-4AAD-B305-E1C3A33E1397}" presName="circ3" presStyleLbl="vennNode1" presStyleIdx="2" presStyleCnt="3" custLinFactNeighborY="1194"/>
      <dgm:spPr/>
    </dgm:pt>
    <dgm:pt modelId="{226A0FFC-D39E-499E-BEFC-816278F2B5D2}" type="pres">
      <dgm:prSet presAssocID="{485950EE-0339-4AAD-B305-E1C3A33E1397}" presName="circ3Tx" presStyleLbl="revTx" presStyleIdx="0" presStyleCnt="0">
        <dgm:presLayoutVars>
          <dgm:chMax val="0"/>
          <dgm:chPref val="0"/>
          <dgm:bulletEnabled val="1"/>
        </dgm:presLayoutVars>
      </dgm:prSet>
      <dgm:spPr/>
    </dgm:pt>
  </dgm:ptLst>
  <dgm:cxnLst>
    <dgm:cxn modelId="{099E5022-A812-415D-94C4-71C248970367}" srcId="{80D03767-1808-4CAE-81F6-73F2208A7310}" destId="{05E155B4-3DE3-428E-8981-755AE07964A8}" srcOrd="1" destOrd="0" parTransId="{B9B023EE-8DE4-4609-8274-0FF101E6BB8C}" sibTransId="{49273AFD-272B-491B-A4D7-9B76490C2B05}"/>
    <dgm:cxn modelId="{1F15B625-A4BE-4D66-9F73-357391A96E3B}" type="presOf" srcId="{05E155B4-3DE3-428E-8981-755AE07964A8}" destId="{A187F71D-6B17-4527-BEDA-310915FC4BB9}" srcOrd="1" destOrd="0" presId="urn:microsoft.com/office/officeart/2005/8/layout/venn1"/>
    <dgm:cxn modelId="{DCC26F2D-0886-4D63-B20F-5DE821256339}" type="presOf" srcId="{8B53FF06-2072-44F5-AD57-F1788F5478B5}" destId="{8C312980-3D6F-4723-A119-50B93ED8E53A}" srcOrd="1" destOrd="0" presId="urn:microsoft.com/office/officeart/2005/8/layout/venn1"/>
    <dgm:cxn modelId="{A4977E38-4F09-4FC9-B628-FEF5211B4562}" srcId="{80D03767-1808-4CAE-81F6-73F2208A7310}" destId="{8B53FF06-2072-44F5-AD57-F1788F5478B5}" srcOrd="0" destOrd="0" parTransId="{6A3F17DE-B236-45AE-B943-111E23AC96F8}" sibTransId="{78150914-1B4B-44C7-A290-B5537054C8D6}"/>
    <dgm:cxn modelId="{74E9C93F-2984-46E6-A36C-3EE46865DDEF}" type="presOf" srcId="{05E155B4-3DE3-428E-8981-755AE07964A8}" destId="{3746782F-6276-4380-8BE6-084B9F596D98}" srcOrd="0" destOrd="0" presId="urn:microsoft.com/office/officeart/2005/8/layout/venn1"/>
    <dgm:cxn modelId="{0695ED42-F46B-4840-A881-89EB61EB17B6}" type="presOf" srcId="{485950EE-0339-4AAD-B305-E1C3A33E1397}" destId="{226A0FFC-D39E-499E-BEFC-816278F2B5D2}" srcOrd="1" destOrd="0" presId="urn:microsoft.com/office/officeart/2005/8/layout/venn1"/>
    <dgm:cxn modelId="{FFAABAB0-7458-4FA2-B24A-23EB34A7B505}" srcId="{80D03767-1808-4CAE-81F6-73F2208A7310}" destId="{485950EE-0339-4AAD-B305-E1C3A33E1397}" srcOrd="2" destOrd="0" parTransId="{5DB63788-B1F5-481B-9D08-5E27A57A7CBF}" sibTransId="{713F5434-96B4-4F9F-A565-05AACB167373}"/>
    <dgm:cxn modelId="{57FF8FC0-DB97-4EAA-A921-0A009FAA48AF}" type="presOf" srcId="{80D03767-1808-4CAE-81F6-73F2208A7310}" destId="{2B7A52FC-5F4C-41B2-A2A8-3B68C3D00DD2}" srcOrd="0" destOrd="0" presId="urn:microsoft.com/office/officeart/2005/8/layout/venn1"/>
    <dgm:cxn modelId="{2ED9EDE4-D63F-4B57-8028-EC5BB120F305}" type="presOf" srcId="{8B53FF06-2072-44F5-AD57-F1788F5478B5}" destId="{85BBF613-F31F-47E4-8ECE-75F47E05F591}" srcOrd="0" destOrd="0" presId="urn:microsoft.com/office/officeart/2005/8/layout/venn1"/>
    <dgm:cxn modelId="{2AFDB6F2-5D71-4436-BA04-8E7CF0EFBF4F}" type="presOf" srcId="{485950EE-0339-4AAD-B305-E1C3A33E1397}" destId="{49425692-FD64-47E9-AB62-82C183B9E8AA}" srcOrd="0" destOrd="0" presId="urn:microsoft.com/office/officeart/2005/8/layout/venn1"/>
    <dgm:cxn modelId="{3B1ED19E-A9A3-41AC-A441-BCF23AEB6146}" type="presParOf" srcId="{2B7A52FC-5F4C-41B2-A2A8-3B68C3D00DD2}" destId="{85BBF613-F31F-47E4-8ECE-75F47E05F591}" srcOrd="0" destOrd="0" presId="urn:microsoft.com/office/officeart/2005/8/layout/venn1"/>
    <dgm:cxn modelId="{DA343CDB-1439-4C48-B0FF-47F31E0D5C40}" type="presParOf" srcId="{2B7A52FC-5F4C-41B2-A2A8-3B68C3D00DD2}" destId="{8C312980-3D6F-4723-A119-50B93ED8E53A}" srcOrd="1" destOrd="0" presId="urn:microsoft.com/office/officeart/2005/8/layout/venn1"/>
    <dgm:cxn modelId="{F2549ADA-C1BA-49E2-AC89-3419B388FEDC}" type="presParOf" srcId="{2B7A52FC-5F4C-41B2-A2A8-3B68C3D00DD2}" destId="{3746782F-6276-4380-8BE6-084B9F596D98}" srcOrd="2" destOrd="0" presId="urn:microsoft.com/office/officeart/2005/8/layout/venn1"/>
    <dgm:cxn modelId="{64FBBC12-109E-4269-849E-251B03A1118C}" type="presParOf" srcId="{2B7A52FC-5F4C-41B2-A2A8-3B68C3D00DD2}" destId="{A187F71D-6B17-4527-BEDA-310915FC4BB9}" srcOrd="3" destOrd="0" presId="urn:microsoft.com/office/officeart/2005/8/layout/venn1"/>
    <dgm:cxn modelId="{721C124B-80BF-496E-BD5B-B4504F93FB1D}" type="presParOf" srcId="{2B7A52FC-5F4C-41B2-A2A8-3B68C3D00DD2}" destId="{49425692-FD64-47E9-AB62-82C183B9E8AA}" srcOrd="4" destOrd="0" presId="urn:microsoft.com/office/officeart/2005/8/layout/venn1"/>
    <dgm:cxn modelId="{847ED812-FB8D-45EA-B4ED-B46E769D0A2B}" type="presParOf" srcId="{2B7A52FC-5F4C-41B2-A2A8-3B68C3D00DD2}" destId="{226A0FFC-D39E-499E-BEFC-816278F2B5D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BF613-F31F-47E4-8ECE-75F47E05F591}">
      <dsp:nvSpPr>
        <dsp:cNvPr id="0" name=""/>
        <dsp:cNvSpPr/>
      </dsp:nvSpPr>
      <dsp:spPr>
        <a:xfrm>
          <a:off x="2777698" y="182698"/>
          <a:ext cx="3779972" cy="3779972"/>
        </a:xfrm>
        <a:prstGeom prst="ellipse">
          <a:avLst/>
        </a:prstGeom>
        <a:solidFill>
          <a:srgbClr val="CC0000">
            <a:alpha val="4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Who We Are</a:t>
          </a:r>
        </a:p>
        <a:p>
          <a:pPr marL="0" lvl="0" indent="0" algn="ctr" defTabSz="711200">
            <a:lnSpc>
              <a:spcPct val="90000"/>
            </a:lnSpc>
            <a:spcBef>
              <a:spcPct val="0"/>
            </a:spcBef>
            <a:spcAft>
              <a:spcPct val="35000"/>
            </a:spcAft>
            <a:buNone/>
          </a:pPr>
          <a:r>
            <a:rPr lang="en-US" sz="1600" b="0" kern="1200" dirty="0"/>
            <a:t>Exploration of family &amp; cultural identity through a storybook, discussions, family participation, and a collage project. Recognizing place and the history of Native families and tribes since time immemorial.</a:t>
          </a:r>
        </a:p>
      </dsp:txBody>
      <dsp:txXfrm>
        <a:off x="3281694" y="844193"/>
        <a:ext cx="2771979" cy="1700987"/>
      </dsp:txXfrm>
    </dsp:sp>
    <dsp:sp modelId="{3746782F-6276-4380-8BE6-084B9F596D98}">
      <dsp:nvSpPr>
        <dsp:cNvPr id="0" name=""/>
        <dsp:cNvSpPr/>
      </dsp:nvSpPr>
      <dsp:spPr>
        <a:xfrm>
          <a:off x="4141638" y="2545181"/>
          <a:ext cx="3779972" cy="3779972"/>
        </a:xfrm>
        <a:prstGeom prst="ellipse">
          <a:avLst/>
        </a:prstGeom>
        <a:solidFill>
          <a:srgbClr val="0099FF">
            <a:alpha val="45098"/>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House of Salmon</a:t>
          </a:r>
        </a:p>
        <a:p>
          <a:pPr marL="0" lvl="0" indent="0" algn="ctr" defTabSz="711200">
            <a:lnSpc>
              <a:spcPct val="90000"/>
            </a:lnSpc>
            <a:spcBef>
              <a:spcPct val="0"/>
            </a:spcBef>
            <a:spcAft>
              <a:spcPct val="35000"/>
            </a:spcAft>
            <a:buNone/>
          </a:pPr>
          <a:r>
            <a:rPr lang="en-US" sz="1600" kern="1200" dirty="0"/>
            <a:t>Exploration of the historic &amp; contemporary significance of salmon and our shared ecosystem through a story book, discussions, &amp; ecological play.</a:t>
          </a:r>
        </a:p>
      </dsp:txBody>
      <dsp:txXfrm>
        <a:off x="5297679" y="3521674"/>
        <a:ext cx="2267983" cy="2078984"/>
      </dsp:txXfrm>
    </dsp:sp>
    <dsp:sp modelId="{49425692-FD64-47E9-AB62-82C183B9E8AA}">
      <dsp:nvSpPr>
        <dsp:cNvPr id="0" name=""/>
        <dsp:cNvSpPr/>
      </dsp:nvSpPr>
      <dsp:spPr>
        <a:xfrm>
          <a:off x="1413757" y="2590314"/>
          <a:ext cx="3779972" cy="3779972"/>
        </a:xfrm>
        <a:prstGeom prst="ellipse">
          <a:avLst/>
        </a:prstGeom>
        <a:solidFill>
          <a:srgbClr val="CCFF66">
            <a:alpha val="45098"/>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Respecting Our House</a:t>
          </a:r>
        </a:p>
        <a:p>
          <a:pPr marL="0" lvl="0" indent="0" algn="ctr" defTabSz="711200">
            <a:lnSpc>
              <a:spcPct val="90000"/>
            </a:lnSpc>
            <a:spcBef>
              <a:spcPct val="0"/>
            </a:spcBef>
            <a:spcAft>
              <a:spcPct val="35000"/>
            </a:spcAft>
            <a:buNone/>
          </a:pPr>
          <a:r>
            <a:rPr lang="en-US" sz="1600" b="0" kern="1200" dirty="0"/>
            <a:t>Exploration of cause and effect of human impact on environment through traditional story, discussions, and science experiment. Exploration of the importance of place and the role we play in the health of our shared home with all living things.</a:t>
          </a:r>
          <a:endParaRPr lang="en-US" sz="1600" kern="1200" dirty="0"/>
        </a:p>
      </dsp:txBody>
      <dsp:txXfrm>
        <a:off x="1769705" y="3566807"/>
        <a:ext cx="2267983" cy="207898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1F683AFD-B5EF-4FB8-9FB2-37C9567F0077}" type="datetimeFigureOut">
              <a:rPr lang="en-US" smtClean="0"/>
              <a:t>4/26/2024</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4F04A2DE-97FD-4523-B8BE-360335D89358}" type="slidenum">
              <a:rPr lang="en-US" smtClean="0"/>
              <a:t>‹#›</a:t>
            </a:fld>
            <a:endParaRPr lang="en-US"/>
          </a:p>
        </p:txBody>
      </p:sp>
    </p:spTree>
    <p:extLst>
      <p:ext uri="{BB962C8B-B14F-4D97-AF65-F5344CB8AC3E}">
        <p14:creationId xmlns:p14="http://schemas.microsoft.com/office/powerpoint/2010/main" val="3406763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8865A49F-97E1-42C6-A90D-E18E6041F90C}" type="datetimeFigureOut">
              <a:rPr lang="en-US" smtClean="0"/>
              <a:t>4/26/2024</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8706117C-92CC-44F8-BD14-F6AD8F5ADEE6}" type="slidenum">
              <a:rPr lang="en-US" smtClean="0"/>
              <a:t>‹#›</a:t>
            </a:fld>
            <a:endParaRPr lang="en-US"/>
          </a:p>
        </p:txBody>
      </p:sp>
    </p:spTree>
    <p:extLst>
      <p:ext uri="{BB962C8B-B14F-4D97-AF65-F5344CB8AC3E}">
        <p14:creationId xmlns:p14="http://schemas.microsoft.com/office/powerpoint/2010/main" val="81740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6117C-92CC-44F8-BD14-F6AD8F5ADEE6}" type="slidenum">
              <a:rPr lang="en-US" smtClean="0"/>
              <a:t>1</a:t>
            </a:fld>
            <a:endParaRPr lang="en-US"/>
          </a:p>
        </p:txBody>
      </p:sp>
    </p:spTree>
    <p:extLst>
      <p:ext uri="{BB962C8B-B14F-4D97-AF65-F5344CB8AC3E}">
        <p14:creationId xmlns:p14="http://schemas.microsoft.com/office/powerpoint/2010/main" val="702915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4/26/2024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oyate.org/"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qwalsius.com/" TargetMode="External"/><Relationship Id="rId3" Type="http://schemas.microsoft.com/office/2007/relationships/hdphoto" Target="../media/hdphoto1.wdp"/><Relationship Id="rId7" Type="http://schemas.openxmlformats.org/officeDocument/2006/relationships/hyperlink" Target="http://www.thrivewa.org/"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dan@thrivewa.org" TargetMode="External"/><Relationship Id="rId11" Type="http://schemas.openxmlformats.org/officeDocument/2006/relationships/hyperlink" Target="mailto:tleena.ives@del.wa.gov" TargetMode="External"/><Relationship Id="rId5" Type="http://schemas.openxmlformats.org/officeDocument/2006/relationships/hyperlink" Target="http://www.psesd.org/" TargetMode="External"/><Relationship Id="rId10" Type="http://schemas.openxmlformats.org/officeDocument/2006/relationships/hyperlink" Target="mailto:joan.banker@k12.wa.us" TargetMode="External"/><Relationship Id="rId4" Type="http://schemas.openxmlformats.org/officeDocument/2006/relationships/hyperlink" Target="mailto:sarahj_mc@yahoo.com" TargetMode="External"/><Relationship Id="rId9" Type="http://schemas.openxmlformats.org/officeDocument/2006/relationships/hyperlink" Target="mailto:Michael.vendiola@k12.wa.us"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indian-ed.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7466" y="5000842"/>
            <a:ext cx="6531429" cy="1463040"/>
          </a:xfrm>
        </p:spPr>
        <p:txBody>
          <a:bodyPr>
            <a:noAutofit/>
          </a:bodyPr>
          <a:lstStyle/>
          <a:p>
            <a:r>
              <a:rPr lang="en-US" sz="4000" dirty="0"/>
              <a:t>John McCoy (</a:t>
            </a:r>
            <a:r>
              <a:rPr lang="en-US" sz="4000" dirty="0" err="1"/>
              <a:t>lulilaš</a:t>
            </a:r>
            <a:r>
              <a:rPr lang="en-US" sz="4000" dirty="0"/>
              <a:t>)</a:t>
            </a:r>
            <a:br>
              <a:rPr lang="en-US" sz="4000" dirty="0"/>
            </a:br>
            <a:r>
              <a:rPr lang="en-US" sz="4000" dirty="0"/>
              <a:t>Since Time Immemorial: </a:t>
            </a:r>
            <a:br>
              <a:rPr lang="en-US" sz="4000" dirty="0"/>
            </a:br>
            <a:r>
              <a:rPr lang="en-US" sz="4000" dirty="0"/>
              <a:t>Tribal Sovereignty </a:t>
            </a:r>
            <a:br>
              <a:rPr lang="en-US" sz="4000" dirty="0"/>
            </a:br>
            <a:r>
              <a:rPr lang="en-US" sz="4000" dirty="0"/>
              <a:t>Early Learning Curriculum</a:t>
            </a:r>
          </a:p>
        </p:txBody>
      </p:sp>
      <p:sp>
        <p:nvSpPr>
          <p:cNvPr id="3" name="Subtitle 2"/>
          <p:cNvSpPr>
            <a:spLocks noGrp="1"/>
          </p:cNvSpPr>
          <p:nvPr>
            <p:ph type="subTitle" idx="1"/>
          </p:nvPr>
        </p:nvSpPr>
        <p:spPr>
          <a:xfrm>
            <a:off x="8658927" y="4548851"/>
            <a:ext cx="3376127" cy="2309149"/>
          </a:xfrm>
        </p:spPr>
        <p:txBody>
          <a:bodyPr>
            <a:normAutofit/>
          </a:bodyPr>
          <a:lstStyle/>
          <a:p>
            <a:r>
              <a:rPr lang="en-US" dirty="0">
                <a:solidFill>
                  <a:schemeClr val="accent5">
                    <a:lumMod val="60000"/>
                    <a:lumOff val="40000"/>
                  </a:schemeClr>
                </a:solidFill>
              </a:rPr>
              <a:t>Developed in collaboration with:</a:t>
            </a:r>
          </a:p>
          <a:p>
            <a:r>
              <a:rPr lang="en-US" dirty="0">
                <a:solidFill>
                  <a:schemeClr val="accent5">
                    <a:lumMod val="60000"/>
                    <a:lumOff val="40000"/>
                  </a:schemeClr>
                </a:solidFill>
              </a:rPr>
              <a:t>First Peoples First Steps Alliance</a:t>
            </a:r>
          </a:p>
          <a:p>
            <a:r>
              <a:rPr lang="en-US" dirty="0">
                <a:solidFill>
                  <a:schemeClr val="accent5">
                    <a:lumMod val="60000"/>
                    <a:lumOff val="40000"/>
                  </a:schemeClr>
                </a:solidFill>
              </a:rPr>
              <a:t>Thrive Washington</a:t>
            </a:r>
          </a:p>
          <a:p>
            <a:r>
              <a:rPr lang="en-US" dirty="0">
                <a:solidFill>
                  <a:schemeClr val="accent5">
                    <a:lumMod val="60000"/>
                    <a:lumOff val="40000"/>
                  </a:schemeClr>
                </a:solidFill>
              </a:rPr>
              <a:t>Department of Early Learning Native American Early Learning Project – Puget Sound ESD</a:t>
            </a:r>
          </a:p>
          <a:p>
            <a:r>
              <a:rPr lang="en-US" dirty="0">
                <a:solidFill>
                  <a:schemeClr val="accent5">
                    <a:lumMod val="60000"/>
                    <a:lumOff val="40000"/>
                  </a:schemeClr>
                </a:solidFill>
              </a:rPr>
              <a:t>OSPI Office of Native Education </a:t>
            </a:r>
          </a:p>
        </p:txBody>
      </p:sp>
      <p:pic>
        <p:nvPicPr>
          <p:cNvPr id="1028" name="Picture 4" descr="silvers mary bridge canvas-02.jpg"/>
          <p:cNvPicPr>
            <a:picLocks noChangeAspect="1" noChangeArrowheads="1"/>
          </p:cNvPicPr>
          <p:nvPr/>
        </p:nvPicPr>
        <p:blipFill rotWithShape="1">
          <a:blip r:embed="rId3">
            <a:extLst>
              <a:ext uri="{28A0092B-C50C-407E-A947-70E740481C1C}">
                <a14:useLocalDpi xmlns:a14="http://schemas.microsoft.com/office/drawing/2010/main" val="0"/>
              </a:ext>
            </a:extLst>
          </a:blip>
          <a:srcRect l="326" t="15798" r="-326" b="28665"/>
          <a:stretch/>
        </p:blipFill>
        <p:spPr bwMode="auto">
          <a:xfrm>
            <a:off x="0" y="87733"/>
            <a:ext cx="12192000" cy="451899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 y="4237392"/>
            <a:ext cx="5331941" cy="369332"/>
          </a:xfrm>
          <a:prstGeom prst="rect">
            <a:avLst/>
          </a:prstGeom>
          <a:noFill/>
        </p:spPr>
        <p:txBody>
          <a:bodyPr wrap="square" rtlCol="0">
            <a:spAutoFit/>
          </a:bodyPr>
          <a:lstStyle/>
          <a:p>
            <a:r>
              <a:rPr lang="en-US" dirty="0"/>
              <a:t>Print provided by </a:t>
            </a:r>
            <a:r>
              <a:rPr lang="en-US" dirty="0" err="1"/>
              <a:t>Qwalsius</a:t>
            </a:r>
            <a:r>
              <a:rPr lang="en-US" dirty="0"/>
              <a:t> Shaun Peterson, Puyallup</a:t>
            </a:r>
          </a:p>
        </p:txBody>
      </p:sp>
    </p:spTree>
    <p:extLst>
      <p:ext uri="{BB962C8B-B14F-4D97-AF65-F5344CB8AC3E}">
        <p14:creationId xmlns:p14="http://schemas.microsoft.com/office/powerpoint/2010/main" val="3853081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437360335"/>
              </p:ext>
            </p:extLst>
          </p:nvPr>
        </p:nvGraphicFramePr>
        <p:xfrm>
          <a:off x="1643693" y="162257"/>
          <a:ext cx="9335369" cy="6507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379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85BBF613-F31F-47E4-8ECE-75F47E05F591}"/>
                                            </p:graphicEl>
                                          </p:spTgt>
                                        </p:tgtEl>
                                        <p:attrNameLst>
                                          <p:attrName>style.visibility</p:attrName>
                                        </p:attrNameLst>
                                      </p:cBhvr>
                                      <p:to>
                                        <p:strVal val="visible"/>
                                      </p:to>
                                    </p:set>
                                    <p:animEffect transition="in" filter="fade">
                                      <p:cBhvr>
                                        <p:cTn id="7" dur="500"/>
                                        <p:tgtEl>
                                          <p:spTgt spid="9">
                                            <p:graphicEl>
                                              <a:dgm id="{85BBF613-F31F-47E4-8ECE-75F47E05F59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3746782F-6276-4380-8BE6-084B9F596D98}"/>
                                            </p:graphicEl>
                                          </p:spTgt>
                                        </p:tgtEl>
                                        <p:attrNameLst>
                                          <p:attrName>style.visibility</p:attrName>
                                        </p:attrNameLst>
                                      </p:cBhvr>
                                      <p:to>
                                        <p:strVal val="visible"/>
                                      </p:to>
                                    </p:set>
                                    <p:animEffect transition="in" filter="fade">
                                      <p:cBhvr>
                                        <p:cTn id="12" dur="500"/>
                                        <p:tgtEl>
                                          <p:spTgt spid="9">
                                            <p:graphicEl>
                                              <a:dgm id="{3746782F-6276-4380-8BE6-084B9F596D9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49425692-FD64-47E9-AB62-82C183B9E8AA}"/>
                                            </p:graphicEl>
                                          </p:spTgt>
                                        </p:tgtEl>
                                        <p:attrNameLst>
                                          <p:attrName>style.visibility</p:attrName>
                                        </p:attrNameLst>
                                      </p:cBhvr>
                                      <p:to>
                                        <p:strVal val="visible"/>
                                      </p:to>
                                    </p:set>
                                    <p:animEffect transition="in" filter="fade">
                                      <p:cBhvr>
                                        <p:cTn id="17" dur="500"/>
                                        <p:tgtEl>
                                          <p:spTgt spid="9">
                                            <p:graphicEl>
                                              <a:dgm id="{49425692-FD64-47E9-AB62-82C183B9E8A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a:t>
            </a:r>
          </a:p>
        </p:txBody>
      </p:sp>
      <p:pic>
        <p:nvPicPr>
          <p:cNvPr id="4" name="Content Placeholder 4" descr="silvers mary bridge canvas-02.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279960"/>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Content Placeholder 2"/>
          <p:cNvSpPr txBox="1">
            <a:spLocks/>
          </p:cNvSpPr>
          <p:nvPr/>
        </p:nvSpPr>
        <p:spPr>
          <a:xfrm>
            <a:off x="686164" y="2134362"/>
            <a:ext cx="10992756" cy="425994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ü"/>
            </a:pPr>
            <a:r>
              <a:rPr lang="en-US" sz="2400" dirty="0">
                <a:solidFill>
                  <a:schemeClr val="accent5">
                    <a:lumMod val="60000"/>
                    <a:lumOff val="40000"/>
                  </a:schemeClr>
                </a:solidFill>
              </a:rPr>
              <a:t> Introduction to concepts of tribal sovereignty.</a:t>
            </a:r>
          </a:p>
          <a:p>
            <a:pPr>
              <a:buFont typeface="Wingdings" panose="05000000000000000000" pitchFamily="2" charset="2"/>
              <a:buChar char="ü"/>
            </a:pPr>
            <a:r>
              <a:rPr lang="en-US" sz="2400" dirty="0">
                <a:solidFill>
                  <a:schemeClr val="accent5">
                    <a:lumMod val="60000"/>
                    <a:lumOff val="40000"/>
                  </a:schemeClr>
                </a:solidFill>
              </a:rPr>
              <a:t> Includes real life, sometimes controversial issues.</a:t>
            </a:r>
          </a:p>
          <a:p>
            <a:pPr>
              <a:buFont typeface="Wingdings" panose="05000000000000000000" pitchFamily="2" charset="2"/>
              <a:buChar char="ü"/>
            </a:pPr>
            <a:r>
              <a:rPr lang="en-US" sz="2400" dirty="0">
                <a:solidFill>
                  <a:schemeClr val="accent5">
                    <a:lumMod val="60000"/>
                    <a:lumOff val="40000"/>
                  </a:schemeClr>
                </a:solidFill>
              </a:rPr>
              <a:t> Connect the heart, head, and hands for whole child learning.</a:t>
            </a:r>
          </a:p>
          <a:p>
            <a:pPr>
              <a:buFont typeface="Wingdings" panose="05000000000000000000" pitchFamily="2" charset="2"/>
              <a:buChar char="ü"/>
            </a:pPr>
            <a:r>
              <a:rPr lang="en-US" sz="2400" dirty="0">
                <a:solidFill>
                  <a:schemeClr val="accent5">
                    <a:lumMod val="60000"/>
                    <a:lumOff val="40000"/>
                  </a:schemeClr>
                </a:solidFill>
              </a:rPr>
              <a:t> Recognize that culture is dynamic and always evolving.</a:t>
            </a:r>
          </a:p>
          <a:p>
            <a:pPr>
              <a:buFont typeface="Wingdings" panose="05000000000000000000" pitchFamily="2" charset="2"/>
              <a:buChar char="ü"/>
            </a:pPr>
            <a:r>
              <a:rPr lang="en-US" sz="2400" dirty="0">
                <a:solidFill>
                  <a:schemeClr val="accent5">
                    <a:lumMod val="60000"/>
                    <a:lumOff val="40000"/>
                  </a:schemeClr>
                </a:solidFill>
              </a:rPr>
              <a:t> Stress the resiliency of Native cultures, and true histories despite intentional oppression            	and genocide.</a:t>
            </a:r>
          </a:p>
          <a:p>
            <a:pPr>
              <a:buFont typeface="Wingdings" panose="05000000000000000000" pitchFamily="2" charset="2"/>
              <a:buChar char="ü"/>
            </a:pPr>
            <a:r>
              <a:rPr lang="en-US" sz="2400" dirty="0">
                <a:solidFill>
                  <a:schemeClr val="accent5">
                    <a:lumMod val="60000"/>
                    <a:lumOff val="40000"/>
                  </a:schemeClr>
                </a:solidFill>
              </a:rPr>
              <a:t> Emphasize that co-responsibility for change involves developing allies who know how to 	take action.</a:t>
            </a:r>
          </a:p>
          <a:p>
            <a:pPr>
              <a:buFont typeface="Wingdings" panose="05000000000000000000" pitchFamily="2" charset="2"/>
              <a:buChar char="ü"/>
            </a:pPr>
            <a:r>
              <a:rPr lang="en-US" sz="2400" dirty="0">
                <a:solidFill>
                  <a:schemeClr val="accent5">
                    <a:lumMod val="60000"/>
                    <a:lumOff val="40000"/>
                  </a:schemeClr>
                </a:solidFill>
              </a:rPr>
              <a:t> Nurture the seeds of inquiry in early learners that will grow throughout their 	educational journey.</a:t>
            </a:r>
          </a:p>
        </p:txBody>
      </p:sp>
    </p:spTree>
    <p:extLst>
      <p:ext uri="{BB962C8B-B14F-4D97-AF65-F5344CB8AC3E}">
        <p14:creationId xmlns:p14="http://schemas.microsoft.com/office/powerpoint/2010/main" val="388703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anim calcmode="lin" valueType="num">
                                      <p:cBhvr>
                                        <p:cTn id="15"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anim calcmode="lin" valueType="num">
                                      <p:cBhvr>
                                        <p:cTn id="22"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2000"/>
                                        <p:tgtEl>
                                          <p:spTgt spid="5">
                                            <p:txEl>
                                              <p:pRg st="3" end="3"/>
                                            </p:txEl>
                                          </p:spTgt>
                                        </p:tgtEl>
                                      </p:cBhvr>
                                    </p:animEffect>
                                    <p:anim calcmode="lin" valueType="num">
                                      <p:cBhvr>
                                        <p:cTn id="29"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2000"/>
                                        <p:tgtEl>
                                          <p:spTgt spid="5">
                                            <p:txEl>
                                              <p:pRg st="4" end="4"/>
                                            </p:txEl>
                                          </p:spTgt>
                                        </p:tgtEl>
                                      </p:cBhvr>
                                    </p:animEffect>
                                    <p:anim calcmode="lin" valueType="num">
                                      <p:cBhvr>
                                        <p:cTn id="36"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2000"/>
                                        <p:tgtEl>
                                          <p:spTgt spid="5">
                                            <p:txEl>
                                              <p:pRg st="5" end="5"/>
                                            </p:txEl>
                                          </p:spTgt>
                                        </p:tgtEl>
                                      </p:cBhvr>
                                    </p:animEffect>
                                    <p:anim calcmode="lin" valueType="num">
                                      <p:cBhvr>
                                        <p:cTn id="43"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2000"/>
                                        <p:tgtEl>
                                          <p:spTgt spid="5">
                                            <p:txEl>
                                              <p:pRg st="6" end="6"/>
                                            </p:txEl>
                                          </p:spTgt>
                                        </p:tgtEl>
                                      </p:cBhvr>
                                    </p:animEffect>
                                    <p:anim calcmode="lin" valueType="num">
                                      <p:cBhvr>
                                        <p:cTn id="50"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Based</a:t>
            </a:r>
          </a:p>
        </p:txBody>
      </p:sp>
      <p:pic>
        <p:nvPicPr>
          <p:cNvPr id="4" name="Picture 4" descr="silvers mary bridge canvas-02.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279960"/>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Content Placeholder 2"/>
          <p:cNvSpPr txBox="1">
            <a:spLocks/>
          </p:cNvSpPr>
          <p:nvPr/>
        </p:nvSpPr>
        <p:spPr>
          <a:xfrm>
            <a:off x="1024128" y="2207030"/>
            <a:ext cx="9720073" cy="483870"/>
          </a:xfrm>
          <a:prstGeom prst="rect">
            <a:avLst/>
          </a:prstGeom>
        </p:spPr>
        <p:txBody>
          <a:bodyPr vert="horz" lIns="45720" tIns="45720" rIns="4572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altLang="en-US" sz="2800" dirty="0">
                <a:solidFill>
                  <a:schemeClr val="accent5">
                    <a:lumMod val="60000"/>
                    <a:lumOff val="40000"/>
                  </a:schemeClr>
                </a:solidFill>
              </a:rPr>
              <a:t>All lessons are Native authored storybook or traditional oral story based</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824207225"/>
              </p:ext>
            </p:extLst>
          </p:nvPr>
        </p:nvGraphicFramePr>
        <p:xfrm>
          <a:off x="2073937" y="2810612"/>
          <a:ext cx="2796455" cy="3618830"/>
        </p:xfrm>
        <a:graphic>
          <a:graphicData uri="http://schemas.openxmlformats.org/presentationml/2006/ole">
            <mc:AlternateContent xmlns:mc="http://schemas.openxmlformats.org/markup-compatibility/2006">
              <mc:Choice xmlns:v="urn:schemas-microsoft-com:vml" Requires="v">
                <p:oleObj name="Acrobat Document" r:id="rId4" imgW="2331460" imgH="3017520" progId="AcroExch.Document.DC">
                  <p:embed/>
                </p:oleObj>
              </mc:Choice>
              <mc:Fallback>
                <p:oleObj name="Acrobat Document" r:id="rId4" imgW="2331460" imgH="3017520" progId="AcroExch.Document.DC">
                  <p:embed/>
                  <p:pic>
                    <p:nvPicPr>
                      <p:cNvPr id="0" name=""/>
                      <p:cNvPicPr/>
                      <p:nvPr/>
                    </p:nvPicPr>
                    <p:blipFill>
                      <a:blip r:embed="rId5"/>
                      <a:stretch>
                        <a:fillRect/>
                      </a:stretch>
                    </p:blipFill>
                    <p:spPr>
                      <a:xfrm>
                        <a:off x="2073937" y="2810612"/>
                        <a:ext cx="2796455" cy="3618830"/>
                      </a:xfrm>
                      <a:prstGeom prst="rect">
                        <a:avLst/>
                      </a:prstGeom>
                    </p:spPr>
                  </p:pic>
                </p:oleObj>
              </mc:Fallback>
            </mc:AlternateContent>
          </a:graphicData>
        </a:graphic>
      </p:graphicFrame>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9871" y="2891481"/>
            <a:ext cx="2608914" cy="3537961"/>
          </a:xfrm>
          <a:prstGeom prst="rect">
            <a:avLst/>
          </a:prstGeom>
        </p:spPr>
      </p:pic>
    </p:spTree>
    <p:extLst>
      <p:ext uri="{BB962C8B-B14F-4D97-AF65-F5344CB8AC3E}">
        <p14:creationId xmlns:p14="http://schemas.microsoft.com/office/powerpoint/2010/main" val="164514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ilvers mary bridge canvas-0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279960"/>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How &amp; why we chose </a:t>
            </a:r>
            <a:br>
              <a:rPr lang="en-US" dirty="0"/>
            </a:br>
            <a:r>
              <a:rPr lang="en-US" dirty="0"/>
              <a:t>this literature</a:t>
            </a:r>
          </a:p>
        </p:txBody>
      </p:sp>
      <p:sp>
        <p:nvSpPr>
          <p:cNvPr id="5" name="TextBox 4"/>
          <p:cNvSpPr txBox="1"/>
          <p:nvPr/>
        </p:nvSpPr>
        <p:spPr>
          <a:xfrm>
            <a:off x="893318" y="2340071"/>
            <a:ext cx="11205972" cy="3539431"/>
          </a:xfrm>
          <a:prstGeom prst="rect">
            <a:avLst/>
          </a:prstGeom>
          <a:noFill/>
        </p:spPr>
        <p:txBody>
          <a:bodyPr wrap="square" rtlCol="0">
            <a:spAutoFit/>
          </a:bodyPr>
          <a:lstStyle/>
          <a:p>
            <a:pPr>
              <a:defRPr/>
            </a:pPr>
            <a:r>
              <a:rPr lang="en-US" altLang="en-US" sz="2800" dirty="0">
                <a:solidFill>
                  <a:schemeClr val="accent5">
                    <a:lumMod val="60000"/>
                    <a:lumOff val="40000"/>
                  </a:schemeClr>
                </a:solidFill>
              </a:rPr>
              <a:t>Focuses on Indigenous nations whose territories are in Washington State and are land based</a:t>
            </a:r>
          </a:p>
          <a:p>
            <a:pPr>
              <a:defRPr/>
            </a:pPr>
            <a:endParaRPr lang="en-US" altLang="en-US" sz="2800" dirty="0">
              <a:solidFill>
                <a:schemeClr val="accent5">
                  <a:lumMod val="60000"/>
                  <a:lumOff val="40000"/>
                </a:schemeClr>
              </a:solidFill>
            </a:endParaRPr>
          </a:p>
          <a:p>
            <a:pPr>
              <a:defRPr/>
            </a:pPr>
            <a:r>
              <a:rPr lang="en-US" altLang="en-US" sz="2800" dirty="0">
                <a:solidFill>
                  <a:schemeClr val="accent5">
                    <a:lumMod val="60000"/>
                    <a:lumOff val="40000"/>
                  </a:schemeClr>
                </a:solidFill>
              </a:rPr>
              <a:t>Native authored and or created through tribal partnerships</a:t>
            </a:r>
          </a:p>
          <a:p>
            <a:pPr>
              <a:defRPr/>
            </a:pPr>
            <a:endParaRPr lang="en-US" altLang="en-US" sz="2800" dirty="0">
              <a:solidFill>
                <a:schemeClr val="accent5">
                  <a:lumMod val="60000"/>
                  <a:lumOff val="40000"/>
                </a:schemeClr>
              </a:solidFill>
            </a:endParaRPr>
          </a:p>
          <a:p>
            <a:pPr>
              <a:defRPr/>
            </a:pPr>
            <a:r>
              <a:rPr lang="en-US" altLang="en-US" sz="2800" dirty="0" err="1">
                <a:solidFill>
                  <a:schemeClr val="accent5">
                    <a:lumMod val="60000"/>
                    <a:lumOff val="40000"/>
                  </a:schemeClr>
                </a:solidFill>
              </a:rPr>
              <a:t>Oyate</a:t>
            </a:r>
            <a:r>
              <a:rPr lang="en-US" altLang="en-US" sz="2800" dirty="0">
                <a:solidFill>
                  <a:schemeClr val="accent5">
                    <a:lumMod val="60000"/>
                    <a:lumOff val="40000"/>
                  </a:schemeClr>
                </a:solidFill>
              </a:rPr>
              <a:t> – </a:t>
            </a:r>
            <a:r>
              <a:rPr lang="en-US" altLang="en-US" sz="2800" dirty="0">
                <a:solidFill>
                  <a:schemeClr val="accent5">
                    <a:lumMod val="60000"/>
                    <a:lumOff val="40000"/>
                  </a:schemeClr>
                </a:solidFill>
                <a:hlinkClick r:id="rId4"/>
              </a:rPr>
              <a:t>www.oyate.org</a:t>
            </a:r>
            <a:endParaRPr lang="en-US" altLang="en-US" sz="2800" dirty="0">
              <a:solidFill>
                <a:schemeClr val="accent5">
                  <a:lumMod val="60000"/>
                  <a:lumOff val="40000"/>
                </a:schemeClr>
              </a:solidFill>
            </a:endParaRPr>
          </a:p>
          <a:p>
            <a:pPr>
              <a:defRPr/>
            </a:pPr>
            <a:r>
              <a:rPr lang="en-US" altLang="en-US" sz="2800" dirty="0">
                <a:solidFill>
                  <a:schemeClr val="accent5">
                    <a:lumMod val="60000"/>
                    <a:lumOff val="40000"/>
                  </a:schemeClr>
                </a:solidFill>
              </a:rPr>
              <a:t>		</a:t>
            </a:r>
            <a:r>
              <a:rPr lang="en-US" altLang="en-US" sz="2800" i="1" dirty="0">
                <a:solidFill>
                  <a:schemeClr val="accent5">
                    <a:lumMod val="60000"/>
                    <a:lumOff val="40000"/>
                  </a:schemeClr>
                </a:solidFill>
              </a:rPr>
              <a:t>How to Tell the Difference: A Guide for Evaluating Children’s books for 			Anti-Indian Bias</a:t>
            </a:r>
          </a:p>
        </p:txBody>
      </p:sp>
    </p:spTree>
    <p:extLst>
      <p:ext uri="{BB962C8B-B14F-4D97-AF65-F5344CB8AC3E}">
        <p14:creationId xmlns:p14="http://schemas.microsoft.com/office/powerpoint/2010/main" val="3595549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structure</a:t>
            </a:r>
          </a:p>
        </p:txBody>
      </p:sp>
      <p:sp>
        <p:nvSpPr>
          <p:cNvPr id="4" name="TextBox 3"/>
          <p:cNvSpPr txBox="1"/>
          <p:nvPr/>
        </p:nvSpPr>
        <p:spPr>
          <a:xfrm>
            <a:off x="705358" y="2455672"/>
            <a:ext cx="11205972" cy="4401205"/>
          </a:xfrm>
          <a:prstGeom prst="rect">
            <a:avLst/>
          </a:prstGeom>
          <a:noFill/>
        </p:spPr>
        <p:txBody>
          <a:bodyPr wrap="square" rtlCol="0">
            <a:spAutoFit/>
          </a:bodyPr>
          <a:lstStyle/>
          <a:p>
            <a:pPr marL="457200" indent="-457200">
              <a:buFont typeface="Arial" panose="020B0604020202020204" pitchFamily="34" charset="0"/>
              <a:buChar char="•"/>
              <a:defRPr/>
            </a:pPr>
            <a:r>
              <a:rPr lang="en-US" altLang="en-US" sz="2800" dirty="0">
                <a:solidFill>
                  <a:schemeClr val="accent5">
                    <a:lumMod val="60000"/>
                    <a:lumOff val="40000"/>
                  </a:schemeClr>
                </a:solidFill>
              </a:rPr>
              <a:t>Lesson Plan with objectives, materials needed, vocabulary, preparation steps, and detailed instructions on how to implement</a:t>
            </a:r>
          </a:p>
          <a:p>
            <a:pPr marL="457200" indent="-457200">
              <a:buFont typeface="Arial" panose="020B0604020202020204" pitchFamily="34" charset="0"/>
              <a:buChar char="•"/>
              <a:defRPr/>
            </a:pPr>
            <a:r>
              <a:rPr lang="en-US" altLang="en-US" sz="2800" dirty="0">
                <a:solidFill>
                  <a:schemeClr val="accent5">
                    <a:lumMod val="60000"/>
                    <a:lumOff val="40000"/>
                  </a:schemeClr>
                </a:solidFill>
              </a:rPr>
              <a:t>Mural project between all three lessons</a:t>
            </a:r>
          </a:p>
          <a:p>
            <a:pPr marL="457200" indent="-457200">
              <a:buFont typeface="Arial" panose="020B0604020202020204" pitchFamily="34" charset="0"/>
              <a:buChar char="•"/>
              <a:defRPr/>
            </a:pPr>
            <a:r>
              <a:rPr lang="en-US" altLang="en-US" sz="2800" dirty="0">
                <a:solidFill>
                  <a:schemeClr val="accent5">
                    <a:lumMod val="60000"/>
                    <a:lumOff val="40000"/>
                  </a:schemeClr>
                </a:solidFill>
              </a:rPr>
              <a:t>Nature and Movement Extensions</a:t>
            </a:r>
          </a:p>
          <a:p>
            <a:pPr marL="457200" indent="-457200">
              <a:buFont typeface="Arial" panose="020B0604020202020204" pitchFamily="34" charset="0"/>
              <a:buChar char="•"/>
              <a:defRPr/>
            </a:pPr>
            <a:r>
              <a:rPr lang="en-US" altLang="en-US" sz="2800" dirty="0">
                <a:solidFill>
                  <a:schemeClr val="accent5">
                    <a:lumMod val="60000"/>
                    <a:lumOff val="40000"/>
                  </a:schemeClr>
                </a:solidFill>
              </a:rPr>
              <a:t>Read prompt for each read of storybook or story for each lesson</a:t>
            </a:r>
          </a:p>
          <a:p>
            <a:pPr marL="457200" indent="-457200">
              <a:buFont typeface="Arial" panose="020B0604020202020204" pitchFamily="34" charset="0"/>
              <a:buChar char="•"/>
              <a:defRPr/>
            </a:pPr>
            <a:r>
              <a:rPr lang="en-US" altLang="en-US" sz="2800" dirty="0">
                <a:solidFill>
                  <a:schemeClr val="accent5">
                    <a:lumMod val="60000"/>
                    <a:lumOff val="40000"/>
                  </a:schemeClr>
                </a:solidFill>
              </a:rPr>
              <a:t>Letter to Families</a:t>
            </a:r>
          </a:p>
          <a:p>
            <a:pPr marL="457200" indent="-457200">
              <a:buFont typeface="Arial" panose="020B0604020202020204" pitchFamily="34" charset="0"/>
              <a:buChar char="•"/>
              <a:defRPr/>
            </a:pPr>
            <a:r>
              <a:rPr lang="en-US" altLang="en-US" sz="2800" dirty="0">
                <a:solidFill>
                  <a:schemeClr val="accent5">
                    <a:lumMod val="60000"/>
                    <a:lumOff val="40000"/>
                  </a:schemeClr>
                </a:solidFill>
              </a:rPr>
              <a:t>Centers material list &amp; set up instructions</a:t>
            </a:r>
          </a:p>
          <a:p>
            <a:pPr marL="457200" indent="-457200">
              <a:buFont typeface="Arial" panose="020B0604020202020204" pitchFamily="34" charset="0"/>
              <a:buChar char="•"/>
              <a:defRPr/>
            </a:pPr>
            <a:r>
              <a:rPr lang="en-US" altLang="en-US" sz="2800" dirty="0">
                <a:solidFill>
                  <a:schemeClr val="accent5">
                    <a:lumMod val="60000"/>
                    <a:lumOff val="40000"/>
                  </a:schemeClr>
                </a:solidFill>
              </a:rPr>
              <a:t>Word/ vocabulary and Story cards</a:t>
            </a:r>
          </a:p>
          <a:p>
            <a:pPr marL="457200" indent="-457200">
              <a:buFont typeface="Arial" panose="020B0604020202020204" pitchFamily="34" charset="0"/>
              <a:buChar char="•"/>
              <a:defRPr/>
            </a:pPr>
            <a:r>
              <a:rPr lang="en-US" altLang="en-US" sz="2800" dirty="0">
                <a:solidFill>
                  <a:schemeClr val="accent5">
                    <a:lumMod val="60000"/>
                    <a:lumOff val="40000"/>
                  </a:schemeClr>
                </a:solidFill>
              </a:rPr>
              <a:t>WA State Early Learning Development Guidelines alignment</a:t>
            </a:r>
          </a:p>
          <a:p>
            <a:pPr marL="457200" indent="-457200">
              <a:buFont typeface="Arial" panose="020B0604020202020204" pitchFamily="34" charset="0"/>
              <a:buChar char="•"/>
              <a:defRPr/>
            </a:pPr>
            <a:r>
              <a:rPr lang="en-US" altLang="en-US" sz="2800" dirty="0">
                <a:solidFill>
                  <a:schemeClr val="accent5">
                    <a:lumMod val="60000"/>
                    <a:lumOff val="40000"/>
                  </a:schemeClr>
                </a:solidFill>
              </a:rPr>
              <a:t>STI TS alignment </a:t>
            </a:r>
          </a:p>
        </p:txBody>
      </p:sp>
      <p:pic>
        <p:nvPicPr>
          <p:cNvPr id="5" name="Content Placeholder 4" descr="silvers mary bridge canvas-02.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279960"/>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7157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environment</a:t>
            </a:r>
          </a:p>
        </p:txBody>
      </p:sp>
      <p:pic>
        <p:nvPicPr>
          <p:cNvPr id="4" name="Content Placeholder 4" descr="silvers mary bridge canvas-02.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279960"/>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705358" y="2455672"/>
            <a:ext cx="11205972" cy="3108543"/>
          </a:xfrm>
          <a:prstGeom prst="rect">
            <a:avLst/>
          </a:prstGeom>
          <a:noFill/>
        </p:spPr>
        <p:txBody>
          <a:bodyPr wrap="square" rtlCol="0">
            <a:spAutoFit/>
          </a:bodyPr>
          <a:lstStyle/>
          <a:p>
            <a:pPr>
              <a:defRPr/>
            </a:pPr>
            <a:r>
              <a:rPr lang="en-US" altLang="en-US" sz="2800" dirty="0">
                <a:solidFill>
                  <a:schemeClr val="accent5">
                    <a:lumMod val="60000"/>
                    <a:lumOff val="40000"/>
                  </a:schemeClr>
                </a:solidFill>
              </a:rPr>
              <a:t>We encourage early learning environments that are play-based with many different materials and opportunities for children to explore and to gain knowledge and skills through play.</a:t>
            </a:r>
          </a:p>
          <a:p>
            <a:pPr>
              <a:defRPr/>
            </a:pPr>
            <a:endParaRPr lang="en-US" altLang="en-US" sz="2800" dirty="0">
              <a:solidFill>
                <a:schemeClr val="accent5">
                  <a:lumMod val="60000"/>
                  <a:lumOff val="40000"/>
                </a:schemeClr>
              </a:solidFill>
            </a:endParaRPr>
          </a:p>
          <a:p>
            <a:pPr>
              <a:defRPr/>
            </a:pPr>
            <a:r>
              <a:rPr lang="en-US" altLang="en-US" sz="2800" dirty="0">
                <a:solidFill>
                  <a:schemeClr val="accent5">
                    <a:lumMod val="60000"/>
                    <a:lumOff val="40000"/>
                  </a:schemeClr>
                </a:solidFill>
              </a:rPr>
              <a:t>We have incorporated several optional pieces to add to your learning spaces to give students the opportunity to make connections back to the theme(s) of the lessons and stories.</a:t>
            </a:r>
          </a:p>
        </p:txBody>
      </p:sp>
    </p:spTree>
    <p:extLst>
      <p:ext uri="{BB962C8B-B14F-4D97-AF65-F5344CB8AC3E}">
        <p14:creationId xmlns:p14="http://schemas.microsoft.com/office/powerpoint/2010/main" val="67335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Suggestions for LEARNING AREAS</a:t>
            </a:r>
          </a:p>
        </p:txBody>
      </p:sp>
      <p:pic>
        <p:nvPicPr>
          <p:cNvPr id="4" name="Content Placeholder 4" descr="silvers mary bridge canvas-02.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279960"/>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07922" y="1871056"/>
            <a:ext cx="11205972" cy="4524315"/>
          </a:xfrm>
          <a:prstGeom prst="rect">
            <a:avLst/>
          </a:prstGeom>
          <a:noFill/>
        </p:spPr>
        <p:txBody>
          <a:bodyPr wrap="square" rtlCol="0">
            <a:spAutoFit/>
          </a:bodyPr>
          <a:lstStyle/>
          <a:p>
            <a:pPr marL="457200" indent="-457200">
              <a:buFont typeface="Arial" panose="020B0604020202020204" pitchFamily="34" charset="0"/>
              <a:buChar char="•"/>
              <a:defRPr/>
            </a:pPr>
            <a:r>
              <a:rPr lang="en-US" altLang="en-US" sz="2400" dirty="0">
                <a:solidFill>
                  <a:schemeClr val="accent2">
                    <a:lumMod val="75000"/>
                  </a:schemeClr>
                </a:solidFill>
              </a:rPr>
              <a:t>Writing: </a:t>
            </a:r>
            <a:r>
              <a:rPr lang="en-US" altLang="en-US" sz="2400" dirty="0">
                <a:solidFill>
                  <a:schemeClr val="accent5">
                    <a:lumMod val="60000"/>
                    <a:lumOff val="40000"/>
                  </a:schemeClr>
                </a:solidFill>
              </a:rPr>
              <a:t>Vocabulary cards</a:t>
            </a:r>
          </a:p>
          <a:p>
            <a:pPr marL="457200" indent="-457200">
              <a:buFont typeface="Arial" panose="020B0604020202020204" pitchFamily="34" charset="0"/>
              <a:buChar char="•"/>
              <a:defRPr/>
            </a:pPr>
            <a:r>
              <a:rPr lang="en-US" altLang="en-US" sz="2400" dirty="0">
                <a:solidFill>
                  <a:schemeClr val="accent2">
                    <a:lumMod val="75000"/>
                  </a:schemeClr>
                </a:solidFill>
              </a:rPr>
              <a:t>Science: </a:t>
            </a:r>
            <a:r>
              <a:rPr lang="en-US" altLang="en-US" sz="2400" dirty="0">
                <a:solidFill>
                  <a:schemeClr val="accent5">
                    <a:lumMod val="60000"/>
                    <a:lumOff val="40000"/>
                  </a:schemeClr>
                </a:solidFill>
              </a:rPr>
              <a:t>Salmon Life Cycle materials, healthy river/ watershed habitat organic materials &amp; Non-fiction books</a:t>
            </a:r>
          </a:p>
          <a:p>
            <a:pPr marL="457200" indent="-457200">
              <a:buFont typeface="Arial" panose="020B0604020202020204" pitchFamily="34" charset="0"/>
              <a:buChar char="•"/>
              <a:defRPr/>
            </a:pPr>
            <a:r>
              <a:rPr lang="en-US" altLang="en-US" sz="2400" dirty="0">
                <a:solidFill>
                  <a:schemeClr val="accent2">
                    <a:lumMod val="75000"/>
                  </a:schemeClr>
                </a:solidFill>
              </a:rPr>
              <a:t>Block: </a:t>
            </a:r>
            <a:r>
              <a:rPr lang="en-US" altLang="en-US" sz="2400" dirty="0">
                <a:solidFill>
                  <a:schemeClr val="accent5">
                    <a:lumMod val="60000"/>
                    <a:lumOff val="40000"/>
                  </a:schemeClr>
                </a:solidFill>
              </a:rPr>
              <a:t>Community Blocks representing the Indigenous community you are teaching about or are in, Maps of tribes of Washington or of community</a:t>
            </a:r>
          </a:p>
          <a:p>
            <a:pPr marL="457200" indent="-457200">
              <a:buFont typeface="Arial" panose="020B0604020202020204" pitchFamily="34" charset="0"/>
              <a:buChar char="•"/>
              <a:defRPr/>
            </a:pPr>
            <a:r>
              <a:rPr lang="en-US" altLang="en-US" sz="2400" dirty="0">
                <a:solidFill>
                  <a:schemeClr val="accent2">
                    <a:lumMod val="75000"/>
                  </a:schemeClr>
                </a:solidFill>
              </a:rPr>
              <a:t>Housekeeping: </a:t>
            </a:r>
            <a:r>
              <a:rPr lang="en-US" altLang="en-US" sz="2400" dirty="0">
                <a:solidFill>
                  <a:schemeClr val="accent5">
                    <a:lumMod val="60000"/>
                    <a:lumOff val="40000"/>
                  </a:schemeClr>
                </a:solidFill>
              </a:rPr>
              <a:t>Fishing nets, felt salmon to cook, woven baskets</a:t>
            </a:r>
          </a:p>
          <a:p>
            <a:pPr marL="457200" indent="-457200">
              <a:buFont typeface="Arial" panose="020B0604020202020204" pitchFamily="34" charset="0"/>
              <a:buChar char="•"/>
              <a:defRPr/>
            </a:pPr>
            <a:r>
              <a:rPr lang="en-US" altLang="en-US" sz="2400" dirty="0" err="1">
                <a:solidFill>
                  <a:schemeClr val="accent2">
                    <a:lumMod val="75000"/>
                  </a:schemeClr>
                </a:solidFill>
              </a:rPr>
              <a:t>Manipulatives</a:t>
            </a:r>
            <a:r>
              <a:rPr lang="en-US" altLang="en-US" sz="2400" dirty="0">
                <a:solidFill>
                  <a:schemeClr val="accent2">
                    <a:lumMod val="75000"/>
                  </a:schemeClr>
                </a:solidFill>
              </a:rPr>
              <a:t>: </a:t>
            </a:r>
            <a:r>
              <a:rPr lang="en-US" altLang="en-US" sz="2400" dirty="0">
                <a:solidFill>
                  <a:schemeClr val="accent5">
                    <a:lumMod val="60000"/>
                    <a:lumOff val="40000"/>
                  </a:schemeClr>
                </a:solidFill>
              </a:rPr>
              <a:t>Salmon Life Cycle Sequencing, Types of PNW Salmon Bingo Memory Game</a:t>
            </a:r>
          </a:p>
          <a:p>
            <a:pPr marL="457200" indent="-457200">
              <a:buFont typeface="Arial" panose="020B0604020202020204" pitchFamily="34" charset="0"/>
              <a:buChar char="•"/>
              <a:defRPr/>
            </a:pPr>
            <a:r>
              <a:rPr lang="en-US" altLang="en-US" sz="2400" dirty="0">
                <a:solidFill>
                  <a:schemeClr val="accent2">
                    <a:lumMod val="75000"/>
                  </a:schemeClr>
                </a:solidFill>
              </a:rPr>
              <a:t>Doll House/ Imaginative Play: </a:t>
            </a:r>
            <a:r>
              <a:rPr lang="en-US" altLang="en-US" sz="2400" dirty="0">
                <a:solidFill>
                  <a:schemeClr val="accent5">
                    <a:lumMod val="60000"/>
                    <a:lumOff val="40000"/>
                  </a:schemeClr>
                </a:solidFill>
              </a:rPr>
              <a:t>Small sized salmon drying racks, small felt salmon, Native American doll figurines (contemporary models, non stereotypical)</a:t>
            </a:r>
          </a:p>
          <a:p>
            <a:pPr marL="457200" indent="-457200">
              <a:buFont typeface="Arial" panose="020B0604020202020204" pitchFamily="34" charset="0"/>
              <a:buChar char="•"/>
              <a:defRPr/>
            </a:pPr>
            <a:r>
              <a:rPr lang="en-US" altLang="en-US" sz="2400" dirty="0">
                <a:solidFill>
                  <a:schemeClr val="accent2">
                    <a:lumMod val="75000"/>
                  </a:schemeClr>
                </a:solidFill>
              </a:rPr>
              <a:t>Reading: </a:t>
            </a:r>
            <a:r>
              <a:rPr lang="en-US" altLang="en-US" sz="2400" i="1" dirty="0">
                <a:solidFill>
                  <a:schemeClr val="accent5">
                    <a:lumMod val="60000"/>
                    <a:lumOff val="40000"/>
                  </a:schemeClr>
                </a:solidFill>
              </a:rPr>
              <a:t>A River Lost </a:t>
            </a:r>
            <a:r>
              <a:rPr lang="en-US" altLang="en-US" sz="2400" dirty="0">
                <a:solidFill>
                  <a:schemeClr val="accent5">
                    <a:lumMod val="60000"/>
                    <a:lumOff val="40000"/>
                  </a:schemeClr>
                </a:solidFill>
              </a:rPr>
              <a:t>story retelling rocks, Native American storybook collection, Native Newspapers, Story cards, Non-fiction books about the theme(s)</a:t>
            </a:r>
          </a:p>
        </p:txBody>
      </p:sp>
    </p:spTree>
    <p:extLst>
      <p:ext uri="{BB962C8B-B14F-4D97-AF65-F5344CB8AC3E}">
        <p14:creationId xmlns:p14="http://schemas.microsoft.com/office/powerpoint/2010/main" val="57333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808" y="539496"/>
            <a:ext cx="9720072" cy="1499616"/>
          </a:xfrm>
        </p:spPr>
        <p:txBody>
          <a:bodyPr/>
          <a:lstStyle/>
          <a:p>
            <a:r>
              <a:rPr lang="en-US" dirty="0"/>
              <a:t>Who we are – </a:t>
            </a:r>
            <a:br>
              <a:rPr lang="en-US" dirty="0"/>
            </a:br>
            <a:r>
              <a:rPr lang="en-US" dirty="0"/>
              <a:t>lesson one </a:t>
            </a:r>
          </a:p>
        </p:txBody>
      </p:sp>
      <p:sp>
        <p:nvSpPr>
          <p:cNvPr id="3" name="TextBox 2"/>
          <p:cNvSpPr txBox="1"/>
          <p:nvPr/>
        </p:nvSpPr>
        <p:spPr>
          <a:xfrm>
            <a:off x="552958" y="2460752"/>
            <a:ext cx="5883402" cy="3970318"/>
          </a:xfrm>
          <a:prstGeom prst="rect">
            <a:avLst/>
          </a:prstGeom>
          <a:noFill/>
        </p:spPr>
        <p:txBody>
          <a:bodyPr wrap="square" rtlCol="0">
            <a:spAutoFit/>
          </a:bodyPr>
          <a:lstStyle/>
          <a:p>
            <a:pPr marL="457200" indent="-457200">
              <a:buFont typeface="Arial" panose="020B0604020202020204" pitchFamily="34" charset="0"/>
              <a:buChar char="•"/>
              <a:defRPr/>
            </a:pPr>
            <a:r>
              <a:rPr lang="en-US" altLang="en-US" sz="2800" dirty="0">
                <a:solidFill>
                  <a:schemeClr val="accent5">
                    <a:lumMod val="60000"/>
                    <a:lumOff val="40000"/>
                  </a:schemeClr>
                </a:solidFill>
              </a:rPr>
              <a:t>Lesson Plan: objectives, materials needed, vocabulary, preparation steps, detailed instructions on how to implement</a:t>
            </a:r>
          </a:p>
          <a:p>
            <a:pPr marL="457200" indent="-457200">
              <a:buFont typeface="Arial" panose="020B0604020202020204" pitchFamily="34" charset="0"/>
              <a:buChar char="•"/>
              <a:defRPr/>
            </a:pPr>
            <a:r>
              <a:rPr lang="en-US" altLang="en-US" sz="2800" dirty="0">
                <a:solidFill>
                  <a:schemeClr val="accent5">
                    <a:lumMod val="60000"/>
                    <a:lumOff val="40000"/>
                  </a:schemeClr>
                </a:solidFill>
              </a:rPr>
              <a:t>Nature and Movement Extensions</a:t>
            </a:r>
          </a:p>
          <a:p>
            <a:pPr marL="457200" indent="-457200">
              <a:buFont typeface="Arial" panose="020B0604020202020204" pitchFamily="34" charset="0"/>
              <a:buChar char="•"/>
              <a:defRPr/>
            </a:pPr>
            <a:r>
              <a:rPr lang="en-US" altLang="en-US" sz="2800" dirty="0">
                <a:solidFill>
                  <a:schemeClr val="accent5">
                    <a:lumMod val="60000"/>
                    <a:lumOff val="40000"/>
                  </a:schemeClr>
                </a:solidFill>
              </a:rPr>
              <a:t>1</a:t>
            </a:r>
            <a:r>
              <a:rPr lang="en-US" altLang="en-US" sz="2800" baseline="30000" dirty="0">
                <a:solidFill>
                  <a:schemeClr val="accent5">
                    <a:lumMod val="60000"/>
                    <a:lumOff val="40000"/>
                  </a:schemeClr>
                </a:solidFill>
              </a:rPr>
              <a:t>st</a:t>
            </a:r>
            <a:r>
              <a:rPr lang="en-US" altLang="en-US" sz="2800" dirty="0">
                <a:solidFill>
                  <a:schemeClr val="accent5">
                    <a:lumMod val="60000"/>
                    <a:lumOff val="40000"/>
                  </a:schemeClr>
                </a:solidFill>
              </a:rPr>
              <a:t> Read &amp; template </a:t>
            </a:r>
          </a:p>
          <a:p>
            <a:pPr marL="457200" indent="-457200">
              <a:buFont typeface="Arial" panose="020B0604020202020204" pitchFamily="34" charset="0"/>
              <a:buChar char="•"/>
              <a:defRPr/>
            </a:pPr>
            <a:r>
              <a:rPr lang="en-US" altLang="en-US" sz="2800" dirty="0">
                <a:solidFill>
                  <a:schemeClr val="accent5">
                    <a:lumMod val="60000"/>
                    <a:lumOff val="40000"/>
                  </a:schemeClr>
                </a:solidFill>
              </a:rPr>
              <a:t>Letter to Families</a:t>
            </a:r>
          </a:p>
          <a:p>
            <a:pPr marL="457200" indent="-457200">
              <a:buFont typeface="Arial" panose="020B0604020202020204" pitchFamily="34" charset="0"/>
              <a:buChar char="•"/>
              <a:defRPr/>
            </a:pPr>
            <a:r>
              <a:rPr lang="en-US" altLang="en-US" sz="2800" dirty="0">
                <a:solidFill>
                  <a:schemeClr val="accent5">
                    <a:lumMod val="60000"/>
                    <a:lumOff val="40000"/>
                  </a:schemeClr>
                </a:solidFill>
              </a:rPr>
              <a:t>Word/ vocabulary cards</a:t>
            </a:r>
          </a:p>
          <a:p>
            <a:pPr marL="457200" indent="-457200">
              <a:buFont typeface="Arial" panose="020B0604020202020204" pitchFamily="34" charset="0"/>
              <a:buChar char="•"/>
              <a:defRPr/>
            </a:pPr>
            <a:r>
              <a:rPr lang="en-US" altLang="en-US" sz="2800" dirty="0">
                <a:solidFill>
                  <a:schemeClr val="accent5">
                    <a:lumMod val="60000"/>
                    <a:lumOff val="40000"/>
                  </a:schemeClr>
                </a:solidFill>
              </a:rPr>
              <a:t>Story cards</a:t>
            </a:r>
          </a:p>
        </p:txBody>
      </p:sp>
      <p:pic>
        <p:nvPicPr>
          <p:cNvPr id="4" name="Picture 4" descr="silvers mary bridge canvas-0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279960"/>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pSp>
        <p:nvGrpSpPr>
          <p:cNvPr id="5" name="Group 4"/>
          <p:cNvGrpSpPr/>
          <p:nvPr/>
        </p:nvGrpSpPr>
        <p:grpSpPr>
          <a:xfrm>
            <a:off x="7152414" y="2340481"/>
            <a:ext cx="3779972" cy="3779972"/>
            <a:chOff x="2777698" y="182698"/>
            <a:chExt cx="3779972" cy="3779972"/>
          </a:xfrm>
        </p:grpSpPr>
        <p:sp>
          <p:nvSpPr>
            <p:cNvPr id="6" name="Oval 5"/>
            <p:cNvSpPr/>
            <p:nvPr/>
          </p:nvSpPr>
          <p:spPr>
            <a:xfrm>
              <a:off x="2777698" y="182698"/>
              <a:ext cx="3779972" cy="3779972"/>
            </a:xfrm>
            <a:prstGeom prst="ellipse">
              <a:avLst/>
            </a:prstGeom>
            <a:solidFill>
              <a:srgbClr val="CC0000">
                <a:alpha val="4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7" name="Oval 4"/>
            <p:cNvSpPr/>
            <p:nvPr/>
          </p:nvSpPr>
          <p:spPr>
            <a:xfrm>
              <a:off x="3281694" y="710256"/>
              <a:ext cx="2771979" cy="265683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2200" b="0" kern="1200" dirty="0"/>
            </a:p>
            <a:p>
              <a:pPr lvl="0" algn="ctr" defTabSz="711200">
                <a:lnSpc>
                  <a:spcPct val="90000"/>
                </a:lnSpc>
                <a:spcBef>
                  <a:spcPct val="0"/>
                </a:spcBef>
                <a:spcAft>
                  <a:spcPct val="35000"/>
                </a:spcAft>
              </a:pPr>
              <a:r>
                <a:rPr lang="en-US" sz="2200" b="0" kern="1200" dirty="0"/>
                <a:t>Exploration of family &amp; cultural identity through a storybook, discussions, family participation, and a collage project. Recognizing place and the history of Native families and tribes since time immemorial.</a:t>
              </a:r>
            </a:p>
          </p:txBody>
        </p:sp>
      </p:grpSp>
    </p:spTree>
    <p:extLst>
      <p:ext uri="{BB962C8B-B14F-4D97-AF65-F5344CB8AC3E}">
        <p14:creationId xmlns:p14="http://schemas.microsoft.com/office/powerpoint/2010/main" val="4219825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anim calcmode="lin" valueType="num">
                                      <p:cBhvr>
                                        <p:cTn id="8" dur="5000" fill="hold"/>
                                        <p:tgtEl>
                                          <p:spTgt spid="3"/>
                                        </p:tgtEl>
                                        <p:attrNameLst>
                                          <p:attrName>ppt_x</p:attrName>
                                        </p:attrNameLst>
                                      </p:cBhvr>
                                      <p:tavLst>
                                        <p:tav tm="0">
                                          <p:val>
                                            <p:strVal val="#ppt_x"/>
                                          </p:val>
                                        </p:tav>
                                        <p:tav tm="100000">
                                          <p:val>
                                            <p:strVal val="#ppt_x"/>
                                          </p:val>
                                        </p:tav>
                                      </p:tavLst>
                                    </p:anim>
                                    <p:anim calcmode="lin" valueType="num">
                                      <p:cBhvr>
                                        <p:cTn id="9" dur="4500" decel="100000" fill="hold"/>
                                        <p:tgtEl>
                                          <p:spTgt spid="3"/>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 collages</a:t>
            </a:r>
          </a:p>
        </p:txBody>
      </p:sp>
      <p:pic>
        <p:nvPicPr>
          <p:cNvPr id="4" name="Picture 4" descr="silvers mary bridge canvas-0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279960"/>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282" y="2084201"/>
            <a:ext cx="2990538" cy="4414034"/>
          </a:xfrm>
          <a:prstGeom prst="rect">
            <a:avLst/>
          </a:prstGeom>
        </p:spPr>
      </p:pic>
      <p:sp>
        <p:nvSpPr>
          <p:cNvPr id="7" name="TextBox 6"/>
          <p:cNvSpPr txBox="1"/>
          <p:nvPr/>
        </p:nvSpPr>
        <p:spPr>
          <a:xfrm>
            <a:off x="5156615" y="3248458"/>
            <a:ext cx="5475629" cy="2246769"/>
          </a:xfrm>
          <a:prstGeom prst="rect">
            <a:avLst/>
          </a:prstGeom>
          <a:noFill/>
        </p:spPr>
        <p:txBody>
          <a:bodyPr wrap="square" rtlCol="0">
            <a:spAutoFit/>
          </a:bodyPr>
          <a:lstStyle/>
          <a:p>
            <a:pPr algn="ctr">
              <a:defRPr/>
            </a:pPr>
            <a:r>
              <a:rPr lang="en-US" altLang="en-US" sz="2800" dirty="0">
                <a:solidFill>
                  <a:schemeClr val="accent2">
                    <a:lumMod val="75000"/>
                  </a:schemeClr>
                </a:solidFill>
                <a:latin typeface="Segoe Print" panose="02000600000000000000" pitchFamily="2" charset="0"/>
              </a:rPr>
              <a:t>How might having a collage representing a child, their family, culture, and values be important in your classroom?</a:t>
            </a:r>
          </a:p>
        </p:txBody>
      </p:sp>
    </p:spTree>
    <p:extLst>
      <p:ext uri="{BB962C8B-B14F-4D97-AF65-F5344CB8AC3E}">
        <p14:creationId xmlns:p14="http://schemas.microsoft.com/office/powerpoint/2010/main" val="261405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anim calcmode="lin" valueType="num">
                                      <p:cBhvr>
                                        <p:cTn id="8" dur="5000" fill="hold"/>
                                        <p:tgtEl>
                                          <p:spTgt spid="7"/>
                                        </p:tgtEl>
                                        <p:attrNameLst>
                                          <p:attrName>ppt_x</p:attrName>
                                        </p:attrNameLst>
                                      </p:cBhvr>
                                      <p:tavLst>
                                        <p:tav tm="0">
                                          <p:val>
                                            <p:strVal val="#ppt_x"/>
                                          </p:val>
                                        </p:tav>
                                        <p:tav tm="100000">
                                          <p:val>
                                            <p:strVal val="#ppt_x"/>
                                          </p:val>
                                        </p:tav>
                                      </p:tavLst>
                                    </p:anim>
                                    <p:anim calcmode="lin" valueType="num">
                                      <p:cBhvr>
                                        <p:cTn id="9" dur="4500" decel="100000" fill="hold"/>
                                        <p:tgtEl>
                                          <p:spTgt spid="7"/>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house of salmon – </a:t>
            </a:r>
            <a:br>
              <a:rPr lang="en-US" dirty="0"/>
            </a:br>
            <a:r>
              <a:rPr lang="en-US" dirty="0"/>
              <a:t>lesson two</a:t>
            </a:r>
          </a:p>
        </p:txBody>
      </p:sp>
      <p:pic>
        <p:nvPicPr>
          <p:cNvPr id="4" name="Picture 4" descr="silvers mary bridge canvas-0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407707"/>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7777254" y="2586256"/>
            <a:ext cx="3779972" cy="4013652"/>
            <a:chOff x="4050198" y="2312263"/>
            <a:chExt cx="3779972" cy="4013652"/>
          </a:xfrm>
        </p:grpSpPr>
        <p:sp>
          <p:nvSpPr>
            <p:cNvPr id="9" name="Oval 8"/>
            <p:cNvSpPr/>
            <p:nvPr/>
          </p:nvSpPr>
          <p:spPr>
            <a:xfrm>
              <a:off x="4050198" y="2312263"/>
              <a:ext cx="3779972" cy="3779972"/>
            </a:xfrm>
            <a:prstGeom prst="ellipse">
              <a:avLst/>
            </a:prstGeom>
            <a:solidFill>
              <a:srgbClr val="0099FF">
                <a:alpha val="45098"/>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10" name="Oval 4"/>
            <p:cNvSpPr/>
            <p:nvPr/>
          </p:nvSpPr>
          <p:spPr>
            <a:xfrm>
              <a:off x="4350144" y="2395039"/>
              <a:ext cx="3180080" cy="39308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2400" kern="1200" dirty="0"/>
                <a:t>Exploration of the historic &amp; contemporary significance of salmon and our shared ecosystem through a story book, discussions, &amp; ecological play</a:t>
              </a:r>
            </a:p>
          </p:txBody>
        </p:sp>
      </p:grpSp>
      <p:sp>
        <p:nvSpPr>
          <p:cNvPr id="7" name="TextBox 6"/>
          <p:cNvSpPr txBox="1"/>
          <p:nvPr/>
        </p:nvSpPr>
        <p:spPr>
          <a:xfrm>
            <a:off x="590432" y="2591592"/>
            <a:ext cx="6874455" cy="3539431"/>
          </a:xfrm>
          <a:prstGeom prst="rect">
            <a:avLst/>
          </a:prstGeom>
          <a:noFill/>
        </p:spPr>
        <p:txBody>
          <a:bodyPr wrap="square" rtlCol="0">
            <a:spAutoFit/>
          </a:bodyPr>
          <a:lstStyle/>
          <a:p>
            <a:pPr marL="457200" indent="-457200">
              <a:buFont typeface="Arial" panose="020B0604020202020204" pitchFamily="34" charset="0"/>
              <a:buChar char="•"/>
              <a:defRPr/>
            </a:pPr>
            <a:r>
              <a:rPr lang="en-US" altLang="en-US" sz="2800" dirty="0">
                <a:solidFill>
                  <a:schemeClr val="accent5">
                    <a:lumMod val="60000"/>
                    <a:lumOff val="40000"/>
                  </a:schemeClr>
                </a:solidFill>
              </a:rPr>
              <a:t>Lesson Plan: objectives, materials needed, vocabulary, preparation steps, detailed instructions on how to implement</a:t>
            </a:r>
          </a:p>
          <a:p>
            <a:pPr marL="457200" indent="-457200">
              <a:buFont typeface="Arial" panose="020B0604020202020204" pitchFamily="34" charset="0"/>
              <a:buChar char="•"/>
              <a:defRPr/>
            </a:pPr>
            <a:r>
              <a:rPr lang="en-US" altLang="en-US" sz="2800" dirty="0">
                <a:solidFill>
                  <a:schemeClr val="accent5">
                    <a:lumMod val="60000"/>
                    <a:lumOff val="40000"/>
                  </a:schemeClr>
                </a:solidFill>
              </a:rPr>
              <a:t>Nature, Movement and Mural Extensions</a:t>
            </a:r>
          </a:p>
          <a:p>
            <a:pPr marL="457200" indent="-457200">
              <a:buFont typeface="Arial" panose="020B0604020202020204" pitchFamily="34" charset="0"/>
              <a:buChar char="•"/>
              <a:defRPr/>
            </a:pPr>
            <a:r>
              <a:rPr lang="en-US" altLang="en-US" sz="2800" dirty="0">
                <a:solidFill>
                  <a:schemeClr val="accent5">
                    <a:lumMod val="60000"/>
                    <a:lumOff val="40000"/>
                  </a:schemeClr>
                </a:solidFill>
              </a:rPr>
              <a:t>2</a:t>
            </a:r>
            <a:r>
              <a:rPr lang="en-US" altLang="en-US" sz="2800" baseline="30000" dirty="0">
                <a:solidFill>
                  <a:schemeClr val="accent5">
                    <a:lumMod val="60000"/>
                    <a:lumOff val="40000"/>
                  </a:schemeClr>
                </a:solidFill>
              </a:rPr>
              <a:t>nd</a:t>
            </a:r>
            <a:r>
              <a:rPr lang="en-US" altLang="en-US" sz="2800" dirty="0">
                <a:solidFill>
                  <a:schemeClr val="accent5">
                    <a:lumMod val="60000"/>
                    <a:lumOff val="40000"/>
                  </a:schemeClr>
                </a:solidFill>
              </a:rPr>
              <a:t> Read &amp; template </a:t>
            </a:r>
          </a:p>
          <a:p>
            <a:pPr marL="457200" indent="-457200">
              <a:buFont typeface="Arial" panose="020B0604020202020204" pitchFamily="34" charset="0"/>
              <a:buChar char="•"/>
              <a:defRPr/>
            </a:pPr>
            <a:r>
              <a:rPr lang="en-US" altLang="en-US" sz="2800" dirty="0">
                <a:solidFill>
                  <a:schemeClr val="accent5">
                    <a:lumMod val="60000"/>
                    <a:lumOff val="40000"/>
                  </a:schemeClr>
                </a:solidFill>
              </a:rPr>
              <a:t>Letter to Families</a:t>
            </a:r>
          </a:p>
          <a:p>
            <a:pPr marL="457200" indent="-457200">
              <a:buFont typeface="Arial" panose="020B0604020202020204" pitchFamily="34" charset="0"/>
              <a:buChar char="•"/>
              <a:defRPr/>
            </a:pPr>
            <a:r>
              <a:rPr lang="en-US" altLang="en-US" sz="2800" dirty="0">
                <a:solidFill>
                  <a:schemeClr val="accent5">
                    <a:lumMod val="60000"/>
                    <a:lumOff val="40000"/>
                  </a:schemeClr>
                </a:solidFill>
              </a:rPr>
              <a:t>Word/ vocabulary cards</a:t>
            </a:r>
          </a:p>
          <a:p>
            <a:pPr marL="457200" indent="-457200">
              <a:buFont typeface="Arial" panose="020B0604020202020204" pitchFamily="34" charset="0"/>
              <a:buChar char="•"/>
              <a:defRPr/>
            </a:pPr>
            <a:r>
              <a:rPr lang="en-US" altLang="en-US" sz="2800" dirty="0">
                <a:solidFill>
                  <a:schemeClr val="accent5">
                    <a:lumMod val="60000"/>
                    <a:lumOff val="40000"/>
                  </a:schemeClr>
                </a:solidFill>
              </a:rPr>
              <a:t>Story cards</a:t>
            </a:r>
          </a:p>
        </p:txBody>
      </p:sp>
    </p:spTree>
    <p:extLst>
      <p:ext uri="{BB962C8B-B14F-4D97-AF65-F5344CB8AC3E}">
        <p14:creationId xmlns:p14="http://schemas.microsoft.com/office/powerpoint/2010/main" val="58625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anim calcmode="lin" valueType="num">
                                      <p:cBhvr>
                                        <p:cTn id="8" dur="5000" fill="hold"/>
                                        <p:tgtEl>
                                          <p:spTgt spid="7"/>
                                        </p:tgtEl>
                                        <p:attrNameLst>
                                          <p:attrName>ppt_x</p:attrName>
                                        </p:attrNameLst>
                                      </p:cBhvr>
                                      <p:tavLst>
                                        <p:tav tm="0">
                                          <p:val>
                                            <p:strVal val="#ppt_x"/>
                                          </p:val>
                                        </p:tav>
                                        <p:tav tm="100000">
                                          <p:val>
                                            <p:strVal val="#ppt_x"/>
                                          </p:val>
                                        </p:tav>
                                      </p:tavLst>
                                    </p:anim>
                                    <p:anim calcmode="lin" valueType="num">
                                      <p:cBhvr>
                                        <p:cTn id="9" dur="4500" decel="100000" fill="hold"/>
                                        <p:tgtEl>
                                          <p:spTgt spid="7"/>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ilvers mary bridge canvas-02.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257100"/>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Title 1"/>
          <p:cNvSpPr>
            <a:spLocks noGrp="1"/>
          </p:cNvSpPr>
          <p:nvPr>
            <p:ph type="title"/>
          </p:nvPr>
        </p:nvSpPr>
        <p:spPr>
          <a:xfrm>
            <a:off x="1024128" y="585216"/>
            <a:ext cx="9720072" cy="1499616"/>
          </a:xfrm>
        </p:spPr>
        <p:txBody>
          <a:bodyPr/>
          <a:lstStyle/>
          <a:p>
            <a:r>
              <a:rPr lang="en-US" dirty="0"/>
              <a:t>Training Outcomes</a:t>
            </a:r>
          </a:p>
        </p:txBody>
      </p:sp>
      <p:sp>
        <p:nvSpPr>
          <p:cNvPr id="6" name="TextBox 5"/>
          <p:cNvSpPr txBox="1"/>
          <p:nvPr/>
        </p:nvSpPr>
        <p:spPr>
          <a:xfrm>
            <a:off x="829818" y="2084832"/>
            <a:ext cx="10910062" cy="3280898"/>
          </a:xfrm>
          <a:prstGeom prst="rect">
            <a:avLst/>
          </a:prstGeom>
          <a:noFill/>
        </p:spPr>
        <p:txBody>
          <a:bodyPr wrap="square" rtlCol="0">
            <a:spAutoFit/>
          </a:bodyPr>
          <a:lstStyle/>
          <a:p>
            <a:r>
              <a:rPr lang="en-US" sz="2800" dirty="0">
                <a:solidFill>
                  <a:schemeClr val="accent5">
                    <a:lumMod val="60000"/>
                    <a:lumOff val="40000"/>
                  </a:schemeClr>
                </a:solidFill>
              </a:rPr>
              <a:t>Desirable outcomes for early learning educators:</a:t>
            </a:r>
          </a:p>
          <a:p>
            <a:pPr marL="571500" indent="-571500">
              <a:lnSpc>
                <a:spcPct val="80000"/>
              </a:lnSpc>
              <a:buFont typeface="Arial" panose="020B0604020202020204" pitchFamily="34" charset="0"/>
              <a:buChar char="•"/>
            </a:pPr>
            <a:endParaRPr lang="en-US" altLang="en-US" sz="2800" dirty="0">
              <a:solidFill>
                <a:schemeClr val="accent5">
                  <a:lumMod val="60000"/>
                  <a:lumOff val="40000"/>
                </a:schemeClr>
              </a:solidFill>
              <a:ea typeface="ＭＳ Ｐゴシック" panose="020B0600070205080204" pitchFamily="34" charset="-128"/>
            </a:endParaRPr>
          </a:p>
          <a:p>
            <a:pPr marL="571500" indent="-571500">
              <a:lnSpc>
                <a:spcPct val="80000"/>
              </a:lnSpc>
              <a:buFont typeface="Arial" panose="020B0604020202020204" pitchFamily="34" charset="0"/>
              <a:buChar char="•"/>
            </a:pPr>
            <a:r>
              <a:rPr lang="en-US" altLang="en-US" sz="2800" dirty="0">
                <a:solidFill>
                  <a:schemeClr val="accent5">
                    <a:lumMod val="60000"/>
                    <a:lumOff val="40000"/>
                  </a:schemeClr>
                </a:solidFill>
                <a:ea typeface="ＭＳ Ｐゴシック" panose="020B0600070205080204" pitchFamily="34" charset="-128"/>
              </a:rPr>
              <a:t>Understand the requirements of SB5433</a:t>
            </a:r>
          </a:p>
          <a:p>
            <a:pPr>
              <a:lnSpc>
                <a:spcPct val="80000"/>
              </a:lnSpc>
            </a:pPr>
            <a:endParaRPr lang="en-US" altLang="en-US" sz="2800" dirty="0">
              <a:solidFill>
                <a:schemeClr val="accent5">
                  <a:lumMod val="60000"/>
                  <a:lumOff val="40000"/>
                </a:schemeClr>
              </a:solidFill>
              <a:ea typeface="ＭＳ Ｐゴシック" panose="020B0600070205080204" pitchFamily="34" charset="-128"/>
            </a:endParaRPr>
          </a:p>
          <a:p>
            <a:pPr marL="571500" indent="-571500">
              <a:lnSpc>
                <a:spcPct val="80000"/>
              </a:lnSpc>
              <a:buFont typeface="Arial" panose="020B0604020202020204" pitchFamily="34" charset="0"/>
              <a:buChar char="•"/>
            </a:pPr>
            <a:r>
              <a:rPr lang="en-US" altLang="en-US" sz="2800" dirty="0">
                <a:solidFill>
                  <a:schemeClr val="accent5">
                    <a:lumMod val="60000"/>
                    <a:lumOff val="40000"/>
                  </a:schemeClr>
                </a:solidFill>
                <a:ea typeface="ＭＳ Ｐゴシック" panose="020B0600070205080204" pitchFamily="34" charset="-128"/>
              </a:rPr>
              <a:t>Gain a basic understanding of tribal sovereignty</a:t>
            </a:r>
          </a:p>
          <a:p>
            <a:pPr>
              <a:lnSpc>
                <a:spcPct val="80000"/>
              </a:lnSpc>
            </a:pPr>
            <a:endParaRPr lang="en-US" altLang="en-US" sz="2800" dirty="0">
              <a:solidFill>
                <a:schemeClr val="accent5">
                  <a:lumMod val="60000"/>
                  <a:lumOff val="40000"/>
                </a:schemeClr>
              </a:solidFill>
              <a:ea typeface="ＭＳ Ｐゴシック" panose="020B0600070205080204" pitchFamily="34" charset="-128"/>
            </a:endParaRPr>
          </a:p>
          <a:p>
            <a:pPr marL="571500" indent="-571500">
              <a:lnSpc>
                <a:spcPct val="80000"/>
              </a:lnSpc>
              <a:buFont typeface="Arial" panose="020B0604020202020204" pitchFamily="34" charset="0"/>
              <a:buChar char="•"/>
            </a:pPr>
            <a:r>
              <a:rPr lang="en-US" altLang="en-US" sz="2800" dirty="0">
                <a:solidFill>
                  <a:schemeClr val="accent5">
                    <a:lumMod val="60000"/>
                    <a:lumOff val="40000"/>
                  </a:schemeClr>
                </a:solidFill>
                <a:ea typeface="ＭＳ Ｐゴシック" panose="020B0600070205080204" pitchFamily="34" charset="-128"/>
              </a:rPr>
              <a:t>Know the structure and resources of the STI Early Learning lessons</a:t>
            </a:r>
          </a:p>
          <a:p>
            <a:pPr>
              <a:lnSpc>
                <a:spcPct val="80000"/>
              </a:lnSpc>
            </a:pPr>
            <a:endParaRPr lang="en-US" altLang="en-US" sz="2800" dirty="0">
              <a:solidFill>
                <a:schemeClr val="accent5">
                  <a:lumMod val="60000"/>
                  <a:lumOff val="40000"/>
                </a:schemeClr>
              </a:solidFill>
              <a:ea typeface="ＭＳ Ｐゴシック" panose="020B0600070205080204" pitchFamily="34" charset="-128"/>
            </a:endParaRPr>
          </a:p>
          <a:p>
            <a:pPr marL="571500" indent="-571500">
              <a:lnSpc>
                <a:spcPct val="80000"/>
              </a:lnSpc>
              <a:buFont typeface="Arial" panose="020B0604020202020204" pitchFamily="34" charset="0"/>
              <a:buChar char="•"/>
            </a:pPr>
            <a:r>
              <a:rPr lang="en-US" altLang="en-US" sz="2800" dirty="0">
                <a:solidFill>
                  <a:schemeClr val="accent5">
                    <a:lumMod val="60000"/>
                    <a:lumOff val="40000"/>
                  </a:schemeClr>
                </a:solidFill>
                <a:ea typeface="ＭＳ Ｐゴシック" panose="020B0600070205080204" pitchFamily="34" charset="-128"/>
              </a:rPr>
              <a:t>Prepare for implementation of the STI Early Learning lessons</a:t>
            </a:r>
          </a:p>
        </p:txBody>
      </p:sp>
    </p:spTree>
    <p:extLst>
      <p:ext uri="{BB962C8B-B14F-4D97-AF65-F5344CB8AC3E}">
        <p14:creationId xmlns:p14="http://schemas.microsoft.com/office/powerpoint/2010/main" val="131070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74" t="4363" r="1809" b="50"/>
          <a:stretch/>
        </p:blipFill>
        <p:spPr>
          <a:xfrm>
            <a:off x="119921" y="254831"/>
            <a:ext cx="3496361" cy="47518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116" y="262328"/>
            <a:ext cx="4417210" cy="57894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0584" y="262328"/>
            <a:ext cx="3948990" cy="5209082"/>
          </a:xfrm>
          <a:prstGeom prst="rect">
            <a:avLst/>
          </a:prstGeom>
        </p:spPr>
      </p:pic>
    </p:spTree>
    <p:extLst>
      <p:ext uri="{BB962C8B-B14F-4D97-AF65-F5344CB8AC3E}">
        <p14:creationId xmlns:p14="http://schemas.microsoft.com/office/powerpoint/2010/main" val="3869390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on ecological play</a:t>
            </a:r>
          </a:p>
        </p:txBody>
      </p:sp>
      <p:pic>
        <p:nvPicPr>
          <p:cNvPr id="5" name="Picture 4" descr="silvers mary bridge canvas-0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407707"/>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629106" y="2255535"/>
            <a:ext cx="10773999" cy="3970318"/>
          </a:xfrm>
          <a:prstGeom prst="rect">
            <a:avLst/>
          </a:prstGeom>
          <a:noFill/>
        </p:spPr>
        <p:txBody>
          <a:bodyPr wrap="square" rtlCol="0">
            <a:spAutoFit/>
          </a:bodyPr>
          <a:lstStyle/>
          <a:p>
            <a:pPr>
              <a:defRPr/>
            </a:pPr>
            <a:r>
              <a:rPr lang="en-US" altLang="en-US" sz="2800" dirty="0">
                <a:solidFill>
                  <a:schemeClr val="accent5">
                    <a:lumMod val="60000"/>
                    <a:lumOff val="40000"/>
                  </a:schemeClr>
                </a:solidFill>
              </a:rPr>
              <a:t>Excerpts from Dr. Megan Bang’s work on </a:t>
            </a:r>
            <a:r>
              <a:rPr lang="en-US" altLang="en-US" sz="2800" b="1" dirty="0">
                <a:solidFill>
                  <a:schemeClr val="accent5">
                    <a:lumMod val="60000"/>
                    <a:lumOff val="40000"/>
                  </a:schemeClr>
                </a:solidFill>
              </a:rPr>
              <a:t>Ecological Play with Dioramas</a:t>
            </a:r>
            <a:r>
              <a:rPr lang="en-US" altLang="en-US" sz="2800" dirty="0">
                <a:solidFill>
                  <a:schemeClr val="accent5">
                    <a:lumMod val="60000"/>
                    <a:lumOff val="40000"/>
                  </a:schemeClr>
                </a:solidFill>
              </a:rPr>
              <a:t>:</a:t>
            </a:r>
          </a:p>
          <a:p>
            <a:pPr>
              <a:defRPr/>
            </a:pPr>
            <a:endParaRPr lang="en-US" altLang="en-US" sz="2800" dirty="0">
              <a:solidFill>
                <a:schemeClr val="accent5">
                  <a:lumMod val="60000"/>
                  <a:lumOff val="40000"/>
                </a:schemeClr>
              </a:solidFill>
            </a:endParaRPr>
          </a:p>
          <a:p>
            <a:pPr marL="457200" indent="-457200">
              <a:buFont typeface="Arial" panose="020B0604020202020204" pitchFamily="34" charset="0"/>
              <a:buChar char="•"/>
              <a:defRPr/>
            </a:pPr>
            <a:r>
              <a:rPr lang="en-US" altLang="en-US" sz="2800" dirty="0">
                <a:solidFill>
                  <a:schemeClr val="accent2">
                    <a:lumMod val="75000"/>
                  </a:schemeClr>
                </a:solidFill>
              </a:rPr>
              <a:t>Talk</a:t>
            </a:r>
            <a:r>
              <a:rPr lang="en-US" altLang="en-US" sz="2800" dirty="0">
                <a:solidFill>
                  <a:schemeClr val="accent5">
                    <a:lumMod val="60000"/>
                    <a:lumOff val="40000"/>
                  </a:schemeClr>
                </a:solidFill>
              </a:rPr>
              <a:t> – Means narrating or telling a story. It also means asking questions and wondering about things to explore the forest ecosystem model you are playing with</a:t>
            </a:r>
          </a:p>
          <a:p>
            <a:pPr marL="457200" indent="-457200">
              <a:buFont typeface="Arial" panose="020B0604020202020204" pitchFamily="34" charset="0"/>
              <a:buChar char="•"/>
              <a:defRPr/>
            </a:pPr>
            <a:r>
              <a:rPr lang="en-US" altLang="en-US" sz="2800" dirty="0">
                <a:solidFill>
                  <a:schemeClr val="accent2">
                    <a:lumMod val="75000"/>
                  </a:schemeClr>
                </a:solidFill>
              </a:rPr>
              <a:t>Action </a:t>
            </a:r>
            <a:r>
              <a:rPr lang="en-US" altLang="en-US" sz="2800" dirty="0">
                <a:solidFill>
                  <a:schemeClr val="accent5">
                    <a:lumMod val="60000"/>
                    <a:lumOff val="40000"/>
                  </a:schemeClr>
                </a:solidFill>
              </a:rPr>
              <a:t>– Means being intentional about trying to approximate real behaviors and movements with your focal animal in the diorama model</a:t>
            </a:r>
          </a:p>
          <a:p>
            <a:pPr marL="457200" indent="-457200">
              <a:buFont typeface="Arial" panose="020B0604020202020204" pitchFamily="34" charset="0"/>
              <a:buChar char="•"/>
              <a:defRPr/>
            </a:pPr>
            <a:r>
              <a:rPr lang="en-US" altLang="en-US" sz="2800" dirty="0">
                <a:solidFill>
                  <a:schemeClr val="accent2">
                    <a:lumMod val="75000"/>
                  </a:schemeClr>
                </a:solidFill>
              </a:rPr>
              <a:t>Content </a:t>
            </a:r>
            <a:r>
              <a:rPr lang="en-US" altLang="en-US" sz="2800" dirty="0">
                <a:solidFill>
                  <a:schemeClr val="accent5">
                    <a:lumMod val="60000"/>
                    <a:lumOff val="40000"/>
                  </a:schemeClr>
                </a:solidFill>
              </a:rPr>
              <a:t>– means the spread of information about the natural work that you are facilitating attention to during play</a:t>
            </a:r>
          </a:p>
        </p:txBody>
      </p:sp>
    </p:spTree>
    <p:extLst>
      <p:ext uri="{BB962C8B-B14F-4D97-AF65-F5344CB8AC3E}">
        <p14:creationId xmlns:p14="http://schemas.microsoft.com/office/powerpoint/2010/main" val="382992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anim calcmode="lin" valueType="num">
                                      <p:cBhvr>
                                        <p:cTn id="8" dur="5000" fill="hold"/>
                                        <p:tgtEl>
                                          <p:spTgt spid="7"/>
                                        </p:tgtEl>
                                        <p:attrNameLst>
                                          <p:attrName>ppt_x</p:attrName>
                                        </p:attrNameLst>
                                      </p:cBhvr>
                                      <p:tavLst>
                                        <p:tav tm="0">
                                          <p:val>
                                            <p:strVal val="#ppt_x"/>
                                          </p:val>
                                        </p:tav>
                                        <p:tav tm="100000">
                                          <p:val>
                                            <p:strVal val="#ppt_x"/>
                                          </p:val>
                                        </p:tav>
                                      </p:tavLst>
                                    </p:anim>
                                    <p:anim calcmode="lin" valueType="num">
                                      <p:cBhvr>
                                        <p:cTn id="9" dur="4500" decel="100000" fill="hold"/>
                                        <p:tgtEl>
                                          <p:spTgt spid="7"/>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Respecting our house – </a:t>
            </a:r>
            <a:br>
              <a:rPr lang="en-US" dirty="0"/>
            </a:br>
            <a:r>
              <a:rPr lang="en-US" dirty="0"/>
              <a:t>lesson three</a:t>
            </a:r>
          </a:p>
        </p:txBody>
      </p:sp>
      <p:pic>
        <p:nvPicPr>
          <p:cNvPr id="4" name="Picture 4" descr="silvers mary bridge canvas-0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279960"/>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pSp>
        <p:nvGrpSpPr>
          <p:cNvPr id="5" name="Group 4"/>
          <p:cNvGrpSpPr/>
          <p:nvPr/>
        </p:nvGrpSpPr>
        <p:grpSpPr>
          <a:xfrm>
            <a:off x="7843294" y="2676934"/>
            <a:ext cx="3779972" cy="3779972"/>
            <a:chOff x="1413757" y="2590314"/>
            <a:chExt cx="3779972" cy="3779972"/>
          </a:xfrm>
        </p:grpSpPr>
        <p:sp>
          <p:nvSpPr>
            <p:cNvPr id="6" name="Oval 5"/>
            <p:cNvSpPr/>
            <p:nvPr/>
          </p:nvSpPr>
          <p:spPr>
            <a:xfrm>
              <a:off x="1413757" y="2590314"/>
              <a:ext cx="3779972" cy="3779972"/>
            </a:xfrm>
            <a:prstGeom prst="ellipse">
              <a:avLst/>
            </a:prstGeom>
            <a:solidFill>
              <a:srgbClr val="CCFF66">
                <a:alpha val="45098"/>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7" name="Oval 4"/>
            <p:cNvSpPr/>
            <p:nvPr/>
          </p:nvSpPr>
          <p:spPr>
            <a:xfrm>
              <a:off x="1667983" y="2863388"/>
              <a:ext cx="3362960" cy="321711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spcBef>
                  <a:spcPct val="0"/>
                </a:spcBef>
                <a:spcAft>
                  <a:spcPct val="35000"/>
                </a:spcAft>
              </a:pPr>
              <a:r>
                <a:rPr lang="en-US" sz="2000" b="0" kern="1200" dirty="0"/>
                <a:t>Exploration of </a:t>
              </a:r>
            </a:p>
            <a:p>
              <a:pPr lvl="0" algn="ctr" defTabSz="711200">
                <a:spcBef>
                  <a:spcPct val="0"/>
                </a:spcBef>
                <a:spcAft>
                  <a:spcPct val="35000"/>
                </a:spcAft>
              </a:pPr>
              <a:r>
                <a:rPr lang="en-US" sz="2000" b="0" kern="1200" dirty="0"/>
                <a:t>cause and effect of human impact on environment through traditional story, discussions, and science experiment. Exploration of the importance of place and the role we play in the health of our shared home with </a:t>
              </a:r>
            </a:p>
            <a:p>
              <a:pPr lvl="0" algn="ctr" defTabSz="711200">
                <a:spcBef>
                  <a:spcPct val="0"/>
                </a:spcBef>
                <a:spcAft>
                  <a:spcPct val="35000"/>
                </a:spcAft>
              </a:pPr>
              <a:r>
                <a:rPr lang="en-US" sz="2000" b="0" kern="1200" dirty="0"/>
                <a:t>all living things</a:t>
              </a:r>
              <a:endParaRPr lang="en-US" sz="2000" kern="1200" dirty="0"/>
            </a:p>
          </p:txBody>
        </p:sp>
      </p:grpSp>
      <p:sp>
        <p:nvSpPr>
          <p:cNvPr id="8" name="TextBox 7"/>
          <p:cNvSpPr txBox="1"/>
          <p:nvPr/>
        </p:nvSpPr>
        <p:spPr>
          <a:xfrm>
            <a:off x="590432" y="2775545"/>
            <a:ext cx="6563417" cy="3539431"/>
          </a:xfrm>
          <a:prstGeom prst="rect">
            <a:avLst/>
          </a:prstGeom>
          <a:noFill/>
        </p:spPr>
        <p:txBody>
          <a:bodyPr wrap="square" rtlCol="0">
            <a:spAutoFit/>
          </a:bodyPr>
          <a:lstStyle/>
          <a:p>
            <a:pPr marL="457200" indent="-457200">
              <a:buFont typeface="Arial" panose="020B0604020202020204" pitchFamily="34" charset="0"/>
              <a:buChar char="•"/>
              <a:defRPr/>
            </a:pPr>
            <a:r>
              <a:rPr lang="en-US" altLang="en-US" sz="2800" dirty="0">
                <a:solidFill>
                  <a:schemeClr val="accent5">
                    <a:lumMod val="60000"/>
                    <a:lumOff val="40000"/>
                  </a:schemeClr>
                </a:solidFill>
              </a:rPr>
              <a:t>Lesson Plan: objectives, materials needed, vocabulary, preparation steps, detailed instructions on how to implement</a:t>
            </a:r>
          </a:p>
          <a:p>
            <a:pPr marL="457200" indent="-457200">
              <a:buFont typeface="Arial" panose="020B0604020202020204" pitchFamily="34" charset="0"/>
              <a:buChar char="•"/>
              <a:defRPr/>
            </a:pPr>
            <a:r>
              <a:rPr lang="en-US" altLang="en-US" sz="2800" dirty="0">
                <a:solidFill>
                  <a:schemeClr val="accent5">
                    <a:lumMod val="60000"/>
                    <a:lumOff val="40000"/>
                  </a:schemeClr>
                </a:solidFill>
              </a:rPr>
              <a:t>Nature, Movement, and Mural Extensions</a:t>
            </a:r>
          </a:p>
          <a:p>
            <a:pPr marL="457200" indent="-457200">
              <a:buFont typeface="Arial" panose="020B0604020202020204" pitchFamily="34" charset="0"/>
              <a:buChar char="•"/>
              <a:defRPr/>
            </a:pPr>
            <a:r>
              <a:rPr lang="en-US" altLang="en-US" sz="2800" dirty="0">
                <a:solidFill>
                  <a:schemeClr val="accent5">
                    <a:lumMod val="60000"/>
                    <a:lumOff val="40000"/>
                  </a:schemeClr>
                </a:solidFill>
              </a:rPr>
              <a:t>Vocabulary and Discussion</a:t>
            </a:r>
          </a:p>
          <a:p>
            <a:pPr marL="457200" indent="-457200">
              <a:buFont typeface="Arial" panose="020B0604020202020204" pitchFamily="34" charset="0"/>
              <a:buChar char="•"/>
              <a:defRPr/>
            </a:pPr>
            <a:r>
              <a:rPr lang="en-US" altLang="en-US" sz="2800" dirty="0">
                <a:solidFill>
                  <a:schemeClr val="accent5">
                    <a:lumMod val="60000"/>
                    <a:lumOff val="40000"/>
                  </a:schemeClr>
                </a:solidFill>
              </a:rPr>
              <a:t>Letter to Families</a:t>
            </a:r>
          </a:p>
          <a:p>
            <a:pPr marL="457200" indent="-457200">
              <a:buFont typeface="Arial" panose="020B0604020202020204" pitchFamily="34" charset="0"/>
              <a:buChar char="•"/>
              <a:defRPr/>
            </a:pPr>
            <a:r>
              <a:rPr lang="en-US" altLang="en-US" sz="2800" dirty="0">
                <a:solidFill>
                  <a:schemeClr val="accent5">
                    <a:lumMod val="60000"/>
                    <a:lumOff val="40000"/>
                  </a:schemeClr>
                </a:solidFill>
              </a:rPr>
              <a:t>Word/ vocabulary cards</a:t>
            </a:r>
          </a:p>
          <a:p>
            <a:pPr marL="457200" indent="-457200">
              <a:buFont typeface="Arial" panose="020B0604020202020204" pitchFamily="34" charset="0"/>
              <a:buChar char="•"/>
              <a:defRPr/>
            </a:pPr>
            <a:r>
              <a:rPr lang="en-US" altLang="en-US" sz="2800" dirty="0">
                <a:solidFill>
                  <a:schemeClr val="accent5">
                    <a:lumMod val="60000"/>
                    <a:lumOff val="40000"/>
                  </a:schemeClr>
                </a:solidFill>
              </a:rPr>
              <a:t>Story cards</a:t>
            </a:r>
          </a:p>
        </p:txBody>
      </p:sp>
    </p:spTree>
    <p:extLst>
      <p:ext uri="{BB962C8B-B14F-4D97-AF65-F5344CB8AC3E}">
        <p14:creationId xmlns:p14="http://schemas.microsoft.com/office/powerpoint/2010/main" val="72096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anim calcmode="lin" valueType="num">
                                      <p:cBhvr>
                                        <p:cTn id="8" dur="5000" fill="hold"/>
                                        <p:tgtEl>
                                          <p:spTgt spid="8"/>
                                        </p:tgtEl>
                                        <p:attrNameLst>
                                          <p:attrName>ppt_x</p:attrName>
                                        </p:attrNameLst>
                                      </p:cBhvr>
                                      <p:tavLst>
                                        <p:tav tm="0">
                                          <p:val>
                                            <p:strVal val="#ppt_x"/>
                                          </p:val>
                                        </p:tav>
                                        <p:tav tm="100000">
                                          <p:val>
                                            <p:strVal val="#ppt_x"/>
                                          </p:val>
                                        </p:tav>
                                      </p:tavLst>
                                    </p:anim>
                                    <p:anim calcmode="lin" valueType="num">
                                      <p:cBhvr>
                                        <p:cTn id="9" dur="4500" decel="100000" fill="hold"/>
                                        <p:tgtEl>
                                          <p:spTgt spid="8"/>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773" t="10999"/>
          <a:stretch/>
        </p:blipFill>
        <p:spPr>
          <a:xfrm>
            <a:off x="67456" y="149901"/>
            <a:ext cx="4092314" cy="518659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6207" b="13143"/>
          <a:stretch/>
        </p:blipFill>
        <p:spPr>
          <a:xfrm>
            <a:off x="4227227" y="1937656"/>
            <a:ext cx="3537678" cy="48453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2362" y="94699"/>
            <a:ext cx="4262202" cy="5609058"/>
          </a:xfrm>
          <a:prstGeom prst="rect">
            <a:avLst/>
          </a:prstGeom>
        </p:spPr>
      </p:pic>
    </p:spTree>
    <p:extLst>
      <p:ext uri="{BB962C8B-B14F-4D97-AF65-F5344CB8AC3E}">
        <p14:creationId xmlns:p14="http://schemas.microsoft.com/office/powerpoint/2010/main" val="1839203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breakout</a:t>
            </a:r>
          </a:p>
        </p:txBody>
      </p:sp>
      <p:sp>
        <p:nvSpPr>
          <p:cNvPr id="4" name="TextBox 3"/>
          <p:cNvSpPr txBox="1"/>
          <p:nvPr/>
        </p:nvSpPr>
        <p:spPr>
          <a:xfrm>
            <a:off x="4072227" y="2129163"/>
            <a:ext cx="8163824" cy="3539430"/>
          </a:xfrm>
          <a:prstGeom prst="rect">
            <a:avLst/>
          </a:prstGeom>
          <a:noFill/>
        </p:spPr>
        <p:txBody>
          <a:bodyPr wrap="square" rtlCol="0">
            <a:spAutoFit/>
          </a:bodyPr>
          <a:lstStyle/>
          <a:p>
            <a:pPr>
              <a:defRPr/>
            </a:pPr>
            <a:r>
              <a:rPr lang="en-US" altLang="en-US" sz="2800" dirty="0">
                <a:solidFill>
                  <a:schemeClr val="accent5">
                    <a:lumMod val="60000"/>
                    <a:lumOff val="40000"/>
                  </a:schemeClr>
                </a:solidFill>
              </a:rPr>
              <a:t>Split into three groups at the three different tables or water tables</a:t>
            </a:r>
          </a:p>
          <a:p>
            <a:pPr>
              <a:defRPr/>
            </a:pPr>
            <a:endParaRPr lang="en-US" altLang="en-US" sz="2800" dirty="0">
              <a:solidFill>
                <a:schemeClr val="accent5">
                  <a:lumMod val="60000"/>
                  <a:lumOff val="40000"/>
                </a:schemeClr>
              </a:solidFill>
            </a:endParaRPr>
          </a:p>
          <a:p>
            <a:pPr>
              <a:defRPr/>
            </a:pPr>
            <a:r>
              <a:rPr lang="en-US" altLang="en-US" sz="2800" dirty="0">
                <a:solidFill>
                  <a:schemeClr val="accent5">
                    <a:lumMod val="60000"/>
                    <a:lumOff val="40000"/>
                  </a:schemeClr>
                </a:solidFill>
              </a:rPr>
              <a:t>Read through the lesson plan as a group and then decide who will facilitate which piece of the lesson</a:t>
            </a:r>
          </a:p>
          <a:p>
            <a:pPr>
              <a:defRPr/>
            </a:pPr>
            <a:endParaRPr lang="en-US" altLang="en-US" sz="2800" dirty="0">
              <a:solidFill>
                <a:schemeClr val="accent5">
                  <a:lumMod val="60000"/>
                  <a:lumOff val="40000"/>
                </a:schemeClr>
              </a:solidFill>
            </a:endParaRPr>
          </a:p>
          <a:p>
            <a:pPr>
              <a:defRPr/>
            </a:pPr>
            <a:r>
              <a:rPr lang="en-US" altLang="en-US" sz="2800" dirty="0">
                <a:solidFill>
                  <a:schemeClr val="accent5">
                    <a:lumMod val="60000"/>
                    <a:lumOff val="40000"/>
                  </a:schemeClr>
                </a:solidFill>
              </a:rPr>
              <a:t>Engage with the lesson as if you were a group of students with one educator facilitating </a:t>
            </a:r>
          </a:p>
        </p:txBody>
      </p:sp>
      <p:pic>
        <p:nvPicPr>
          <p:cNvPr id="5" name="Picture 4" descr="silvers mary bridge canvas-0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64772" y="-578410"/>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6" name="Picture 5" descr="C:\Users\sstafford\AppData\Local\Microsoft\Windows\INetCache\Content.Word\FullSizeRender.jpg"/>
          <p:cNvPicPr/>
          <p:nvPr/>
        </p:nvPicPr>
        <p:blipFill rotWithShape="1">
          <a:blip r:embed="rId4" cstate="print">
            <a:extLst>
              <a:ext uri="{28A0092B-C50C-407E-A947-70E740481C1C}">
                <a14:useLocalDpi xmlns:a14="http://schemas.microsoft.com/office/drawing/2010/main" val="0"/>
              </a:ext>
            </a:extLst>
          </a:blip>
          <a:srcRect t="27838" b="5920"/>
          <a:stretch/>
        </p:blipFill>
        <p:spPr bwMode="auto">
          <a:xfrm>
            <a:off x="296597" y="2173494"/>
            <a:ext cx="3585855" cy="3450768"/>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79342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anim calcmode="lin" valueType="num">
                                      <p:cBhvr>
                                        <p:cTn id="8" dur="5000" fill="hold"/>
                                        <p:tgtEl>
                                          <p:spTgt spid="4"/>
                                        </p:tgtEl>
                                        <p:attrNameLst>
                                          <p:attrName>ppt_x</p:attrName>
                                        </p:attrNameLst>
                                      </p:cBhvr>
                                      <p:tavLst>
                                        <p:tav tm="0">
                                          <p:val>
                                            <p:strVal val="#ppt_x"/>
                                          </p:val>
                                        </p:tav>
                                        <p:tav tm="100000">
                                          <p:val>
                                            <p:strVal val="#ppt_x"/>
                                          </p:val>
                                        </p:tav>
                                      </p:tavLst>
                                    </p:anim>
                                    <p:anim calcmode="lin" valueType="num">
                                      <p:cBhvr>
                                        <p:cTn id="9" dur="4500" decel="100000" fill="hold"/>
                                        <p:tgtEl>
                                          <p:spTgt spid="4"/>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883" t="14737" r="3871" b="6405"/>
          <a:stretch/>
        </p:blipFill>
        <p:spPr>
          <a:xfrm>
            <a:off x="-76200" y="-37138"/>
            <a:ext cx="11823700" cy="6895138"/>
          </a:xfrm>
          <a:prstGeom prst="rect">
            <a:avLst/>
          </a:prstGeom>
          <a:ln>
            <a:noFill/>
          </a:ln>
          <a:effectLst>
            <a:softEdge rad="112500"/>
          </a:effectLst>
        </p:spPr>
      </p:pic>
      <p:sp>
        <p:nvSpPr>
          <p:cNvPr id="4" name="TextBox 3"/>
          <p:cNvSpPr txBox="1"/>
          <p:nvPr/>
        </p:nvSpPr>
        <p:spPr>
          <a:xfrm>
            <a:off x="4089971" y="827762"/>
            <a:ext cx="7997254" cy="4832092"/>
          </a:xfrm>
          <a:prstGeom prst="rect">
            <a:avLst/>
          </a:prstGeom>
          <a:solidFill>
            <a:schemeClr val="accent2">
              <a:lumMod val="75000"/>
              <a:alpha val="54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b="1" dirty="0">
                <a:solidFill>
                  <a:schemeClr val="accent2">
                    <a:lumMod val="20000"/>
                    <a:lumOff val="80000"/>
                  </a:schemeClr>
                </a:solidFill>
              </a:rPr>
              <a:t>Think about how these lessons will work in your classrooms:</a:t>
            </a:r>
          </a:p>
          <a:p>
            <a:pPr algn="ctr"/>
            <a:endParaRPr lang="en-US" sz="2800" b="1" dirty="0">
              <a:solidFill>
                <a:schemeClr val="accent2">
                  <a:lumMod val="20000"/>
                  <a:lumOff val="80000"/>
                </a:schemeClr>
              </a:solidFill>
            </a:endParaRPr>
          </a:p>
          <a:p>
            <a:pPr algn="ctr"/>
            <a:r>
              <a:rPr lang="en-US" sz="2800" b="1" dirty="0">
                <a:solidFill>
                  <a:schemeClr val="accent2">
                    <a:lumMod val="20000"/>
                    <a:lumOff val="80000"/>
                  </a:schemeClr>
                </a:solidFill>
              </a:rPr>
              <a:t>How might you need to adapt the lessons?</a:t>
            </a:r>
          </a:p>
          <a:p>
            <a:pPr algn="ctr"/>
            <a:endParaRPr lang="en-US" sz="2800" b="1" dirty="0">
              <a:solidFill>
                <a:schemeClr val="accent2">
                  <a:lumMod val="20000"/>
                  <a:lumOff val="80000"/>
                </a:schemeClr>
              </a:solidFill>
            </a:endParaRPr>
          </a:p>
          <a:p>
            <a:pPr algn="ctr"/>
            <a:r>
              <a:rPr lang="en-US" sz="2800" b="1" dirty="0">
                <a:solidFill>
                  <a:schemeClr val="accent2">
                    <a:lumMod val="20000"/>
                    <a:lumOff val="80000"/>
                  </a:schemeClr>
                </a:solidFill>
              </a:rPr>
              <a:t>What aspect are you most excited to try?</a:t>
            </a:r>
          </a:p>
          <a:p>
            <a:pPr algn="ctr"/>
            <a:endParaRPr lang="en-US" sz="2800" b="1" dirty="0">
              <a:solidFill>
                <a:schemeClr val="accent2">
                  <a:lumMod val="20000"/>
                  <a:lumOff val="80000"/>
                </a:schemeClr>
              </a:solidFill>
            </a:endParaRPr>
          </a:p>
          <a:p>
            <a:pPr algn="ctr"/>
            <a:r>
              <a:rPr lang="en-US" sz="2800" b="1" dirty="0">
                <a:solidFill>
                  <a:schemeClr val="accent2">
                    <a:lumMod val="20000"/>
                    <a:lumOff val="80000"/>
                  </a:schemeClr>
                </a:solidFill>
              </a:rPr>
              <a:t>What might be a challenge for you to implement the lessons?</a:t>
            </a:r>
          </a:p>
          <a:p>
            <a:pPr algn="ctr"/>
            <a:endParaRPr lang="en-US" sz="2800" b="1" dirty="0">
              <a:solidFill>
                <a:schemeClr val="accent2">
                  <a:lumMod val="20000"/>
                  <a:lumOff val="80000"/>
                </a:schemeClr>
              </a:solidFill>
            </a:endParaRPr>
          </a:p>
          <a:p>
            <a:pPr algn="ctr"/>
            <a:r>
              <a:rPr lang="en-US" sz="2800" b="1" dirty="0">
                <a:solidFill>
                  <a:schemeClr val="accent2">
                    <a:lumMod val="20000"/>
                    <a:lumOff val="80000"/>
                  </a:schemeClr>
                </a:solidFill>
              </a:rPr>
              <a:t>How might you grow the lesson(s)?</a:t>
            </a:r>
          </a:p>
        </p:txBody>
      </p:sp>
    </p:spTree>
    <p:extLst>
      <p:ext uri="{BB962C8B-B14F-4D97-AF65-F5344CB8AC3E}">
        <p14:creationId xmlns:p14="http://schemas.microsoft.com/office/powerpoint/2010/main" val="3294424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7466" y="5000842"/>
            <a:ext cx="6531429" cy="1463040"/>
          </a:xfrm>
        </p:spPr>
        <p:txBody>
          <a:bodyPr>
            <a:normAutofit/>
          </a:bodyPr>
          <a:lstStyle/>
          <a:p>
            <a:r>
              <a:rPr lang="en-US" dirty="0"/>
              <a:t>Please share your ideas</a:t>
            </a:r>
          </a:p>
        </p:txBody>
      </p:sp>
      <p:sp>
        <p:nvSpPr>
          <p:cNvPr id="3" name="Subtitle 2"/>
          <p:cNvSpPr>
            <a:spLocks noGrp="1"/>
          </p:cNvSpPr>
          <p:nvPr>
            <p:ph type="subTitle" idx="1"/>
          </p:nvPr>
        </p:nvSpPr>
        <p:spPr>
          <a:xfrm>
            <a:off x="8658927" y="4548851"/>
            <a:ext cx="3376127" cy="2309149"/>
          </a:xfrm>
        </p:spPr>
        <p:txBody>
          <a:bodyPr>
            <a:normAutofit/>
          </a:bodyPr>
          <a:lstStyle/>
          <a:p>
            <a:r>
              <a:rPr lang="en-US" dirty="0">
                <a:solidFill>
                  <a:schemeClr val="accent5">
                    <a:lumMod val="60000"/>
                    <a:lumOff val="40000"/>
                  </a:schemeClr>
                </a:solidFill>
              </a:rPr>
              <a:t>Contact info</a:t>
            </a:r>
          </a:p>
        </p:txBody>
      </p:sp>
      <p:pic>
        <p:nvPicPr>
          <p:cNvPr id="1028" name="Picture 4" descr="silvers mary bridge canvas-02.jpg"/>
          <p:cNvPicPr>
            <a:picLocks noChangeAspect="1" noChangeArrowheads="1"/>
          </p:cNvPicPr>
          <p:nvPr/>
        </p:nvPicPr>
        <p:blipFill rotWithShape="1">
          <a:blip r:embed="rId2">
            <a:extLst>
              <a:ext uri="{28A0092B-C50C-407E-A947-70E740481C1C}">
                <a14:useLocalDpi xmlns:a14="http://schemas.microsoft.com/office/drawing/2010/main" val="0"/>
              </a:ext>
            </a:extLst>
          </a:blip>
          <a:srcRect l="326" t="15798" r="-326" b="28665"/>
          <a:stretch/>
        </p:blipFill>
        <p:spPr bwMode="auto">
          <a:xfrm>
            <a:off x="0" y="87733"/>
            <a:ext cx="12192000" cy="451899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 y="4237392"/>
            <a:ext cx="5331941" cy="369332"/>
          </a:xfrm>
          <a:prstGeom prst="rect">
            <a:avLst/>
          </a:prstGeom>
          <a:noFill/>
        </p:spPr>
        <p:txBody>
          <a:bodyPr wrap="square" rtlCol="0">
            <a:spAutoFit/>
          </a:bodyPr>
          <a:lstStyle/>
          <a:p>
            <a:r>
              <a:rPr lang="en-US" dirty="0"/>
              <a:t>Print provided by </a:t>
            </a:r>
            <a:r>
              <a:rPr lang="en-US" dirty="0" err="1"/>
              <a:t>Qwalsius</a:t>
            </a:r>
            <a:r>
              <a:rPr lang="en-US" dirty="0"/>
              <a:t> Shaun Peterson, Puyallup</a:t>
            </a:r>
          </a:p>
        </p:txBody>
      </p:sp>
    </p:spTree>
    <p:extLst>
      <p:ext uri="{BB962C8B-B14F-4D97-AF65-F5344CB8AC3E}">
        <p14:creationId xmlns:p14="http://schemas.microsoft.com/office/powerpoint/2010/main" val="3286110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Indian education today</a:t>
            </a:r>
          </a:p>
        </p:txBody>
      </p:sp>
      <p:sp>
        <p:nvSpPr>
          <p:cNvPr id="3" name="TextBox 2"/>
          <p:cNvSpPr txBox="1"/>
          <p:nvPr/>
        </p:nvSpPr>
        <p:spPr>
          <a:xfrm>
            <a:off x="675153" y="2558751"/>
            <a:ext cx="10789920" cy="3970318"/>
          </a:xfrm>
          <a:prstGeom prst="rect">
            <a:avLst/>
          </a:prstGeom>
          <a:noFill/>
        </p:spPr>
        <p:txBody>
          <a:bodyPr wrap="square" rtlCol="0">
            <a:spAutoFit/>
          </a:bodyPr>
          <a:lstStyle/>
          <a:p>
            <a:r>
              <a:rPr lang="en-US" sz="2800" dirty="0">
                <a:solidFill>
                  <a:schemeClr val="accent5">
                    <a:lumMod val="60000"/>
                    <a:lumOff val="40000"/>
                  </a:schemeClr>
                </a:solidFill>
              </a:rPr>
              <a:t>Indian education dates back to a time when all children were identified as gifted and talented. Each child had a skill and ability that would contribute to the health and vitality of the community. Everyone in the community helped to identify and cultivate these skills and abilities.  The elders were entrusted to oversee this sacred act of knowledge being shared. That is our vision for Indian education today.  </a:t>
            </a:r>
          </a:p>
          <a:p>
            <a:endParaRPr lang="en-US" sz="2800" dirty="0">
              <a:solidFill>
                <a:schemeClr val="accent5">
                  <a:lumMod val="60000"/>
                  <a:lumOff val="40000"/>
                </a:schemeClr>
              </a:solidFill>
            </a:endParaRPr>
          </a:p>
          <a:p>
            <a:r>
              <a:rPr lang="en-US" sz="2800" dirty="0">
                <a:solidFill>
                  <a:schemeClr val="accent5">
                    <a:lumMod val="60000"/>
                    <a:lumOff val="40000"/>
                  </a:schemeClr>
                </a:solidFill>
              </a:rPr>
              <a:t>- </a:t>
            </a:r>
            <a:r>
              <a:rPr lang="en-US" sz="2800" i="1" dirty="0" err="1">
                <a:solidFill>
                  <a:schemeClr val="accent5">
                    <a:lumMod val="60000"/>
                    <a:lumOff val="40000"/>
                  </a:schemeClr>
                </a:solidFill>
              </a:rPr>
              <a:t>FromWhere</a:t>
            </a:r>
            <a:r>
              <a:rPr lang="en-US" sz="2800" i="1" dirty="0">
                <a:solidFill>
                  <a:schemeClr val="accent5">
                    <a:lumMod val="60000"/>
                    <a:lumOff val="40000"/>
                  </a:schemeClr>
                </a:solidFill>
              </a:rPr>
              <a:t> the Sun Rises</a:t>
            </a:r>
          </a:p>
          <a:p>
            <a:endParaRPr lang="en-US" sz="2800" dirty="0">
              <a:solidFill>
                <a:schemeClr val="accent5">
                  <a:lumMod val="60000"/>
                  <a:lumOff val="40000"/>
                </a:schemeClr>
              </a:solidFill>
            </a:endParaRPr>
          </a:p>
        </p:txBody>
      </p:sp>
      <p:pic>
        <p:nvPicPr>
          <p:cNvPr id="5" name="Content Placeholder 4" descr="silvers mary bridge canvas-02.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257100"/>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1357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ilvers mary bridge canvas-02.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257100"/>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Thank you so much for your </a:t>
            </a:r>
            <a:br>
              <a:rPr lang="en-US" dirty="0"/>
            </a:br>
            <a:r>
              <a:rPr lang="en-US" dirty="0"/>
              <a:t>creativity and commitment!</a:t>
            </a:r>
          </a:p>
        </p:txBody>
      </p:sp>
      <p:sp>
        <p:nvSpPr>
          <p:cNvPr id="4" name="TextBox 3"/>
          <p:cNvSpPr txBox="1"/>
          <p:nvPr/>
        </p:nvSpPr>
        <p:spPr>
          <a:xfrm>
            <a:off x="346331" y="2406142"/>
            <a:ext cx="6215833" cy="4154983"/>
          </a:xfrm>
          <a:prstGeom prst="rect">
            <a:avLst/>
          </a:prstGeom>
          <a:noFill/>
        </p:spPr>
        <p:txBody>
          <a:bodyPr wrap="square" rtlCol="0">
            <a:spAutoFit/>
          </a:bodyPr>
          <a:lstStyle/>
          <a:p>
            <a:r>
              <a:rPr lang="en-US" sz="2400" b="1" dirty="0">
                <a:solidFill>
                  <a:schemeClr val="accent2">
                    <a:lumMod val="75000"/>
                  </a:schemeClr>
                </a:solidFill>
              </a:rPr>
              <a:t>STI ELC Development Team</a:t>
            </a:r>
          </a:p>
          <a:p>
            <a:r>
              <a:rPr lang="en-US" sz="2400" dirty="0">
                <a:solidFill>
                  <a:schemeClr val="accent5">
                    <a:lumMod val="60000"/>
                    <a:lumOff val="40000"/>
                  </a:schemeClr>
                </a:solidFill>
              </a:rPr>
              <a:t>Rebecca </a:t>
            </a:r>
            <a:r>
              <a:rPr lang="en-US" sz="2400" dirty="0" err="1">
                <a:solidFill>
                  <a:schemeClr val="accent5">
                    <a:lumMod val="60000"/>
                    <a:lumOff val="40000"/>
                  </a:schemeClr>
                </a:solidFill>
              </a:rPr>
              <a:t>Kreth</a:t>
            </a:r>
            <a:r>
              <a:rPr lang="en-US" sz="2400" dirty="0">
                <a:solidFill>
                  <a:schemeClr val="accent5">
                    <a:lumMod val="60000"/>
                    <a:lumOff val="40000"/>
                  </a:schemeClr>
                </a:solidFill>
              </a:rPr>
              <a:t> - </a:t>
            </a:r>
            <a:r>
              <a:rPr lang="en-US" sz="2400" dirty="0" err="1">
                <a:solidFill>
                  <a:schemeClr val="accent5">
                    <a:lumMod val="60000"/>
                    <a:lumOff val="40000"/>
                  </a:schemeClr>
                </a:solidFill>
              </a:rPr>
              <a:t>rckreth@yahoo.com</a:t>
            </a:r>
            <a:r>
              <a:rPr lang="en-US" sz="2400" dirty="0">
                <a:solidFill>
                  <a:schemeClr val="accent5">
                    <a:lumMod val="60000"/>
                    <a:lumOff val="40000"/>
                  </a:schemeClr>
                </a:solidFill>
              </a:rPr>
              <a:t> </a:t>
            </a:r>
          </a:p>
          <a:p>
            <a:r>
              <a:rPr lang="en-US" sz="2400" dirty="0">
                <a:solidFill>
                  <a:schemeClr val="accent5">
                    <a:lumMod val="60000"/>
                    <a:lumOff val="40000"/>
                  </a:schemeClr>
                </a:solidFill>
              </a:rPr>
              <a:t>Elaine Grinnell, Jamestown </a:t>
            </a:r>
            <a:r>
              <a:rPr lang="en-US" sz="2400">
                <a:solidFill>
                  <a:schemeClr val="accent5">
                    <a:lumMod val="60000"/>
                    <a:lumOff val="40000"/>
                  </a:schemeClr>
                </a:solidFill>
              </a:rPr>
              <a:t>S’Klallam Tribe</a:t>
            </a:r>
            <a:endParaRPr lang="en-US" sz="2400" dirty="0">
              <a:solidFill>
                <a:schemeClr val="accent5">
                  <a:lumMod val="60000"/>
                  <a:lumOff val="40000"/>
                </a:schemeClr>
              </a:solidFill>
            </a:endParaRPr>
          </a:p>
          <a:p>
            <a:r>
              <a:rPr lang="en-US" sz="2400" dirty="0">
                <a:solidFill>
                  <a:schemeClr val="accent5">
                    <a:lumMod val="60000"/>
                    <a:lumOff val="40000"/>
                  </a:schemeClr>
                </a:solidFill>
              </a:rPr>
              <a:t>Amanda </a:t>
            </a:r>
            <a:r>
              <a:rPr lang="en-US" sz="2400" dirty="0" err="1">
                <a:solidFill>
                  <a:schemeClr val="accent5">
                    <a:lumMod val="60000"/>
                    <a:lumOff val="40000"/>
                  </a:schemeClr>
                </a:solidFill>
              </a:rPr>
              <a:t>Rambayan</a:t>
            </a:r>
            <a:r>
              <a:rPr lang="en-US" sz="2400" dirty="0">
                <a:solidFill>
                  <a:schemeClr val="accent5">
                    <a:lumMod val="60000"/>
                    <a:lumOff val="40000"/>
                  </a:schemeClr>
                </a:solidFill>
              </a:rPr>
              <a:t> – </a:t>
            </a:r>
            <a:r>
              <a:rPr lang="en-US" sz="2400" dirty="0" err="1">
                <a:solidFill>
                  <a:schemeClr val="accent5">
                    <a:lumMod val="60000"/>
                    <a:lumOff val="40000"/>
                  </a:schemeClr>
                </a:solidFill>
              </a:rPr>
              <a:t>adecoteau@hotmail.com</a:t>
            </a:r>
            <a:endParaRPr lang="en-US" sz="2400" dirty="0">
              <a:solidFill>
                <a:schemeClr val="accent5">
                  <a:lumMod val="60000"/>
                  <a:lumOff val="40000"/>
                </a:schemeClr>
              </a:solidFill>
            </a:endParaRPr>
          </a:p>
          <a:p>
            <a:r>
              <a:rPr lang="en-US" sz="2400" dirty="0">
                <a:solidFill>
                  <a:schemeClr val="accent5">
                    <a:lumMod val="60000"/>
                    <a:lumOff val="40000"/>
                  </a:schemeClr>
                </a:solidFill>
              </a:rPr>
              <a:t>Sarah Stafford – </a:t>
            </a:r>
            <a:r>
              <a:rPr lang="en-US" sz="2400" dirty="0">
                <a:solidFill>
                  <a:schemeClr val="accent5">
                    <a:lumMod val="60000"/>
                    <a:lumOff val="40000"/>
                  </a:schemeClr>
                </a:solidFill>
                <a:hlinkClick r:id="rId4"/>
              </a:rPr>
              <a:t>sarahj_mc@yahoo.com</a:t>
            </a:r>
            <a:endParaRPr lang="en-US" sz="2400" dirty="0">
              <a:solidFill>
                <a:schemeClr val="accent5">
                  <a:lumMod val="60000"/>
                  <a:lumOff val="40000"/>
                </a:schemeClr>
              </a:solidFill>
            </a:endParaRPr>
          </a:p>
          <a:p>
            <a:r>
              <a:rPr lang="en-US" sz="2400" dirty="0">
                <a:solidFill>
                  <a:schemeClr val="accent5">
                    <a:lumMod val="60000"/>
                    <a:lumOff val="40000"/>
                  </a:schemeClr>
                </a:solidFill>
              </a:rPr>
              <a:t>Dr. Laura Lynn – llynn2020@gmail.com</a:t>
            </a:r>
          </a:p>
          <a:p>
            <a:r>
              <a:rPr lang="en-US" sz="2400" dirty="0">
                <a:solidFill>
                  <a:schemeClr val="accent5">
                    <a:lumMod val="60000"/>
                    <a:lumOff val="40000"/>
                  </a:schemeClr>
                </a:solidFill>
              </a:rPr>
              <a:t>PSESD - </a:t>
            </a:r>
            <a:r>
              <a:rPr lang="en-US" sz="2400" dirty="0">
                <a:solidFill>
                  <a:schemeClr val="accent5">
                    <a:lumMod val="60000"/>
                    <a:lumOff val="40000"/>
                  </a:schemeClr>
                </a:solidFill>
                <a:hlinkClick r:id="rId5"/>
              </a:rPr>
              <a:t>www.psesd.org</a:t>
            </a:r>
            <a:endParaRPr lang="en-US" sz="2400" dirty="0">
              <a:solidFill>
                <a:schemeClr val="accent5">
                  <a:lumMod val="60000"/>
                  <a:lumOff val="40000"/>
                </a:schemeClr>
              </a:solidFill>
            </a:endParaRPr>
          </a:p>
          <a:p>
            <a:endParaRPr lang="en-US" sz="2400" dirty="0">
              <a:solidFill>
                <a:schemeClr val="accent5">
                  <a:lumMod val="60000"/>
                  <a:lumOff val="40000"/>
                </a:schemeClr>
              </a:solidFill>
            </a:endParaRPr>
          </a:p>
          <a:p>
            <a:r>
              <a:rPr lang="en-US" sz="2400" b="1" dirty="0">
                <a:solidFill>
                  <a:schemeClr val="accent2">
                    <a:lumMod val="75000"/>
                  </a:schemeClr>
                </a:solidFill>
              </a:rPr>
              <a:t>First Peoples First Steps Alliance &amp; Thrive WA </a:t>
            </a:r>
            <a:r>
              <a:rPr lang="en-US" sz="2400" dirty="0">
                <a:solidFill>
                  <a:schemeClr val="accent5">
                    <a:lumMod val="60000"/>
                    <a:lumOff val="40000"/>
                  </a:schemeClr>
                </a:solidFill>
              </a:rPr>
              <a:t>Dan Torres- </a:t>
            </a:r>
            <a:r>
              <a:rPr lang="en-US" sz="2400" dirty="0">
                <a:solidFill>
                  <a:schemeClr val="accent5">
                    <a:lumMod val="60000"/>
                    <a:lumOff val="40000"/>
                  </a:schemeClr>
                </a:solidFill>
                <a:hlinkClick r:id="rId6"/>
              </a:rPr>
              <a:t>dan@thrivewa.org</a:t>
            </a:r>
            <a:endParaRPr lang="en-US" sz="2400" dirty="0">
              <a:solidFill>
                <a:schemeClr val="accent5">
                  <a:lumMod val="60000"/>
                  <a:lumOff val="40000"/>
                </a:schemeClr>
              </a:solidFill>
            </a:endParaRPr>
          </a:p>
          <a:p>
            <a:r>
              <a:rPr lang="en-US" sz="2400" dirty="0">
                <a:solidFill>
                  <a:schemeClr val="accent5">
                    <a:lumMod val="60000"/>
                    <a:lumOff val="40000"/>
                  </a:schemeClr>
                </a:solidFill>
                <a:hlinkClick r:id="rId7"/>
              </a:rPr>
              <a:t>www.thrivewa.org</a:t>
            </a:r>
            <a:endParaRPr lang="en-US" sz="2400" dirty="0">
              <a:solidFill>
                <a:schemeClr val="accent5">
                  <a:lumMod val="60000"/>
                  <a:lumOff val="40000"/>
                </a:schemeClr>
              </a:solidFill>
            </a:endParaRPr>
          </a:p>
        </p:txBody>
      </p:sp>
      <p:sp>
        <p:nvSpPr>
          <p:cNvPr id="6" name="TextBox 5"/>
          <p:cNvSpPr txBox="1"/>
          <p:nvPr/>
        </p:nvSpPr>
        <p:spPr>
          <a:xfrm>
            <a:off x="6730253" y="2406142"/>
            <a:ext cx="5200490" cy="4524315"/>
          </a:xfrm>
          <a:prstGeom prst="rect">
            <a:avLst/>
          </a:prstGeom>
          <a:noFill/>
        </p:spPr>
        <p:txBody>
          <a:bodyPr wrap="square" rtlCol="0">
            <a:spAutoFit/>
          </a:bodyPr>
          <a:lstStyle/>
          <a:p>
            <a:r>
              <a:rPr lang="en-US" sz="2400" b="1" dirty="0">
                <a:solidFill>
                  <a:schemeClr val="accent2">
                    <a:lumMod val="75000"/>
                  </a:schemeClr>
                </a:solidFill>
              </a:rPr>
              <a:t>Shaun Peterson </a:t>
            </a:r>
            <a:r>
              <a:rPr lang="en-US" sz="2400" dirty="0">
                <a:solidFill>
                  <a:schemeClr val="accent5">
                    <a:lumMod val="60000"/>
                    <a:lumOff val="40000"/>
                  </a:schemeClr>
                </a:solidFill>
              </a:rPr>
              <a:t>– </a:t>
            </a:r>
            <a:r>
              <a:rPr lang="en-US" sz="2400" dirty="0">
                <a:solidFill>
                  <a:schemeClr val="accent5">
                    <a:lumMod val="60000"/>
                    <a:lumOff val="40000"/>
                  </a:schemeClr>
                </a:solidFill>
                <a:hlinkClick r:id="rId8"/>
              </a:rPr>
              <a:t>www.qwalsius.com</a:t>
            </a:r>
            <a:endParaRPr lang="en-US" sz="2400" dirty="0">
              <a:solidFill>
                <a:schemeClr val="accent5">
                  <a:lumMod val="60000"/>
                  <a:lumOff val="40000"/>
                </a:schemeClr>
              </a:solidFill>
            </a:endParaRPr>
          </a:p>
          <a:p>
            <a:r>
              <a:rPr lang="en-US" sz="2400" dirty="0">
                <a:solidFill>
                  <a:schemeClr val="accent5">
                    <a:lumMod val="60000"/>
                    <a:lumOff val="40000"/>
                  </a:schemeClr>
                </a:solidFill>
              </a:rPr>
              <a:t>	t – 206.906.8029</a:t>
            </a:r>
          </a:p>
          <a:p>
            <a:endParaRPr lang="en-US" sz="2400" dirty="0">
              <a:solidFill>
                <a:schemeClr val="accent5">
                  <a:lumMod val="60000"/>
                  <a:lumOff val="40000"/>
                </a:schemeClr>
              </a:solidFill>
            </a:endParaRPr>
          </a:p>
          <a:p>
            <a:r>
              <a:rPr lang="en-US" sz="2400" b="1" dirty="0">
                <a:solidFill>
                  <a:schemeClr val="accent2">
                    <a:lumMod val="75000"/>
                  </a:schemeClr>
                </a:solidFill>
              </a:rPr>
              <a:t>OSPI Office of Native Education </a:t>
            </a:r>
            <a:r>
              <a:rPr lang="en-US" sz="2400" dirty="0">
                <a:solidFill>
                  <a:schemeClr val="accent5">
                    <a:lumMod val="60000"/>
                    <a:lumOff val="40000"/>
                  </a:schemeClr>
                </a:solidFill>
              </a:rPr>
              <a:t>–</a:t>
            </a:r>
          </a:p>
          <a:p>
            <a:r>
              <a:rPr lang="en-US" sz="2400" dirty="0">
                <a:solidFill>
                  <a:schemeClr val="accent5">
                    <a:lumMod val="60000"/>
                    <a:lumOff val="40000"/>
                  </a:schemeClr>
                </a:solidFill>
              </a:rPr>
              <a:t>Michael </a:t>
            </a:r>
            <a:r>
              <a:rPr lang="en-US" sz="2400" dirty="0" err="1">
                <a:solidFill>
                  <a:schemeClr val="accent5">
                    <a:lumMod val="60000"/>
                    <a:lumOff val="40000"/>
                  </a:schemeClr>
                </a:solidFill>
              </a:rPr>
              <a:t>Vendiola</a:t>
            </a:r>
            <a:r>
              <a:rPr lang="en-US" sz="2400" dirty="0">
                <a:solidFill>
                  <a:schemeClr val="accent5">
                    <a:lumMod val="60000"/>
                    <a:lumOff val="40000"/>
                  </a:schemeClr>
                </a:solidFill>
              </a:rPr>
              <a:t> – </a:t>
            </a:r>
            <a:r>
              <a:rPr lang="en-US" sz="2400" dirty="0">
                <a:solidFill>
                  <a:schemeClr val="accent5">
                    <a:lumMod val="60000"/>
                    <a:lumOff val="40000"/>
                  </a:schemeClr>
                </a:solidFill>
                <a:hlinkClick r:id="rId9"/>
              </a:rPr>
              <a:t>Michael.vendiola@k12.wa.us</a:t>
            </a:r>
            <a:endParaRPr lang="en-US" sz="2400" dirty="0">
              <a:solidFill>
                <a:schemeClr val="accent5">
                  <a:lumMod val="60000"/>
                  <a:lumOff val="40000"/>
                </a:schemeClr>
              </a:solidFill>
            </a:endParaRPr>
          </a:p>
          <a:p>
            <a:r>
              <a:rPr lang="en-US" sz="2400" dirty="0">
                <a:solidFill>
                  <a:schemeClr val="accent5">
                    <a:lumMod val="60000"/>
                    <a:lumOff val="40000"/>
                  </a:schemeClr>
                </a:solidFill>
              </a:rPr>
              <a:t>Joan Banker – </a:t>
            </a:r>
            <a:r>
              <a:rPr lang="en-US" sz="2400" dirty="0">
                <a:solidFill>
                  <a:schemeClr val="accent5">
                    <a:lumMod val="60000"/>
                    <a:lumOff val="40000"/>
                  </a:schemeClr>
                </a:solidFill>
                <a:hlinkClick r:id="rId10"/>
              </a:rPr>
              <a:t>joan.banker@k12.wa.us</a:t>
            </a:r>
            <a:endParaRPr lang="en-US" sz="2400" dirty="0">
              <a:solidFill>
                <a:schemeClr val="accent5">
                  <a:lumMod val="60000"/>
                  <a:lumOff val="40000"/>
                </a:schemeClr>
              </a:solidFill>
            </a:endParaRPr>
          </a:p>
          <a:p>
            <a:endParaRPr lang="en-US" sz="2400" dirty="0">
              <a:solidFill>
                <a:schemeClr val="accent5">
                  <a:lumMod val="60000"/>
                  <a:lumOff val="40000"/>
                </a:schemeClr>
              </a:solidFill>
            </a:endParaRPr>
          </a:p>
          <a:p>
            <a:r>
              <a:rPr lang="en-US" sz="2400" b="1" dirty="0">
                <a:solidFill>
                  <a:schemeClr val="accent2">
                    <a:lumMod val="75000"/>
                  </a:schemeClr>
                </a:solidFill>
              </a:rPr>
              <a:t>DEL Tribal Liaison</a:t>
            </a:r>
          </a:p>
          <a:p>
            <a:r>
              <a:rPr lang="en-US" sz="2400" dirty="0">
                <a:solidFill>
                  <a:schemeClr val="accent5">
                    <a:lumMod val="60000"/>
                    <a:lumOff val="40000"/>
                  </a:schemeClr>
                </a:solidFill>
              </a:rPr>
              <a:t>Tleena Ives – </a:t>
            </a:r>
            <a:r>
              <a:rPr lang="en-US" sz="2400" dirty="0">
                <a:solidFill>
                  <a:schemeClr val="accent5">
                    <a:lumMod val="60000"/>
                    <a:lumOff val="40000"/>
                  </a:schemeClr>
                </a:solidFill>
                <a:hlinkClick r:id="rId11"/>
              </a:rPr>
              <a:t>tleena.ives@del.wa.gov</a:t>
            </a:r>
            <a:endParaRPr lang="en-US" sz="2400" dirty="0">
              <a:solidFill>
                <a:schemeClr val="accent5">
                  <a:lumMod val="60000"/>
                  <a:lumOff val="40000"/>
                </a:schemeClr>
              </a:solidFill>
            </a:endParaRPr>
          </a:p>
          <a:p>
            <a:endParaRPr lang="en-US" sz="2400" dirty="0">
              <a:solidFill>
                <a:schemeClr val="accent5">
                  <a:lumMod val="60000"/>
                  <a:lumOff val="40000"/>
                </a:schemeClr>
              </a:solidFill>
            </a:endParaRPr>
          </a:p>
          <a:p>
            <a:endParaRPr lang="en-US" sz="2400" dirty="0">
              <a:solidFill>
                <a:schemeClr val="accent5">
                  <a:lumMod val="60000"/>
                  <a:lumOff val="40000"/>
                </a:schemeClr>
              </a:solidFill>
            </a:endParaRPr>
          </a:p>
        </p:txBody>
      </p:sp>
    </p:spTree>
    <p:extLst>
      <p:ext uri="{BB962C8B-B14F-4D97-AF65-F5344CB8AC3E}">
        <p14:creationId xmlns:p14="http://schemas.microsoft.com/office/powerpoint/2010/main" val="344006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ilvers mary bridge canvas-02.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279960"/>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Title 1"/>
          <p:cNvSpPr>
            <a:spLocks noGrp="1"/>
          </p:cNvSpPr>
          <p:nvPr>
            <p:ph type="title"/>
          </p:nvPr>
        </p:nvSpPr>
        <p:spPr>
          <a:xfrm>
            <a:off x="1024128" y="585216"/>
            <a:ext cx="9720072" cy="1499616"/>
          </a:xfrm>
        </p:spPr>
        <p:txBody>
          <a:bodyPr/>
          <a:lstStyle/>
          <a:p>
            <a:r>
              <a:rPr lang="en-US" dirty="0"/>
              <a:t>Bingo instructions</a:t>
            </a:r>
          </a:p>
        </p:txBody>
      </p:sp>
      <p:sp>
        <p:nvSpPr>
          <p:cNvPr id="6" name="TextBox 5"/>
          <p:cNvSpPr txBox="1"/>
          <p:nvPr/>
        </p:nvSpPr>
        <p:spPr>
          <a:xfrm>
            <a:off x="567781" y="2359914"/>
            <a:ext cx="11205972" cy="3970318"/>
          </a:xfrm>
          <a:prstGeom prst="rect">
            <a:avLst/>
          </a:prstGeom>
          <a:noFill/>
        </p:spPr>
        <p:txBody>
          <a:bodyPr wrap="square" rtlCol="0">
            <a:spAutoFit/>
          </a:bodyPr>
          <a:lstStyle/>
          <a:p>
            <a:pPr>
              <a:defRPr/>
            </a:pPr>
            <a:r>
              <a:rPr lang="en-US" altLang="en-US" sz="2800" dirty="0">
                <a:solidFill>
                  <a:schemeClr val="accent5">
                    <a:lumMod val="60000"/>
                    <a:lumOff val="40000"/>
                  </a:schemeClr>
                </a:solidFill>
              </a:rPr>
              <a:t>Pull out the bingo card in your folder pocket. You will walk around the room to find someone with the correct answer to a question in your bingo squares. You will give answers as participants ask you the questions too.</a:t>
            </a:r>
          </a:p>
          <a:p>
            <a:pPr>
              <a:defRPr/>
            </a:pPr>
            <a:endParaRPr lang="en-US" altLang="en-US" sz="2800" dirty="0">
              <a:solidFill>
                <a:schemeClr val="accent5">
                  <a:lumMod val="60000"/>
                  <a:lumOff val="40000"/>
                </a:schemeClr>
              </a:solidFill>
            </a:endParaRPr>
          </a:p>
          <a:p>
            <a:pPr marL="457200" indent="-457200">
              <a:buFont typeface="Arial" panose="020B0604020202020204" pitchFamily="34" charset="0"/>
              <a:buChar char="•"/>
              <a:defRPr/>
            </a:pPr>
            <a:r>
              <a:rPr lang="en-US" altLang="en-US" sz="2800" dirty="0">
                <a:solidFill>
                  <a:schemeClr val="accent5">
                    <a:lumMod val="60000"/>
                    <a:lumOff val="40000"/>
                  </a:schemeClr>
                </a:solidFill>
              </a:rPr>
              <a:t>Sign your name in the center square</a:t>
            </a:r>
          </a:p>
          <a:p>
            <a:pPr marL="457200" indent="-457200">
              <a:buFont typeface="Arial" panose="020B0604020202020204" pitchFamily="34" charset="0"/>
              <a:buChar char="•"/>
              <a:defRPr/>
            </a:pPr>
            <a:r>
              <a:rPr lang="en-US" altLang="en-US" sz="2800" dirty="0">
                <a:solidFill>
                  <a:schemeClr val="accent5">
                    <a:lumMod val="60000"/>
                    <a:lumOff val="40000"/>
                  </a:schemeClr>
                </a:solidFill>
              </a:rPr>
              <a:t>Sign only one square for another person</a:t>
            </a:r>
          </a:p>
          <a:p>
            <a:pPr marL="457200" indent="-457200">
              <a:buFont typeface="Arial" panose="020B0604020202020204" pitchFamily="34" charset="0"/>
              <a:buChar char="•"/>
              <a:defRPr/>
            </a:pPr>
            <a:r>
              <a:rPr lang="en-US" altLang="en-US" sz="2800" dirty="0">
                <a:solidFill>
                  <a:schemeClr val="accent5">
                    <a:lumMod val="60000"/>
                    <a:lumOff val="40000"/>
                  </a:schemeClr>
                </a:solidFill>
              </a:rPr>
              <a:t>Going for a blackout, but call out when you have a BINGO in any direction</a:t>
            </a:r>
          </a:p>
          <a:p>
            <a:pPr marL="457200" indent="-457200">
              <a:buFont typeface="Arial" panose="020B0604020202020204" pitchFamily="34" charset="0"/>
              <a:buChar char="•"/>
              <a:defRPr/>
            </a:pPr>
            <a:r>
              <a:rPr lang="en-US" altLang="en-US" sz="2800" dirty="0">
                <a:solidFill>
                  <a:schemeClr val="accent5">
                    <a:lumMod val="60000"/>
                    <a:lumOff val="40000"/>
                  </a:schemeClr>
                </a:solidFill>
              </a:rPr>
              <a:t>Learn as you go</a:t>
            </a:r>
            <a:endParaRPr lang="en-US" altLang="en-US" sz="2800" dirty="0">
              <a:solidFill>
                <a:schemeClr val="accent6">
                  <a:lumMod val="75000"/>
                </a:schemeClr>
              </a:solidFill>
            </a:endParaRPr>
          </a:p>
        </p:txBody>
      </p:sp>
    </p:spTree>
    <p:extLst>
      <p:ext uri="{BB962C8B-B14F-4D97-AF65-F5344CB8AC3E}">
        <p14:creationId xmlns:p14="http://schemas.microsoft.com/office/powerpoint/2010/main" val="198930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of tribal sovereignty</a:t>
            </a:r>
          </a:p>
        </p:txBody>
      </p:sp>
      <p:pic>
        <p:nvPicPr>
          <p:cNvPr id="4" name="Content Placeholder 4" descr="silvers mary bridge canvas-02.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279960"/>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46957" y="2084832"/>
            <a:ext cx="12110357" cy="6186309"/>
          </a:xfrm>
          <a:prstGeom prst="rect">
            <a:avLst/>
          </a:prstGeom>
          <a:noFill/>
        </p:spPr>
        <p:txBody>
          <a:bodyPr wrap="square" rtlCol="0">
            <a:spAutoFit/>
          </a:bodyPr>
          <a:lstStyle/>
          <a:p>
            <a:pPr>
              <a:defRPr/>
            </a:pPr>
            <a:r>
              <a:rPr lang="en-US" sz="2400" dirty="0">
                <a:solidFill>
                  <a:schemeClr val="accent5">
                    <a:lumMod val="60000"/>
                    <a:lumOff val="40000"/>
                  </a:schemeClr>
                </a:solidFill>
              </a:rPr>
              <a:t>“The ability of tribes to govern themselves and continue their lifeways.”</a:t>
            </a:r>
          </a:p>
          <a:p>
            <a:pPr>
              <a:defRPr/>
            </a:pPr>
            <a:r>
              <a:rPr lang="en-US" sz="2800" dirty="0">
                <a:solidFill>
                  <a:schemeClr val="accent5">
                    <a:lumMod val="60000"/>
                    <a:lumOff val="40000"/>
                  </a:schemeClr>
                </a:solidFill>
              </a:rPr>
              <a:t>	</a:t>
            </a:r>
            <a:r>
              <a:rPr lang="en-US" sz="2000" dirty="0">
                <a:solidFill>
                  <a:schemeClr val="accent2">
                    <a:lumMod val="75000"/>
                  </a:schemeClr>
                </a:solidFill>
              </a:rPr>
              <a:t>- 4</a:t>
            </a:r>
            <a:r>
              <a:rPr lang="en-US" sz="2000" baseline="30000" dirty="0">
                <a:solidFill>
                  <a:schemeClr val="accent2">
                    <a:lumMod val="75000"/>
                  </a:schemeClr>
                </a:solidFill>
              </a:rPr>
              <a:t>th</a:t>
            </a:r>
            <a:r>
              <a:rPr lang="en-US" sz="2000" dirty="0">
                <a:solidFill>
                  <a:schemeClr val="accent2">
                    <a:lumMod val="75000"/>
                  </a:schemeClr>
                </a:solidFill>
              </a:rPr>
              <a:t> grade “Tribal Homelands” unit, “On Sovereignty” written by Carol Craig (Yakama) and Shana Brown 			(Yakama descendent)</a:t>
            </a:r>
          </a:p>
          <a:p>
            <a:pPr>
              <a:defRPr/>
            </a:pPr>
            <a:endParaRPr lang="en-US" sz="2000" dirty="0">
              <a:solidFill>
                <a:schemeClr val="accent5">
                  <a:lumMod val="60000"/>
                  <a:lumOff val="40000"/>
                </a:schemeClr>
              </a:solidFill>
            </a:endParaRPr>
          </a:p>
          <a:p>
            <a:pPr>
              <a:defRPr/>
            </a:pPr>
            <a:r>
              <a:rPr lang="en-US" sz="2400" dirty="0">
                <a:solidFill>
                  <a:schemeClr val="accent5">
                    <a:lumMod val="60000"/>
                    <a:lumOff val="40000"/>
                  </a:schemeClr>
                </a:solidFill>
              </a:rPr>
              <a:t>“American Indian Tribes are recognized in federal law as possessing sovereignty over their members and territory.  Sovereignty means that tribes have the power to make and enforce laws, and to establish courts and other forums for resolution of disputes.  The sovereignty that American Indian Tribes possess is inherent which means that it comes from within the tribe itself and existed before the establishment of the United States government.  Tribal sovereignty is further defined by the unique relationship of the tribes to the United States.  In addition to inherent sovereignty, tribal governments may also exercise authority delegated to them by Congress.”</a:t>
            </a:r>
          </a:p>
          <a:p>
            <a:pPr>
              <a:defRPr/>
            </a:pPr>
            <a:r>
              <a:rPr lang="en-US" sz="2000" dirty="0">
                <a:solidFill>
                  <a:schemeClr val="accent2">
                    <a:lumMod val="75000"/>
                  </a:schemeClr>
                </a:solidFill>
              </a:rPr>
              <a:t>- 2006 Tribal Leaders Congress MOU</a:t>
            </a:r>
          </a:p>
          <a:p>
            <a:pPr>
              <a:defRPr/>
            </a:pPr>
            <a:endParaRPr lang="en-US" sz="2000" dirty="0">
              <a:solidFill>
                <a:schemeClr val="accent5">
                  <a:lumMod val="60000"/>
                  <a:lumOff val="40000"/>
                </a:schemeClr>
              </a:solidFill>
            </a:endParaRPr>
          </a:p>
          <a:p>
            <a:pPr>
              <a:defRPr/>
            </a:pPr>
            <a:endParaRPr lang="en-US" altLang="en-US" sz="2000" dirty="0">
              <a:solidFill>
                <a:schemeClr val="accent5">
                  <a:lumMod val="60000"/>
                  <a:lumOff val="40000"/>
                </a:schemeClr>
              </a:solidFill>
            </a:endParaRPr>
          </a:p>
          <a:p>
            <a:pPr>
              <a:defRPr/>
            </a:pPr>
            <a:endParaRPr lang="en-US" altLang="en-US" sz="2000" dirty="0">
              <a:solidFill>
                <a:schemeClr val="accent5">
                  <a:lumMod val="60000"/>
                  <a:lumOff val="40000"/>
                </a:schemeClr>
              </a:solidFill>
            </a:endParaRPr>
          </a:p>
          <a:p>
            <a:pPr>
              <a:defRPr/>
            </a:pPr>
            <a:endParaRPr lang="en-US" altLang="en-US" sz="2800" dirty="0">
              <a:solidFill>
                <a:schemeClr val="accent6">
                  <a:lumMod val="75000"/>
                </a:schemeClr>
              </a:solidFill>
            </a:endParaRPr>
          </a:p>
          <a:p>
            <a:endParaRPr lang="en-US" altLang="en-US" sz="2800" dirty="0">
              <a:solidFill>
                <a:schemeClr val="accent6">
                  <a:lumMod val="75000"/>
                </a:schemeClr>
              </a:solidFill>
              <a:ea typeface="ＭＳ Ｐゴシック" panose="020B0600070205080204" pitchFamily="34" charset="-128"/>
            </a:endParaRPr>
          </a:p>
        </p:txBody>
      </p:sp>
    </p:spTree>
    <p:extLst>
      <p:ext uri="{BB962C8B-B14F-4D97-AF65-F5344CB8AC3E}">
        <p14:creationId xmlns:p14="http://schemas.microsoft.com/office/powerpoint/2010/main" val="427004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Sovereignty affects </a:t>
            </a:r>
          </a:p>
        </p:txBody>
      </p:sp>
      <p:sp>
        <p:nvSpPr>
          <p:cNvPr id="4" name="TextBox 3"/>
          <p:cNvSpPr txBox="1"/>
          <p:nvPr/>
        </p:nvSpPr>
        <p:spPr>
          <a:xfrm>
            <a:off x="716607" y="1943694"/>
            <a:ext cx="6515002" cy="5355313"/>
          </a:xfrm>
          <a:prstGeom prst="rect">
            <a:avLst/>
          </a:prstGeom>
          <a:noFill/>
        </p:spPr>
        <p:txBody>
          <a:bodyPr wrap="square" rtlCol="0">
            <a:spAutoFit/>
          </a:bodyPr>
          <a:lstStyle/>
          <a:p>
            <a:pPr marL="457200" indent="-457200">
              <a:buFont typeface="Arial" panose="020B0604020202020204" pitchFamily="34" charset="0"/>
              <a:buChar char="•"/>
              <a:defRPr/>
            </a:pPr>
            <a:r>
              <a:rPr lang="en-US" altLang="en-US" sz="2600" dirty="0">
                <a:solidFill>
                  <a:schemeClr val="accent5">
                    <a:lumMod val="60000"/>
                    <a:lumOff val="40000"/>
                  </a:schemeClr>
                </a:solidFill>
              </a:rPr>
              <a:t>Indigenous Language</a:t>
            </a:r>
          </a:p>
          <a:p>
            <a:pPr marL="457200" indent="-457200">
              <a:buFont typeface="Arial" panose="020B0604020202020204" pitchFamily="34" charset="0"/>
              <a:buChar char="•"/>
              <a:defRPr/>
            </a:pPr>
            <a:r>
              <a:rPr lang="en-US" altLang="en-US" sz="2600" dirty="0">
                <a:solidFill>
                  <a:schemeClr val="accent5">
                    <a:lumMod val="60000"/>
                    <a:lumOff val="40000"/>
                  </a:schemeClr>
                </a:solidFill>
              </a:rPr>
              <a:t>Education</a:t>
            </a:r>
          </a:p>
          <a:p>
            <a:pPr marL="457200" indent="-457200">
              <a:buFont typeface="Arial" panose="020B0604020202020204" pitchFamily="34" charset="0"/>
              <a:buChar char="•"/>
              <a:defRPr/>
            </a:pPr>
            <a:r>
              <a:rPr lang="en-US" altLang="en-US" sz="2600" dirty="0">
                <a:solidFill>
                  <a:schemeClr val="accent5">
                    <a:lumMod val="60000"/>
                    <a:lumOff val="40000"/>
                  </a:schemeClr>
                </a:solidFill>
              </a:rPr>
              <a:t>Environmental Protection and Land</a:t>
            </a:r>
          </a:p>
          <a:p>
            <a:pPr marL="457200" indent="-457200">
              <a:buFont typeface="Arial" panose="020B0604020202020204" pitchFamily="34" charset="0"/>
              <a:buChar char="•"/>
              <a:defRPr/>
            </a:pPr>
            <a:r>
              <a:rPr lang="en-US" altLang="en-US" sz="2600" dirty="0">
                <a:solidFill>
                  <a:schemeClr val="accent5">
                    <a:lumMod val="60000"/>
                    <a:lumOff val="40000"/>
                  </a:schemeClr>
                </a:solidFill>
              </a:rPr>
              <a:t>Healthcare</a:t>
            </a:r>
          </a:p>
          <a:p>
            <a:pPr marL="457200" indent="-457200">
              <a:buFont typeface="Arial" panose="020B0604020202020204" pitchFamily="34" charset="0"/>
              <a:buChar char="•"/>
              <a:defRPr/>
            </a:pPr>
            <a:r>
              <a:rPr lang="en-US" altLang="en-US" sz="2600" dirty="0">
                <a:solidFill>
                  <a:schemeClr val="accent5">
                    <a:lumMod val="60000"/>
                    <a:lumOff val="40000"/>
                  </a:schemeClr>
                </a:solidFill>
              </a:rPr>
              <a:t>Courts &amp; Judicial system - including civil and criminal jurisdiction</a:t>
            </a:r>
          </a:p>
          <a:p>
            <a:pPr marL="457200" indent="-457200">
              <a:buFont typeface="Arial" panose="020B0604020202020204" pitchFamily="34" charset="0"/>
              <a:buChar char="•"/>
              <a:defRPr/>
            </a:pPr>
            <a:r>
              <a:rPr lang="en-US" altLang="en-US" sz="2600" dirty="0">
                <a:solidFill>
                  <a:schemeClr val="accent5">
                    <a:lumMod val="60000"/>
                    <a:lumOff val="40000"/>
                  </a:schemeClr>
                </a:solidFill>
              </a:rPr>
              <a:t>Taxation</a:t>
            </a:r>
          </a:p>
          <a:p>
            <a:pPr marL="457200" indent="-457200">
              <a:buFont typeface="Arial" panose="020B0604020202020204" pitchFamily="34" charset="0"/>
              <a:buChar char="•"/>
              <a:defRPr/>
            </a:pPr>
            <a:r>
              <a:rPr lang="en-US" altLang="en-US" sz="2600" dirty="0">
                <a:solidFill>
                  <a:schemeClr val="accent5">
                    <a:lumMod val="60000"/>
                    <a:lumOff val="40000"/>
                  </a:schemeClr>
                </a:solidFill>
              </a:rPr>
              <a:t>Economic Development</a:t>
            </a:r>
          </a:p>
          <a:p>
            <a:pPr marL="457200" indent="-457200">
              <a:buFont typeface="Arial" panose="020B0604020202020204" pitchFamily="34" charset="0"/>
              <a:buChar char="•"/>
              <a:defRPr/>
            </a:pPr>
            <a:r>
              <a:rPr lang="en-US" altLang="en-US" sz="2600" dirty="0">
                <a:solidFill>
                  <a:schemeClr val="accent5">
                    <a:lumMod val="60000"/>
                    <a:lumOff val="40000"/>
                  </a:schemeClr>
                </a:solidFill>
              </a:rPr>
              <a:t>Nation to Nation or government relations</a:t>
            </a:r>
          </a:p>
          <a:p>
            <a:pPr marL="457200" indent="-457200">
              <a:buFont typeface="Arial" panose="020B0604020202020204" pitchFamily="34" charset="0"/>
              <a:buChar char="•"/>
              <a:defRPr/>
            </a:pPr>
            <a:r>
              <a:rPr lang="en-US" altLang="en-US" sz="2600" dirty="0">
                <a:solidFill>
                  <a:schemeClr val="accent5">
                    <a:lumMod val="60000"/>
                    <a:lumOff val="40000"/>
                  </a:schemeClr>
                </a:solidFill>
              </a:rPr>
              <a:t>Quality of life</a:t>
            </a:r>
          </a:p>
          <a:p>
            <a:pPr marL="457200" indent="-457200">
              <a:buFont typeface="Arial" panose="020B0604020202020204" pitchFamily="34" charset="0"/>
              <a:buChar char="•"/>
              <a:defRPr/>
            </a:pPr>
            <a:r>
              <a:rPr lang="en-US" altLang="en-US" sz="2600" dirty="0">
                <a:solidFill>
                  <a:schemeClr val="accent5">
                    <a:lumMod val="60000"/>
                    <a:lumOff val="40000"/>
                  </a:schemeClr>
                </a:solidFill>
              </a:rPr>
              <a:t>Decolonization</a:t>
            </a:r>
          </a:p>
          <a:p>
            <a:pPr marL="457200" indent="-457200">
              <a:buFont typeface="Arial" panose="020B0604020202020204" pitchFamily="34" charset="0"/>
              <a:buChar char="•"/>
              <a:defRPr/>
            </a:pPr>
            <a:endParaRPr lang="en-US" altLang="en-US" sz="2800" dirty="0">
              <a:solidFill>
                <a:schemeClr val="accent6">
                  <a:lumMod val="75000"/>
                </a:schemeClr>
              </a:solidFill>
            </a:endParaRPr>
          </a:p>
          <a:p>
            <a:endParaRPr lang="en-US" altLang="en-US" sz="2800" dirty="0">
              <a:solidFill>
                <a:schemeClr val="accent6">
                  <a:lumMod val="75000"/>
                </a:schemeClr>
              </a:solidFill>
              <a:ea typeface="ＭＳ Ｐゴシック" panose="020B0600070205080204" pitchFamily="34" charset="-128"/>
            </a:endParaRPr>
          </a:p>
        </p:txBody>
      </p:sp>
      <p:pic>
        <p:nvPicPr>
          <p:cNvPr id="5" name="Content Placeholder 4" descr="silvers mary bridge canvas-02.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279960"/>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6" name="Picture 4" descr="http://img.deseretnews.com/images/article/mcontentimage/1283617/1283617.jpg"/>
          <p:cNvPicPr>
            <a:picLocks noChangeAspect="1" noChangeArrowheads="1"/>
          </p:cNvPicPr>
          <p:nvPr/>
        </p:nvPicPr>
        <p:blipFill rotWithShape="1">
          <a:blip r:embed="rId4">
            <a:extLst>
              <a:ext uri="{28A0092B-C50C-407E-A947-70E740481C1C}">
                <a14:useLocalDpi xmlns:a14="http://schemas.microsoft.com/office/drawing/2010/main" val="0"/>
              </a:ext>
            </a:extLst>
          </a:blip>
          <a:srcRect t="11871"/>
          <a:stretch/>
        </p:blipFill>
        <p:spPr bwMode="auto">
          <a:xfrm>
            <a:off x="7577418" y="2383282"/>
            <a:ext cx="3112994" cy="413231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7283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473" y="612513"/>
            <a:ext cx="7082452" cy="1499616"/>
          </a:xfrm>
        </p:spPr>
        <p:txBody>
          <a:bodyPr/>
          <a:lstStyle/>
          <a:p>
            <a:r>
              <a:rPr lang="en-US" dirty="0"/>
              <a:t>Tribes of Washington state</a:t>
            </a:r>
          </a:p>
        </p:txBody>
      </p:sp>
      <p:sp>
        <p:nvSpPr>
          <p:cNvPr id="5" name="Content Placeholder 2"/>
          <p:cNvSpPr>
            <a:spLocks noGrp="1"/>
          </p:cNvSpPr>
          <p:nvPr>
            <p:ph idx="1"/>
          </p:nvPr>
        </p:nvSpPr>
        <p:spPr>
          <a:xfrm>
            <a:off x="7885364" y="424853"/>
            <a:ext cx="2040341" cy="5957248"/>
          </a:xfrm>
        </p:spPr>
        <p:txBody>
          <a:bodyPr>
            <a:noAutofit/>
          </a:bodyPr>
          <a:lstStyle/>
          <a:p>
            <a:pPr marL="0" indent="0">
              <a:lnSpc>
                <a:spcPct val="100000"/>
              </a:lnSpc>
              <a:buNone/>
            </a:pPr>
            <a:r>
              <a:rPr lang="en-US" altLang="en-US" sz="1500" dirty="0">
                <a:solidFill>
                  <a:schemeClr val="accent5">
                    <a:lumMod val="60000"/>
                    <a:lumOff val="40000"/>
                  </a:schemeClr>
                </a:solidFill>
              </a:rPr>
              <a:t>Colville Confederated Tribes</a:t>
            </a:r>
          </a:p>
          <a:p>
            <a:pPr marL="0" indent="0">
              <a:lnSpc>
                <a:spcPct val="100000"/>
              </a:lnSpc>
              <a:buNone/>
            </a:pPr>
            <a:r>
              <a:rPr lang="en-US" altLang="en-US" sz="1500" dirty="0">
                <a:solidFill>
                  <a:schemeClr val="accent5">
                    <a:lumMod val="60000"/>
                    <a:lumOff val="40000"/>
                  </a:schemeClr>
                </a:solidFill>
              </a:rPr>
              <a:t>Confederated Tribes of Chehalis</a:t>
            </a:r>
          </a:p>
          <a:p>
            <a:pPr marL="0" indent="0">
              <a:lnSpc>
                <a:spcPct val="100000"/>
              </a:lnSpc>
              <a:buNone/>
            </a:pPr>
            <a:r>
              <a:rPr lang="en-US" altLang="en-US" sz="1500" dirty="0">
                <a:solidFill>
                  <a:schemeClr val="accent5">
                    <a:lumMod val="60000"/>
                    <a:lumOff val="40000"/>
                  </a:schemeClr>
                </a:solidFill>
              </a:rPr>
              <a:t>Confederated Tribes of Yakama</a:t>
            </a:r>
          </a:p>
          <a:p>
            <a:pPr marL="0" indent="0">
              <a:lnSpc>
                <a:spcPct val="100000"/>
              </a:lnSpc>
              <a:buNone/>
            </a:pPr>
            <a:r>
              <a:rPr lang="en-US" altLang="en-US" sz="1500" dirty="0">
                <a:solidFill>
                  <a:schemeClr val="accent5">
                    <a:lumMod val="60000"/>
                    <a:lumOff val="40000"/>
                  </a:schemeClr>
                </a:solidFill>
              </a:rPr>
              <a:t>Cowlitz</a:t>
            </a:r>
          </a:p>
          <a:p>
            <a:pPr marL="0" indent="0">
              <a:lnSpc>
                <a:spcPct val="100000"/>
              </a:lnSpc>
              <a:buNone/>
            </a:pPr>
            <a:r>
              <a:rPr lang="en-US" altLang="en-US" sz="1500" dirty="0">
                <a:solidFill>
                  <a:schemeClr val="accent5">
                    <a:lumMod val="60000"/>
                    <a:lumOff val="40000"/>
                  </a:schemeClr>
                </a:solidFill>
              </a:rPr>
              <a:t>Hoh</a:t>
            </a:r>
          </a:p>
          <a:p>
            <a:pPr marL="0" indent="0">
              <a:lnSpc>
                <a:spcPct val="100000"/>
              </a:lnSpc>
              <a:buNone/>
            </a:pPr>
            <a:r>
              <a:rPr lang="en-US" altLang="en-US" sz="1500" dirty="0">
                <a:solidFill>
                  <a:schemeClr val="accent5">
                    <a:lumMod val="60000"/>
                    <a:lumOff val="40000"/>
                  </a:schemeClr>
                </a:solidFill>
              </a:rPr>
              <a:t>Jamestown S’Klallam</a:t>
            </a:r>
          </a:p>
          <a:p>
            <a:pPr marL="0" indent="0">
              <a:lnSpc>
                <a:spcPct val="100000"/>
              </a:lnSpc>
              <a:buNone/>
            </a:pPr>
            <a:r>
              <a:rPr lang="en-US" altLang="en-US" sz="1500" dirty="0" err="1">
                <a:solidFill>
                  <a:schemeClr val="accent5">
                    <a:lumMod val="60000"/>
                    <a:lumOff val="40000"/>
                  </a:schemeClr>
                </a:solidFill>
              </a:rPr>
              <a:t>Kalispel</a:t>
            </a:r>
            <a:endParaRPr lang="en-US" altLang="en-US" sz="1500" dirty="0">
              <a:solidFill>
                <a:schemeClr val="accent5">
                  <a:lumMod val="60000"/>
                  <a:lumOff val="40000"/>
                </a:schemeClr>
              </a:solidFill>
            </a:endParaRPr>
          </a:p>
          <a:p>
            <a:pPr marL="0" indent="0">
              <a:lnSpc>
                <a:spcPct val="100000"/>
              </a:lnSpc>
              <a:buNone/>
            </a:pPr>
            <a:r>
              <a:rPr lang="en-US" altLang="en-US" sz="1500" dirty="0">
                <a:solidFill>
                  <a:schemeClr val="accent5">
                    <a:lumMod val="60000"/>
                    <a:lumOff val="40000"/>
                  </a:schemeClr>
                </a:solidFill>
              </a:rPr>
              <a:t>Lower </a:t>
            </a:r>
            <a:r>
              <a:rPr lang="en-US" altLang="en-US" sz="1500" dirty="0" err="1">
                <a:solidFill>
                  <a:schemeClr val="accent5">
                    <a:lumMod val="60000"/>
                    <a:lumOff val="40000"/>
                  </a:schemeClr>
                </a:solidFill>
              </a:rPr>
              <a:t>Elwa</a:t>
            </a:r>
            <a:r>
              <a:rPr lang="en-US" altLang="en-US" sz="1500" dirty="0">
                <a:solidFill>
                  <a:schemeClr val="accent5">
                    <a:lumMod val="60000"/>
                    <a:lumOff val="40000"/>
                  </a:schemeClr>
                </a:solidFill>
              </a:rPr>
              <a:t> </a:t>
            </a:r>
            <a:r>
              <a:rPr lang="en-US" altLang="en-US" sz="1500" dirty="0" err="1">
                <a:solidFill>
                  <a:schemeClr val="accent5">
                    <a:lumMod val="60000"/>
                    <a:lumOff val="40000"/>
                  </a:schemeClr>
                </a:solidFill>
              </a:rPr>
              <a:t>Klallam</a:t>
            </a:r>
            <a:endParaRPr lang="en-US" altLang="en-US" sz="1500" dirty="0">
              <a:solidFill>
                <a:schemeClr val="accent5">
                  <a:lumMod val="60000"/>
                  <a:lumOff val="40000"/>
                </a:schemeClr>
              </a:solidFill>
            </a:endParaRPr>
          </a:p>
          <a:p>
            <a:pPr marL="0" indent="0">
              <a:lnSpc>
                <a:spcPct val="100000"/>
              </a:lnSpc>
              <a:buNone/>
            </a:pPr>
            <a:r>
              <a:rPr lang="en-US" altLang="en-US" sz="1500" dirty="0">
                <a:solidFill>
                  <a:schemeClr val="accent5">
                    <a:lumMod val="60000"/>
                    <a:lumOff val="40000"/>
                  </a:schemeClr>
                </a:solidFill>
              </a:rPr>
              <a:t>Lummi</a:t>
            </a:r>
          </a:p>
          <a:p>
            <a:pPr marL="0" indent="0">
              <a:lnSpc>
                <a:spcPct val="100000"/>
              </a:lnSpc>
              <a:buNone/>
            </a:pPr>
            <a:r>
              <a:rPr lang="en-US" altLang="en-US" sz="1500" dirty="0">
                <a:solidFill>
                  <a:schemeClr val="accent5">
                    <a:lumMod val="60000"/>
                    <a:lumOff val="40000"/>
                  </a:schemeClr>
                </a:solidFill>
              </a:rPr>
              <a:t>Makah</a:t>
            </a:r>
          </a:p>
          <a:p>
            <a:pPr marL="0" indent="0">
              <a:lnSpc>
                <a:spcPct val="100000"/>
              </a:lnSpc>
              <a:buNone/>
            </a:pPr>
            <a:r>
              <a:rPr lang="en-US" altLang="en-US" sz="1500" dirty="0">
                <a:solidFill>
                  <a:schemeClr val="accent5">
                    <a:lumMod val="60000"/>
                    <a:lumOff val="40000"/>
                  </a:schemeClr>
                </a:solidFill>
              </a:rPr>
              <a:t>Muckleshoot</a:t>
            </a:r>
          </a:p>
          <a:p>
            <a:pPr marL="0" indent="0">
              <a:lnSpc>
                <a:spcPct val="100000"/>
              </a:lnSpc>
              <a:buNone/>
            </a:pPr>
            <a:r>
              <a:rPr lang="en-US" altLang="en-US" sz="1500" dirty="0">
                <a:solidFill>
                  <a:schemeClr val="accent5">
                    <a:lumMod val="60000"/>
                    <a:lumOff val="40000"/>
                  </a:schemeClr>
                </a:solidFill>
              </a:rPr>
              <a:t>Nisqually</a:t>
            </a:r>
          </a:p>
          <a:p>
            <a:pPr marL="0" indent="0">
              <a:lnSpc>
                <a:spcPct val="100000"/>
              </a:lnSpc>
              <a:buNone/>
            </a:pPr>
            <a:r>
              <a:rPr lang="en-US" altLang="en-US" sz="1500" dirty="0">
                <a:solidFill>
                  <a:schemeClr val="accent5">
                    <a:lumMod val="60000"/>
                    <a:lumOff val="40000"/>
                  </a:schemeClr>
                </a:solidFill>
              </a:rPr>
              <a:t>Nooksack</a:t>
            </a:r>
          </a:p>
          <a:p>
            <a:pPr marL="0" indent="0">
              <a:lnSpc>
                <a:spcPct val="100000"/>
              </a:lnSpc>
              <a:buNone/>
            </a:pPr>
            <a:endParaRPr lang="en-US" altLang="en-US" sz="1800" dirty="0">
              <a:solidFill>
                <a:schemeClr val="accent6">
                  <a:lumMod val="75000"/>
                </a:schemeClr>
              </a:solidFill>
            </a:endParaRPr>
          </a:p>
          <a:p>
            <a:pPr marL="0" indent="0">
              <a:lnSpc>
                <a:spcPct val="100000"/>
              </a:lnSpc>
              <a:buNone/>
            </a:pPr>
            <a:endParaRPr lang="en-US" altLang="en-US" sz="1800" dirty="0">
              <a:solidFill>
                <a:schemeClr val="accent6">
                  <a:lumMod val="75000"/>
                </a:schemeClr>
              </a:solidFill>
            </a:endParaRPr>
          </a:p>
          <a:p>
            <a:pPr marL="0" indent="0">
              <a:buNone/>
            </a:pPr>
            <a:endParaRPr lang="en-US" altLang="en-US" sz="1800" dirty="0">
              <a:solidFill>
                <a:schemeClr val="accent6">
                  <a:lumMod val="75000"/>
                </a:schemeClr>
              </a:solidFill>
            </a:endParaRPr>
          </a:p>
        </p:txBody>
      </p:sp>
      <p:sp>
        <p:nvSpPr>
          <p:cNvPr id="6" name="Content Placeholder 2"/>
          <p:cNvSpPr txBox="1">
            <a:spLocks/>
          </p:cNvSpPr>
          <p:nvPr/>
        </p:nvSpPr>
        <p:spPr>
          <a:xfrm>
            <a:off x="10050056" y="465866"/>
            <a:ext cx="1916944" cy="6146679"/>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nSpc>
                <a:spcPct val="100000"/>
              </a:lnSpc>
              <a:buFont typeface="Tw Cen MT" panose="020B0602020104020603" pitchFamily="34" charset="0"/>
              <a:buNone/>
            </a:pPr>
            <a:r>
              <a:rPr lang="en-US" altLang="en-US" sz="1500" dirty="0">
                <a:solidFill>
                  <a:schemeClr val="accent5">
                    <a:lumMod val="60000"/>
                    <a:lumOff val="40000"/>
                  </a:schemeClr>
                </a:solidFill>
              </a:rPr>
              <a:t>Port Gamble S’Klallam</a:t>
            </a:r>
          </a:p>
          <a:p>
            <a:pPr marL="0" indent="0">
              <a:lnSpc>
                <a:spcPct val="100000"/>
              </a:lnSpc>
              <a:buFont typeface="Tw Cen MT" panose="020B0602020104020603" pitchFamily="34" charset="0"/>
              <a:buNone/>
            </a:pPr>
            <a:r>
              <a:rPr lang="en-US" altLang="en-US" sz="1500" dirty="0">
                <a:solidFill>
                  <a:schemeClr val="accent5">
                    <a:lumMod val="60000"/>
                    <a:lumOff val="40000"/>
                  </a:schemeClr>
                </a:solidFill>
              </a:rPr>
              <a:t>Puyallup</a:t>
            </a:r>
          </a:p>
          <a:p>
            <a:pPr marL="0" indent="0">
              <a:lnSpc>
                <a:spcPct val="100000"/>
              </a:lnSpc>
              <a:buFont typeface="Tw Cen MT" panose="020B0602020104020603" pitchFamily="34" charset="0"/>
              <a:buNone/>
            </a:pPr>
            <a:r>
              <a:rPr lang="en-US" altLang="en-US" sz="1500" dirty="0">
                <a:solidFill>
                  <a:schemeClr val="accent5">
                    <a:lumMod val="60000"/>
                    <a:lumOff val="40000"/>
                  </a:schemeClr>
                </a:solidFill>
              </a:rPr>
              <a:t>Quileute</a:t>
            </a:r>
          </a:p>
          <a:p>
            <a:pPr marL="0" indent="0">
              <a:lnSpc>
                <a:spcPct val="100000"/>
              </a:lnSpc>
              <a:buFont typeface="Tw Cen MT" panose="020B0602020104020603" pitchFamily="34" charset="0"/>
              <a:buNone/>
            </a:pPr>
            <a:r>
              <a:rPr lang="en-US" altLang="en-US" sz="1500" dirty="0">
                <a:solidFill>
                  <a:schemeClr val="accent5">
                    <a:lumMod val="60000"/>
                    <a:lumOff val="40000"/>
                  </a:schemeClr>
                </a:solidFill>
              </a:rPr>
              <a:t>Quinault</a:t>
            </a:r>
          </a:p>
          <a:p>
            <a:pPr marL="0" indent="0">
              <a:lnSpc>
                <a:spcPct val="100000"/>
              </a:lnSpc>
              <a:buFont typeface="Tw Cen MT" panose="020B0602020104020603" pitchFamily="34" charset="0"/>
              <a:buNone/>
            </a:pPr>
            <a:r>
              <a:rPr lang="en-US" altLang="en-US" sz="1500" dirty="0">
                <a:solidFill>
                  <a:schemeClr val="accent5">
                    <a:lumMod val="60000"/>
                    <a:lumOff val="40000"/>
                  </a:schemeClr>
                </a:solidFill>
              </a:rPr>
              <a:t>Samish</a:t>
            </a:r>
          </a:p>
          <a:p>
            <a:pPr marL="0" indent="0">
              <a:lnSpc>
                <a:spcPct val="100000"/>
              </a:lnSpc>
              <a:buFont typeface="Tw Cen MT" panose="020B0602020104020603" pitchFamily="34" charset="0"/>
              <a:buNone/>
            </a:pPr>
            <a:r>
              <a:rPr lang="en-US" altLang="en-US" sz="1500" dirty="0">
                <a:solidFill>
                  <a:schemeClr val="accent5">
                    <a:lumMod val="60000"/>
                    <a:lumOff val="40000"/>
                  </a:schemeClr>
                </a:solidFill>
              </a:rPr>
              <a:t>Sauk-Suiattle</a:t>
            </a:r>
          </a:p>
          <a:p>
            <a:pPr marL="0" indent="0">
              <a:lnSpc>
                <a:spcPct val="100000"/>
              </a:lnSpc>
              <a:buFont typeface="Tw Cen MT" panose="020B0602020104020603" pitchFamily="34" charset="0"/>
              <a:buNone/>
            </a:pPr>
            <a:r>
              <a:rPr lang="en-US" altLang="en-US" sz="1500" dirty="0" err="1">
                <a:solidFill>
                  <a:schemeClr val="accent5">
                    <a:lumMod val="60000"/>
                    <a:lumOff val="40000"/>
                  </a:schemeClr>
                </a:solidFill>
              </a:rPr>
              <a:t>Shoalwater</a:t>
            </a:r>
            <a:r>
              <a:rPr lang="en-US" altLang="en-US" sz="1500" dirty="0">
                <a:solidFill>
                  <a:schemeClr val="accent5">
                    <a:lumMod val="60000"/>
                    <a:lumOff val="40000"/>
                  </a:schemeClr>
                </a:solidFill>
              </a:rPr>
              <a:t> Bay</a:t>
            </a:r>
          </a:p>
          <a:p>
            <a:pPr marL="0" indent="0">
              <a:lnSpc>
                <a:spcPct val="100000"/>
              </a:lnSpc>
              <a:buFont typeface="Tw Cen MT" panose="020B0602020104020603" pitchFamily="34" charset="0"/>
              <a:buNone/>
            </a:pPr>
            <a:r>
              <a:rPr lang="en-US" altLang="en-US" sz="1500" dirty="0">
                <a:solidFill>
                  <a:schemeClr val="accent5">
                    <a:lumMod val="60000"/>
                    <a:lumOff val="40000"/>
                  </a:schemeClr>
                </a:solidFill>
              </a:rPr>
              <a:t>Skokomish</a:t>
            </a:r>
          </a:p>
          <a:p>
            <a:pPr marL="0" indent="0">
              <a:lnSpc>
                <a:spcPct val="100000"/>
              </a:lnSpc>
              <a:buFont typeface="Tw Cen MT" panose="020B0602020104020603" pitchFamily="34" charset="0"/>
              <a:buNone/>
            </a:pPr>
            <a:r>
              <a:rPr lang="en-US" altLang="en-US" sz="1500" dirty="0">
                <a:solidFill>
                  <a:schemeClr val="accent5">
                    <a:lumMod val="60000"/>
                    <a:lumOff val="40000"/>
                  </a:schemeClr>
                </a:solidFill>
              </a:rPr>
              <a:t>Snoqualmie</a:t>
            </a:r>
          </a:p>
          <a:p>
            <a:pPr marL="0" indent="0">
              <a:lnSpc>
                <a:spcPct val="100000"/>
              </a:lnSpc>
              <a:buFont typeface="Tw Cen MT" panose="020B0602020104020603" pitchFamily="34" charset="0"/>
              <a:buNone/>
            </a:pPr>
            <a:r>
              <a:rPr lang="en-US" altLang="en-US" sz="1500" dirty="0">
                <a:solidFill>
                  <a:schemeClr val="accent5">
                    <a:lumMod val="60000"/>
                    <a:lumOff val="40000"/>
                  </a:schemeClr>
                </a:solidFill>
              </a:rPr>
              <a:t>Spokane</a:t>
            </a:r>
          </a:p>
          <a:p>
            <a:pPr marL="0" indent="0">
              <a:lnSpc>
                <a:spcPct val="100000"/>
              </a:lnSpc>
              <a:buFont typeface="Tw Cen MT" panose="020B0602020104020603" pitchFamily="34" charset="0"/>
              <a:buNone/>
            </a:pPr>
            <a:r>
              <a:rPr lang="en-US" altLang="en-US" sz="1500" dirty="0">
                <a:solidFill>
                  <a:schemeClr val="accent5">
                    <a:lumMod val="60000"/>
                    <a:lumOff val="40000"/>
                  </a:schemeClr>
                </a:solidFill>
              </a:rPr>
              <a:t>Squaxin Island</a:t>
            </a:r>
          </a:p>
          <a:p>
            <a:pPr marL="0" indent="0">
              <a:lnSpc>
                <a:spcPct val="100000"/>
              </a:lnSpc>
              <a:buFont typeface="Tw Cen MT" panose="020B0602020104020603" pitchFamily="34" charset="0"/>
              <a:buNone/>
            </a:pPr>
            <a:r>
              <a:rPr lang="en-US" altLang="en-US" sz="1500" dirty="0">
                <a:solidFill>
                  <a:schemeClr val="accent5">
                    <a:lumMod val="60000"/>
                    <a:lumOff val="40000"/>
                  </a:schemeClr>
                </a:solidFill>
              </a:rPr>
              <a:t>Stillaguamish</a:t>
            </a:r>
          </a:p>
          <a:p>
            <a:pPr marL="0" indent="0">
              <a:lnSpc>
                <a:spcPct val="100000"/>
              </a:lnSpc>
              <a:buFont typeface="Tw Cen MT" panose="020B0602020104020603" pitchFamily="34" charset="0"/>
              <a:buNone/>
            </a:pPr>
            <a:r>
              <a:rPr lang="en-US" altLang="en-US" sz="1500" dirty="0">
                <a:solidFill>
                  <a:schemeClr val="accent5">
                    <a:lumMod val="60000"/>
                    <a:lumOff val="40000"/>
                  </a:schemeClr>
                </a:solidFill>
              </a:rPr>
              <a:t>Suquamish</a:t>
            </a:r>
          </a:p>
          <a:p>
            <a:pPr marL="0" indent="0">
              <a:lnSpc>
                <a:spcPct val="100000"/>
              </a:lnSpc>
              <a:buFont typeface="Tw Cen MT" panose="020B0602020104020603" pitchFamily="34" charset="0"/>
              <a:buNone/>
            </a:pPr>
            <a:r>
              <a:rPr lang="en-US" altLang="en-US" sz="1500" dirty="0">
                <a:solidFill>
                  <a:schemeClr val="accent5">
                    <a:lumMod val="60000"/>
                    <a:lumOff val="40000"/>
                  </a:schemeClr>
                </a:solidFill>
              </a:rPr>
              <a:t>Swinomish</a:t>
            </a:r>
          </a:p>
          <a:p>
            <a:pPr marL="0" indent="0">
              <a:lnSpc>
                <a:spcPct val="100000"/>
              </a:lnSpc>
              <a:buFont typeface="Tw Cen MT" panose="020B0602020104020603" pitchFamily="34" charset="0"/>
              <a:buNone/>
            </a:pPr>
            <a:r>
              <a:rPr lang="en-US" altLang="en-US" sz="1500" dirty="0">
                <a:solidFill>
                  <a:schemeClr val="accent5">
                    <a:lumMod val="60000"/>
                    <a:lumOff val="40000"/>
                  </a:schemeClr>
                </a:solidFill>
              </a:rPr>
              <a:t>Tulalip Tribes</a:t>
            </a:r>
          </a:p>
          <a:p>
            <a:pPr marL="0" indent="0">
              <a:lnSpc>
                <a:spcPct val="100000"/>
              </a:lnSpc>
              <a:buFont typeface="Tw Cen MT" panose="020B0602020104020603" pitchFamily="34" charset="0"/>
              <a:buNone/>
            </a:pPr>
            <a:r>
              <a:rPr lang="en-US" altLang="en-US" sz="1500" dirty="0">
                <a:solidFill>
                  <a:schemeClr val="accent5">
                    <a:lumMod val="60000"/>
                    <a:lumOff val="40000"/>
                  </a:schemeClr>
                </a:solidFill>
              </a:rPr>
              <a:t>Upper Skagit</a:t>
            </a:r>
          </a:p>
          <a:p>
            <a:pPr marL="0" indent="0">
              <a:buFont typeface="Tw Cen MT" panose="020B0602020104020603" pitchFamily="34" charset="0"/>
              <a:buNone/>
            </a:pPr>
            <a:endParaRPr lang="en-US" altLang="en-US" sz="1800" dirty="0">
              <a:solidFill>
                <a:schemeClr val="accent6">
                  <a:lumMod val="75000"/>
                </a:schemeClr>
              </a:solidFill>
            </a:endParaRPr>
          </a:p>
          <a:p>
            <a:pPr marL="0" indent="0">
              <a:buFont typeface="Tw Cen MT" panose="020B0602020104020603" pitchFamily="34" charset="0"/>
              <a:buNone/>
            </a:pPr>
            <a:endParaRPr lang="en-US" altLang="en-US" sz="1800" dirty="0">
              <a:solidFill>
                <a:schemeClr val="accent6">
                  <a:lumMod val="75000"/>
                </a:schemeClr>
              </a:solidFill>
            </a:endParaRPr>
          </a:p>
        </p:txBody>
      </p:sp>
      <p:sp>
        <p:nvSpPr>
          <p:cNvPr id="7" name="Content Placeholder 2"/>
          <p:cNvSpPr txBox="1">
            <a:spLocks/>
          </p:cNvSpPr>
          <p:nvPr/>
        </p:nvSpPr>
        <p:spPr>
          <a:xfrm>
            <a:off x="1239860" y="6382101"/>
            <a:ext cx="4485373" cy="41448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altLang="en-US" sz="1500" dirty="0">
                <a:solidFill>
                  <a:schemeClr val="accent6">
                    <a:lumMod val="75000"/>
                  </a:schemeClr>
                </a:solidFill>
              </a:rPr>
              <a:t>http://www.washingtontribes.org/default.aspx?ID=2</a:t>
            </a:r>
          </a:p>
          <a:p>
            <a:pPr marL="0" indent="0">
              <a:lnSpc>
                <a:spcPct val="100000"/>
              </a:lnSpc>
              <a:buFont typeface="Tw Cen MT" panose="020B0602020104020603" pitchFamily="34" charset="0"/>
              <a:buNone/>
            </a:pPr>
            <a:endParaRPr lang="en-US" altLang="en-US" sz="1800" dirty="0">
              <a:solidFill>
                <a:schemeClr val="accent6">
                  <a:lumMod val="75000"/>
                </a:schemeClr>
              </a:solidFill>
            </a:endParaRPr>
          </a:p>
          <a:p>
            <a:pPr marL="0" indent="0">
              <a:lnSpc>
                <a:spcPct val="100000"/>
              </a:lnSpc>
              <a:buFont typeface="Tw Cen MT" panose="020B0602020104020603" pitchFamily="34" charset="0"/>
              <a:buNone/>
            </a:pPr>
            <a:endParaRPr lang="en-US" altLang="en-US" sz="1800" dirty="0">
              <a:solidFill>
                <a:schemeClr val="accent6">
                  <a:lumMod val="75000"/>
                </a:schemeClr>
              </a:solidFill>
            </a:endParaRPr>
          </a:p>
          <a:p>
            <a:pPr marL="0" indent="0">
              <a:buFont typeface="Tw Cen MT" panose="020B0602020104020603" pitchFamily="34" charset="0"/>
              <a:buNone/>
            </a:pPr>
            <a:endParaRPr lang="en-US" altLang="en-US" sz="1800" dirty="0">
              <a:solidFill>
                <a:schemeClr val="accent6">
                  <a:lumMod val="75000"/>
                </a:schemeClr>
              </a:solidFill>
            </a:endParaRPr>
          </a:p>
        </p:txBody>
      </p:sp>
      <p:pic>
        <p:nvPicPr>
          <p:cNvPr id="1026" name="Picture 2" descr="http://www.washingtontribes.org/images/other/wa_map.gif"/>
          <p:cNvPicPr>
            <a:picLocks noChangeAspect="1" noChangeArrowheads="1"/>
          </p:cNvPicPr>
          <p:nvPr/>
        </p:nvPicPr>
        <p:blipFill rotWithShape="1">
          <a:blip r:embed="rId2">
            <a:extLst>
              <a:ext uri="{28A0092B-C50C-407E-A947-70E740481C1C}">
                <a14:useLocalDpi xmlns:a14="http://schemas.microsoft.com/office/drawing/2010/main" val="0"/>
              </a:ext>
            </a:extLst>
          </a:blip>
          <a:srcRect l="2772" t="1101" r="4905" b="7434"/>
          <a:stretch/>
        </p:blipFill>
        <p:spPr bwMode="auto">
          <a:xfrm>
            <a:off x="634714" y="1924332"/>
            <a:ext cx="6864825" cy="43877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41646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000" y="184245"/>
            <a:ext cx="10135457" cy="5882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 name="Content Placeholder 2"/>
          <p:cNvSpPr>
            <a:spLocks noGrp="1"/>
          </p:cNvSpPr>
          <p:nvPr>
            <p:ph idx="1"/>
          </p:nvPr>
        </p:nvSpPr>
        <p:spPr>
          <a:xfrm>
            <a:off x="1321402" y="6313211"/>
            <a:ext cx="9720073" cy="354842"/>
          </a:xfrm>
        </p:spPr>
        <p:txBody>
          <a:bodyPr>
            <a:normAutofit fontScale="55000" lnSpcReduction="20000"/>
          </a:bodyPr>
          <a:lstStyle/>
          <a:p>
            <a:r>
              <a:rPr lang="en-US" altLang="en-US" sz="4000" i="1" dirty="0">
                <a:solidFill>
                  <a:schemeClr val="accent5">
                    <a:lumMod val="60000"/>
                    <a:lumOff val="40000"/>
                  </a:schemeClr>
                </a:solidFill>
              </a:rPr>
              <a:t>- From Where The Sun Rises</a:t>
            </a:r>
          </a:p>
          <a:p>
            <a:endParaRPr lang="en-US" dirty="0"/>
          </a:p>
        </p:txBody>
      </p:sp>
    </p:spTree>
    <p:extLst>
      <p:ext uri="{BB962C8B-B14F-4D97-AF65-F5344CB8AC3E}">
        <p14:creationId xmlns:p14="http://schemas.microsoft.com/office/powerpoint/2010/main" val="68120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Senate bill 5433</a:t>
            </a:r>
          </a:p>
        </p:txBody>
      </p:sp>
      <p:sp>
        <p:nvSpPr>
          <p:cNvPr id="3" name="Content Placeholder 2"/>
          <p:cNvSpPr>
            <a:spLocks noGrp="1"/>
          </p:cNvSpPr>
          <p:nvPr>
            <p:ph idx="1"/>
          </p:nvPr>
        </p:nvSpPr>
        <p:spPr>
          <a:xfrm>
            <a:off x="1081278" y="2533650"/>
            <a:ext cx="9720073" cy="3854450"/>
          </a:xfrm>
        </p:spPr>
        <p:txBody>
          <a:bodyPr>
            <a:normAutofit lnSpcReduction="10000"/>
          </a:bodyPr>
          <a:lstStyle/>
          <a:p>
            <a:pPr algn="ctr"/>
            <a:r>
              <a:rPr lang="en-US" altLang="en-US" sz="4000" dirty="0">
                <a:solidFill>
                  <a:schemeClr val="accent5">
                    <a:lumMod val="60000"/>
                    <a:lumOff val="40000"/>
                  </a:schemeClr>
                </a:solidFill>
              </a:rPr>
              <a:t>Sec 2….when a district reviews or adopts its social studies curriculum, it </a:t>
            </a:r>
            <a:r>
              <a:rPr lang="en-US" altLang="en-US" sz="4000" b="1" u="sng" dirty="0">
                <a:solidFill>
                  <a:schemeClr val="accent5">
                    <a:lumMod val="60000"/>
                    <a:lumOff val="40000"/>
                  </a:schemeClr>
                </a:solidFill>
              </a:rPr>
              <a:t>shall</a:t>
            </a:r>
            <a:r>
              <a:rPr lang="en-US" altLang="en-US" sz="4000" dirty="0">
                <a:solidFill>
                  <a:schemeClr val="accent5">
                    <a:lumMod val="60000"/>
                    <a:lumOff val="40000"/>
                  </a:schemeClr>
                </a:solidFill>
              </a:rPr>
              <a:t> incorporate curricula about history, culture and government of the nearest federally recognized Indian tribe or tribes, so that students can learn about the unique heritage and experience of their closest neighbor.</a:t>
            </a:r>
          </a:p>
          <a:p>
            <a:endParaRPr lang="en-US" dirty="0"/>
          </a:p>
        </p:txBody>
      </p:sp>
      <p:pic>
        <p:nvPicPr>
          <p:cNvPr id="4" name="Picture 4" descr="silvers mary bridge canvas-0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166721" y="-377242"/>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9368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ilvers mary bridge canvas-02.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ackgroundRemoval t="8371" b="75339" l="10000" r="90000"/>
                    </a14:imgEffect>
                    <a14:imgEffect>
                      <a14:sharpenSoften amount="-50000"/>
                    </a14:imgEffect>
                  </a14:imgLayer>
                </a14:imgProps>
              </a:ext>
              <a:ext uri="{28A0092B-C50C-407E-A947-70E740481C1C}">
                <a14:useLocalDpi xmlns:a14="http://schemas.microsoft.com/office/drawing/2010/main" val="0"/>
              </a:ext>
            </a:extLst>
          </a:blip>
          <a:srcRect b="16290"/>
          <a:stretch/>
        </p:blipFill>
        <p:spPr bwMode="auto">
          <a:xfrm>
            <a:off x="7420721" y="-279960"/>
            <a:ext cx="4771279" cy="26632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STI Tribal Sovereignty </a:t>
            </a:r>
            <a:br>
              <a:rPr lang="en-US" dirty="0"/>
            </a:br>
            <a:r>
              <a:rPr lang="en-US" dirty="0"/>
              <a:t>Early Learning </a:t>
            </a:r>
            <a:br>
              <a:rPr lang="en-US" dirty="0"/>
            </a:br>
            <a:r>
              <a:rPr lang="en-US" dirty="0"/>
              <a:t>curriculum overview</a:t>
            </a:r>
          </a:p>
        </p:txBody>
      </p:sp>
      <p:sp>
        <p:nvSpPr>
          <p:cNvPr id="5" name="TextBox 4"/>
          <p:cNvSpPr txBox="1"/>
          <p:nvPr/>
        </p:nvSpPr>
        <p:spPr>
          <a:xfrm>
            <a:off x="593598" y="2621125"/>
            <a:ext cx="10266172" cy="3970318"/>
          </a:xfrm>
          <a:prstGeom prst="rect">
            <a:avLst/>
          </a:prstGeom>
          <a:noFill/>
        </p:spPr>
        <p:txBody>
          <a:bodyPr wrap="square" rtlCol="0">
            <a:spAutoFit/>
          </a:bodyPr>
          <a:lstStyle/>
          <a:p>
            <a:r>
              <a:rPr lang="en-US" altLang="en-US" sz="2800" dirty="0">
                <a:solidFill>
                  <a:schemeClr val="accent5">
                    <a:lumMod val="60000"/>
                    <a:lumOff val="40000"/>
                  </a:schemeClr>
                </a:solidFill>
                <a:ea typeface="ＭＳ Ｐゴシック" panose="020B0600070205080204" pitchFamily="34" charset="-128"/>
              </a:rPr>
              <a:t>Three lessons designed for Pre K developmental and experiential learning</a:t>
            </a:r>
          </a:p>
          <a:p>
            <a:endParaRPr lang="en-US" altLang="en-US" sz="2800" dirty="0">
              <a:solidFill>
                <a:schemeClr val="accent5">
                  <a:lumMod val="60000"/>
                  <a:lumOff val="40000"/>
                </a:schemeClr>
              </a:solidFill>
              <a:ea typeface="ＭＳ Ｐゴシック" panose="020B0600070205080204" pitchFamily="34" charset="-128"/>
            </a:endParaRPr>
          </a:p>
          <a:p>
            <a:r>
              <a:rPr lang="en-US" altLang="en-US" sz="2800" dirty="0">
                <a:solidFill>
                  <a:schemeClr val="accent5">
                    <a:lumMod val="60000"/>
                    <a:lumOff val="40000"/>
                  </a:schemeClr>
                </a:solidFill>
                <a:ea typeface="ＭＳ Ｐゴシック" panose="020B0600070205080204" pitchFamily="34" charset="-128"/>
              </a:rPr>
              <a:t>Lessons are aligned to Washington State Early Learning &amp; Development Guidelines and the current 3</a:t>
            </a:r>
            <a:r>
              <a:rPr lang="en-US" altLang="en-US" sz="2800" baseline="30000" dirty="0">
                <a:solidFill>
                  <a:schemeClr val="accent5">
                    <a:lumMod val="60000"/>
                    <a:lumOff val="40000"/>
                  </a:schemeClr>
                </a:solidFill>
                <a:ea typeface="ＭＳ Ｐゴシック" panose="020B0600070205080204" pitchFamily="34" charset="-128"/>
              </a:rPr>
              <a:t>rd</a:t>
            </a:r>
            <a:r>
              <a:rPr lang="en-US" altLang="en-US" sz="2800" dirty="0">
                <a:solidFill>
                  <a:schemeClr val="accent5">
                    <a:lumMod val="60000"/>
                    <a:lumOff val="40000"/>
                  </a:schemeClr>
                </a:solidFill>
                <a:ea typeface="ＭＳ Ｐゴシック" panose="020B0600070205080204" pitchFamily="34" charset="-128"/>
              </a:rPr>
              <a:t> – 12</a:t>
            </a:r>
            <a:r>
              <a:rPr lang="en-US" altLang="en-US" sz="2800" baseline="30000" dirty="0">
                <a:solidFill>
                  <a:schemeClr val="accent5">
                    <a:lumMod val="60000"/>
                    <a:lumOff val="40000"/>
                  </a:schemeClr>
                </a:solidFill>
                <a:ea typeface="ＭＳ Ｐゴシック" panose="020B0600070205080204" pitchFamily="34" charset="-128"/>
              </a:rPr>
              <a:t>th</a:t>
            </a:r>
            <a:r>
              <a:rPr lang="en-US" altLang="en-US" sz="2800" dirty="0">
                <a:solidFill>
                  <a:schemeClr val="accent5">
                    <a:lumMod val="60000"/>
                    <a:lumOff val="40000"/>
                  </a:schemeClr>
                </a:solidFill>
                <a:ea typeface="ＭＳ Ｐゴシック" panose="020B0600070205080204" pitchFamily="34" charset="-128"/>
              </a:rPr>
              <a:t> grade STI curriculum </a:t>
            </a:r>
            <a:r>
              <a:rPr lang="en-US" altLang="en-US" sz="2800" dirty="0">
                <a:solidFill>
                  <a:schemeClr val="accent5">
                    <a:lumMod val="60000"/>
                    <a:lumOff val="40000"/>
                  </a:schemeClr>
                </a:solidFill>
                <a:ea typeface="ＭＳ Ｐゴシック" panose="020B0600070205080204" pitchFamily="34" charset="-128"/>
                <a:hlinkClick r:id="rId4"/>
              </a:rPr>
              <a:t>www.indian-ed.org</a:t>
            </a:r>
            <a:endParaRPr lang="en-US" altLang="en-US" sz="2800" dirty="0">
              <a:solidFill>
                <a:schemeClr val="accent5">
                  <a:lumMod val="60000"/>
                  <a:lumOff val="40000"/>
                </a:schemeClr>
              </a:solidFill>
              <a:ea typeface="ＭＳ Ｐゴシック" panose="020B0600070205080204" pitchFamily="34" charset="-128"/>
            </a:endParaRPr>
          </a:p>
          <a:p>
            <a:endParaRPr lang="en-US" altLang="en-US" sz="2800" dirty="0">
              <a:solidFill>
                <a:schemeClr val="accent5">
                  <a:lumMod val="60000"/>
                  <a:lumOff val="40000"/>
                </a:schemeClr>
              </a:solidFill>
              <a:ea typeface="ＭＳ Ｐゴシック" panose="020B0600070205080204" pitchFamily="34" charset="-128"/>
            </a:endParaRPr>
          </a:p>
          <a:p>
            <a:r>
              <a:rPr lang="en-US" altLang="en-US" sz="2800" dirty="0">
                <a:solidFill>
                  <a:schemeClr val="accent5">
                    <a:lumMod val="60000"/>
                    <a:lumOff val="40000"/>
                  </a:schemeClr>
                </a:solidFill>
                <a:ea typeface="ＭＳ Ｐゴシック" panose="020B0600070205080204" pitchFamily="34" charset="-128"/>
              </a:rPr>
              <a:t>This curriculum is a free, ready to use, resource available to all educators across the state and will be online</a:t>
            </a:r>
          </a:p>
        </p:txBody>
      </p:sp>
    </p:spTree>
    <p:extLst>
      <p:ext uri="{BB962C8B-B14F-4D97-AF65-F5344CB8AC3E}">
        <p14:creationId xmlns:p14="http://schemas.microsoft.com/office/powerpoint/2010/main" val="1676291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4044</TotalTime>
  <Words>1778</Words>
  <Application>Microsoft Office PowerPoint</Application>
  <PresentationFormat>Widescreen</PresentationFormat>
  <Paragraphs>209</Paragraphs>
  <Slides>28</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ＭＳ Ｐゴシック</vt:lpstr>
      <vt:lpstr>Aptos</vt:lpstr>
      <vt:lpstr>Arial</vt:lpstr>
      <vt:lpstr>Calibri</vt:lpstr>
      <vt:lpstr>Segoe Print</vt:lpstr>
      <vt:lpstr>Tw Cen MT</vt:lpstr>
      <vt:lpstr>Tw Cen MT Condensed</vt:lpstr>
      <vt:lpstr>Wingdings</vt:lpstr>
      <vt:lpstr>Wingdings 3</vt:lpstr>
      <vt:lpstr>Integral</vt:lpstr>
      <vt:lpstr>Acrobat Document</vt:lpstr>
      <vt:lpstr>John McCoy (lulilaš) Since Time Immemorial:  Tribal Sovereignty  Early Learning Curriculum</vt:lpstr>
      <vt:lpstr>Training Outcomes</vt:lpstr>
      <vt:lpstr>Bingo instructions</vt:lpstr>
      <vt:lpstr>Concepts of tribal sovereignty</vt:lpstr>
      <vt:lpstr>Sovereignty affects </vt:lpstr>
      <vt:lpstr>Tribes of Washington state</vt:lpstr>
      <vt:lpstr>PowerPoint Presentation</vt:lpstr>
      <vt:lpstr>Senate bill 5433</vt:lpstr>
      <vt:lpstr>STI Tribal Sovereignty  Early Learning  curriculum overview</vt:lpstr>
      <vt:lpstr>PowerPoint Presentation</vt:lpstr>
      <vt:lpstr>Guiding principles</vt:lpstr>
      <vt:lpstr>Story Based</vt:lpstr>
      <vt:lpstr>How &amp; why we chose  this literature</vt:lpstr>
      <vt:lpstr>Curriculum structure</vt:lpstr>
      <vt:lpstr>Classroom environment</vt:lpstr>
      <vt:lpstr>Suggestions for LEARNING AREAS</vt:lpstr>
      <vt:lpstr>Who we are –  lesson one </vt:lpstr>
      <vt:lpstr>who we are collages</vt:lpstr>
      <vt:lpstr>The house of salmon –  lesson two</vt:lpstr>
      <vt:lpstr>PowerPoint Presentation</vt:lpstr>
      <vt:lpstr>Note on ecological play</vt:lpstr>
      <vt:lpstr>Respecting our house –  lesson three</vt:lpstr>
      <vt:lpstr>PowerPoint Presentation</vt:lpstr>
      <vt:lpstr>Lesson breakout</vt:lpstr>
      <vt:lpstr>PowerPoint Presentation</vt:lpstr>
      <vt:lpstr>Please share your ideas</vt:lpstr>
      <vt:lpstr>Indian education today</vt:lpstr>
      <vt:lpstr>Thank you so much for your  creativity and commitment!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Since Time Immemorial: Tribal Sovereignty Early Learning Curriculum</dc:title>
  <dc:creator>Sarah Stafford</dc:creator>
  <cp:lastModifiedBy>Sessions, Danica (DCYF)</cp:lastModifiedBy>
  <cp:revision>200</cp:revision>
  <cp:lastPrinted>2015-09-24T16:39:14Z</cp:lastPrinted>
  <dcterms:created xsi:type="dcterms:W3CDTF">2015-09-03T20:50:25Z</dcterms:created>
  <dcterms:modified xsi:type="dcterms:W3CDTF">2024-04-26T17:20:38Z</dcterms:modified>
</cp:coreProperties>
</file>